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82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1"/>
    <p:restoredTop sz="93089"/>
  </p:normalViewPr>
  <p:slideViewPr>
    <p:cSldViewPr>
      <p:cViewPr varScale="1">
        <p:scale>
          <a:sx n="99" d="100"/>
          <a:sy n="99" d="100"/>
        </p:scale>
        <p:origin x="2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2EBCC-90F5-C047-8D68-7D2F69B4E848}" type="datetimeFigureOut">
              <a:rPr lang="en-US" smtClean="0"/>
              <a:t>10/10/2017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565DA-B7A9-E14C-8FD0-420CD4069AFD}" type="slidenum">
              <a:rPr lang="en-US" smtClean="0"/>
              <a:t>‹nr.›</a:t>
            </a:fld>
            <a:endParaRPr lang="en-US"/>
          </a:p>
        </p:txBody>
      </p:sp>
    </p:spTree>
    <p:extLst>
      <p:ext uri="{BB962C8B-B14F-4D97-AF65-F5344CB8AC3E}">
        <p14:creationId xmlns:p14="http://schemas.microsoft.com/office/powerpoint/2010/main" val="203981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883BE3E-2D1A-47D3-916D-343BBBB372AC}" type="datetimeFigureOut">
              <a:rPr lang="nl-NL" smtClean="0"/>
              <a:t>10-10-2017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4714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883BE3E-2D1A-47D3-916D-343BBBB372AC}" type="datetimeFigureOut">
              <a:rPr lang="nl-NL" smtClean="0"/>
              <a:t>10-10-2017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68624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883BE3E-2D1A-47D3-916D-343BBBB372AC}" type="datetimeFigureOut">
              <a:rPr lang="nl-NL" smtClean="0"/>
              <a:t>10-10-2017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363575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883BE3E-2D1A-47D3-916D-343BBBB372AC}" type="datetimeFigureOut">
              <a:rPr lang="nl-NL" smtClean="0"/>
              <a:t>10-10-2017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32143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883BE3E-2D1A-47D3-916D-343BBBB372AC}" type="datetimeFigureOut">
              <a:rPr lang="nl-NL" smtClean="0"/>
              <a:t>10-10-2017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214341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883BE3E-2D1A-47D3-916D-343BBBB372AC}" type="datetimeFigureOut">
              <a:rPr lang="nl-NL" smtClean="0"/>
              <a:t>10-10-2017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416134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883BE3E-2D1A-47D3-916D-343BBBB372AC}" type="datetimeFigureOut">
              <a:rPr lang="nl-NL" smtClean="0"/>
              <a:t>10-10-2017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08705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883BE3E-2D1A-47D3-916D-343BBBB372AC}" type="datetimeFigureOut">
              <a:rPr lang="nl-NL" smtClean="0"/>
              <a:t>10-10-2017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11317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883BE3E-2D1A-47D3-916D-343BBBB372AC}" type="datetimeFigureOut">
              <a:rPr lang="nl-NL" smtClean="0"/>
              <a:t>10-10-2017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20678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883BE3E-2D1A-47D3-916D-343BBBB372AC}" type="datetimeFigureOut">
              <a:rPr lang="nl-NL" smtClean="0"/>
              <a:t>10-10-2017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325544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883BE3E-2D1A-47D3-916D-343BBBB372AC}" type="datetimeFigureOut">
              <a:rPr lang="nl-NL" smtClean="0"/>
              <a:t>10-10-2017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20666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3BE3E-2D1A-47D3-916D-343BBBB372AC}" type="datetimeFigureOut">
              <a:rPr lang="nl-NL" smtClean="0"/>
              <a:t>10-10-2017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86783-5DD1-4C90-AD4D-D4CD17BFB9D6}" type="slidenum">
              <a:rPr lang="nl-NL" smtClean="0"/>
              <a:t>‹nr.›</a:t>
            </a:fld>
            <a:endParaRPr lang="nl-NL"/>
          </a:p>
        </p:txBody>
      </p:sp>
    </p:spTree>
    <p:extLst>
      <p:ext uri="{BB962C8B-B14F-4D97-AF65-F5344CB8AC3E}">
        <p14:creationId xmlns:p14="http://schemas.microsoft.com/office/powerpoint/2010/main" val="2441763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13.emf"/><Relationship Id="rId4" Type="http://schemas.openxmlformats.org/officeDocument/2006/relationships/package" Target="../embeddings/Microsoft_Word_Document5.docx"/></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image" Target="../media/image14.emf"/><Relationship Id="rId4" Type="http://schemas.openxmlformats.org/officeDocument/2006/relationships/package" Target="../embeddings/Microsoft_Word_Document6.docx"/></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1.bin"/><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10.emf"/><Relationship Id="rId4" Type="http://schemas.openxmlformats.org/officeDocument/2006/relationships/package" Target="../embeddings/Microsoft_Word_Document2.docx"/></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image" Target="../media/image11.emf"/><Relationship Id="rId4" Type="http://schemas.openxmlformats.org/officeDocument/2006/relationships/package" Target="../embeddings/Microsoft_Word_Document3.docx"/></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package" Target="../embeddings/Microsoft_Word_Document4.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12" name="Tekstvak 11"/>
          <p:cNvSpPr txBox="1">
            <a:spLocks noChangeArrowheads="1"/>
          </p:cNvSpPr>
          <p:nvPr/>
        </p:nvSpPr>
        <p:spPr bwMode="auto">
          <a:xfrm>
            <a:off x="3521019" y="4293096"/>
            <a:ext cx="4752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1800" b="1">
                <a:solidFill>
                  <a:srgbClr val="FF0000"/>
                </a:solidFill>
              </a:rPr>
              <a:t>WO II Geheime dienst en statistiek</a:t>
            </a:r>
          </a:p>
        </p:txBody>
      </p:sp>
      <p:pic>
        <p:nvPicPr>
          <p:cNvPr id="13"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454545"/>
            <a:ext cx="50260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 descr="Crusader-tank-and-german-tan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257" y="3807298"/>
            <a:ext cx="22860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19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ekstvak 2"/>
          <p:cNvSpPr txBox="1">
            <a:spLocks noChangeArrowheads="1"/>
          </p:cNvSpPr>
          <p:nvPr/>
        </p:nvSpPr>
        <p:spPr bwMode="auto">
          <a:xfrm>
            <a:off x="841783" y="350148"/>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a:solidFill>
                  <a:srgbClr val="FF0000"/>
                </a:solidFill>
              </a:rPr>
              <a:t>Minimum + maximum</a:t>
            </a:r>
          </a:p>
        </p:txBody>
      </p:sp>
      <p:graphicFrame>
        <p:nvGraphicFramePr>
          <p:cNvPr id="12" name="Object 11"/>
          <p:cNvGraphicFramePr>
            <a:graphicFrameLocks noChangeAspect="1"/>
          </p:cNvGraphicFramePr>
          <p:nvPr>
            <p:extLst>
              <p:ext uri="{D42A27DB-BD31-4B8C-83A1-F6EECF244321}">
                <p14:modId xmlns:p14="http://schemas.microsoft.com/office/powerpoint/2010/main" val="808734608"/>
              </p:ext>
            </p:extLst>
          </p:nvPr>
        </p:nvGraphicFramePr>
        <p:xfrm>
          <a:off x="107504" y="1375466"/>
          <a:ext cx="7945437" cy="3892550"/>
        </p:xfrm>
        <a:graphic>
          <a:graphicData uri="http://schemas.openxmlformats.org/presentationml/2006/ole">
            <mc:AlternateContent xmlns:mc="http://schemas.openxmlformats.org/markup-compatibility/2006">
              <mc:Choice xmlns:v="urn:schemas-microsoft-com:vml" Requires="v">
                <p:oleObj spid="_x0000_s8200" name="Document" r:id="rId4" imgW="5753100" imgH="2819400" progId="Word.Document.12">
                  <p:embed/>
                </p:oleObj>
              </mc:Choice>
              <mc:Fallback>
                <p:oleObj name="Document" r:id="rId4" imgW="5753100" imgH="28194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375466"/>
                        <a:ext cx="7945437"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Afbeelding 12">
            <a:extLst>
              <a:ext uri="{FF2B5EF4-FFF2-40B4-BE49-F238E27FC236}">
                <a16:creationId xmlns:a16="http://schemas.microsoft.com/office/drawing/2014/main" id="{93B2E633-1922-45F8-82F7-DFA2DA3243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55344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ekstvak 2"/>
          <p:cNvSpPr txBox="1">
            <a:spLocks noChangeArrowheads="1"/>
          </p:cNvSpPr>
          <p:nvPr/>
        </p:nvSpPr>
        <p:spPr bwMode="auto">
          <a:xfrm>
            <a:off x="841783" y="379012"/>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a:solidFill>
                  <a:srgbClr val="FF0000"/>
                </a:solidFill>
              </a:rPr>
              <a:t>Maximum + gemiddelde afstand</a:t>
            </a:r>
          </a:p>
        </p:txBody>
      </p:sp>
      <p:graphicFrame>
        <p:nvGraphicFramePr>
          <p:cNvPr id="12" name="Object 11"/>
          <p:cNvGraphicFramePr>
            <a:graphicFrameLocks noChangeAspect="1"/>
          </p:cNvGraphicFramePr>
          <p:nvPr>
            <p:extLst>
              <p:ext uri="{D42A27DB-BD31-4B8C-83A1-F6EECF244321}">
                <p14:modId xmlns:p14="http://schemas.microsoft.com/office/powerpoint/2010/main" val="1940839046"/>
              </p:ext>
            </p:extLst>
          </p:nvPr>
        </p:nvGraphicFramePr>
        <p:xfrm>
          <a:off x="251520" y="1542396"/>
          <a:ext cx="7945437" cy="3892550"/>
        </p:xfrm>
        <a:graphic>
          <a:graphicData uri="http://schemas.openxmlformats.org/presentationml/2006/ole">
            <mc:AlternateContent xmlns:mc="http://schemas.openxmlformats.org/markup-compatibility/2006">
              <mc:Choice xmlns:v="urn:schemas-microsoft-com:vml" Requires="v">
                <p:oleObj spid="_x0000_s9224" name="Document" r:id="rId4" imgW="5753100" imgH="2819400" progId="Word.Document.12">
                  <p:embed/>
                </p:oleObj>
              </mc:Choice>
              <mc:Fallback>
                <p:oleObj name="Document" r:id="rId4" imgW="5753100" imgH="28194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542396"/>
                        <a:ext cx="7945437"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Afbeelding 12">
            <a:extLst>
              <a:ext uri="{FF2B5EF4-FFF2-40B4-BE49-F238E27FC236}">
                <a16:creationId xmlns:a16="http://schemas.microsoft.com/office/drawing/2014/main" id="{8E83F819-672A-44CE-8A51-C246819E3A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47406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ekstvak 3"/>
          <p:cNvSpPr txBox="1">
            <a:spLocks noChangeArrowheads="1"/>
          </p:cNvSpPr>
          <p:nvPr/>
        </p:nvSpPr>
        <p:spPr bwMode="auto">
          <a:xfrm>
            <a:off x="841783" y="385406"/>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a:solidFill>
                  <a:srgbClr val="FF0000"/>
                </a:solidFill>
              </a:rPr>
              <a:t>Statistisch meest gebruikte regel</a:t>
            </a:r>
          </a:p>
        </p:txBody>
      </p:sp>
      <p:graphicFrame>
        <p:nvGraphicFramePr>
          <p:cNvPr id="12" name="Object 2"/>
          <p:cNvGraphicFramePr>
            <a:graphicFrameLocks noChangeAspect="1"/>
          </p:cNvGraphicFramePr>
          <p:nvPr>
            <p:extLst>
              <p:ext uri="{D42A27DB-BD31-4B8C-83A1-F6EECF244321}">
                <p14:modId xmlns:p14="http://schemas.microsoft.com/office/powerpoint/2010/main" val="1958378373"/>
              </p:ext>
            </p:extLst>
          </p:nvPr>
        </p:nvGraphicFramePr>
        <p:xfrm>
          <a:off x="395536" y="1238123"/>
          <a:ext cx="8828087" cy="4908550"/>
        </p:xfrm>
        <a:graphic>
          <a:graphicData uri="http://schemas.openxmlformats.org/presentationml/2006/ole">
            <mc:AlternateContent xmlns:mc="http://schemas.openxmlformats.org/markup-compatibility/2006">
              <mc:Choice xmlns:v="urn:schemas-microsoft-com:vml" Requires="v">
                <p:oleObj spid="_x0000_s10248" name="Document" r:id="rId4" imgW="5758077" imgH="3200858" progId="Word.Document.12">
                  <p:embed/>
                </p:oleObj>
              </mc:Choice>
              <mc:Fallback>
                <p:oleObj name="Document" r:id="rId4" imgW="5758077" imgH="3200858" progId="Word.Document.12">
                  <p:embed/>
                  <p:pic>
                    <p:nvPicPr>
                      <p:cNvPr id="0" name=""/>
                      <p:cNvPicPr>
                        <a:picLocks noChangeAspect="1" noChangeArrowheads="1"/>
                      </p:cNvPicPr>
                      <p:nvPr/>
                    </p:nvPicPr>
                    <p:blipFill>
                      <a:blip r:embed="rId5"/>
                      <a:srcRect/>
                      <a:stretch>
                        <a:fillRect/>
                      </a:stretch>
                    </p:blipFill>
                    <p:spPr bwMode="auto">
                      <a:xfrm>
                        <a:off x="395536" y="1238123"/>
                        <a:ext cx="8828087"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3" name="Tekstvak 2">
                <a:extLst>
                  <a:ext uri="{FF2B5EF4-FFF2-40B4-BE49-F238E27FC236}">
                    <a16:creationId xmlns:a16="http://schemas.microsoft.com/office/drawing/2014/main" id="{BB302A0C-42AB-4D9A-B3B2-F367F568F851}"/>
                  </a:ext>
                </a:extLst>
              </p:cNvPr>
              <p:cNvSpPr txBox="1"/>
              <p:nvPr/>
            </p:nvSpPr>
            <p:spPr>
              <a:xfrm>
                <a:off x="999779" y="3384056"/>
                <a:ext cx="1603772" cy="4743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nl-NL" i="1" smtClean="0">
                              <a:latin typeface="Cambria Math" panose="02040503050406030204" pitchFamily="18" charset="0"/>
                            </a:rPr>
                          </m:ctrlPr>
                        </m:accPr>
                        <m:e>
                          <m:r>
                            <a:rPr lang="nl-NL" b="0" i="1" smtClean="0">
                              <a:latin typeface="Cambria Math" panose="02040503050406030204" pitchFamily="18" charset="0"/>
                            </a:rPr>
                            <m:t>𝑁</m:t>
                          </m:r>
                        </m:e>
                      </m:acc>
                      <m:r>
                        <a:rPr lang="nl-NL" b="0" i="1" smtClean="0">
                          <a:latin typeface="Cambria Math" panose="02040503050406030204" pitchFamily="18" charset="0"/>
                        </a:rPr>
                        <m:t>=</m:t>
                      </m:r>
                      <m:r>
                        <a:rPr lang="nl-NL" b="0" i="1" smtClean="0">
                          <a:latin typeface="Cambria Math" panose="02040503050406030204" pitchFamily="18" charset="0"/>
                        </a:rPr>
                        <m:t>𝑚</m:t>
                      </m:r>
                      <m:r>
                        <a:rPr lang="nl-NL" b="0" i="0" smtClean="0">
                          <a:latin typeface="Cambria Math" panose="02040503050406030204" pitchFamily="18" charset="0"/>
                        </a:rPr>
                        <m:t>+</m:t>
                      </m:r>
                      <m:f>
                        <m:fPr>
                          <m:ctrlPr>
                            <a:rPr lang="nl-NL" i="1" smtClean="0">
                              <a:latin typeface="Cambria Math" panose="02040503050406030204" pitchFamily="18" charset="0"/>
                            </a:rPr>
                          </m:ctrlPr>
                        </m:fPr>
                        <m:num>
                          <m:r>
                            <a:rPr lang="nl-NL" b="0" i="1" smtClean="0">
                              <a:latin typeface="Cambria Math" panose="02040503050406030204" pitchFamily="18" charset="0"/>
                            </a:rPr>
                            <m:t>𝑚</m:t>
                          </m:r>
                        </m:num>
                        <m:den>
                          <m:r>
                            <a:rPr lang="nl-NL" b="0" i="1" smtClean="0">
                              <a:latin typeface="Cambria Math" panose="02040503050406030204" pitchFamily="18" charset="0"/>
                            </a:rPr>
                            <m:t>𝑛</m:t>
                          </m:r>
                        </m:den>
                      </m:f>
                      <m:r>
                        <a:rPr lang="nl-NL" b="0" i="1" smtClean="0">
                          <a:latin typeface="Cambria Math" panose="02040503050406030204" pitchFamily="18" charset="0"/>
                        </a:rPr>
                        <m:t>−1</m:t>
                      </m:r>
                    </m:oMath>
                  </m:oMathPara>
                </a14:m>
                <a:endParaRPr lang="nl-NL" dirty="0"/>
              </a:p>
            </p:txBody>
          </p:sp>
        </mc:Choice>
        <mc:Fallback>
          <p:sp>
            <p:nvSpPr>
              <p:cNvPr id="3" name="Tekstvak 2">
                <a:extLst>
                  <a:ext uri="{FF2B5EF4-FFF2-40B4-BE49-F238E27FC236}">
                    <a16:creationId xmlns:a16="http://schemas.microsoft.com/office/drawing/2014/main" id="{BB302A0C-42AB-4D9A-B3B2-F367F568F851}"/>
                  </a:ext>
                </a:extLst>
              </p:cNvPr>
              <p:cNvSpPr txBox="1">
                <a:spLocks noRot="1" noChangeAspect="1" noMove="1" noResize="1" noEditPoints="1" noAdjustHandles="1" noChangeArrowheads="1" noChangeShapeType="1" noTextEdit="1"/>
              </p:cNvSpPr>
              <p:nvPr/>
            </p:nvSpPr>
            <p:spPr>
              <a:xfrm>
                <a:off x="999779" y="3384056"/>
                <a:ext cx="1603772" cy="474361"/>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mc:Choice xmlns:a14="http://schemas.microsoft.com/office/drawing/2010/main" Requires="a14">
          <p:sp>
            <p:nvSpPr>
              <p:cNvPr id="7" name="Tekstvak 6">
                <a:extLst>
                  <a:ext uri="{FF2B5EF4-FFF2-40B4-BE49-F238E27FC236}">
                    <a16:creationId xmlns:a16="http://schemas.microsoft.com/office/drawing/2014/main" id="{131F2C82-1765-409A-B05C-A57B7D91B220}"/>
                  </a:ext>
                </a:extLst>
              </p:cNvPr>
              <p:cNvSpPr txBox="1"/>
              <p:nvPr/>
            </p:nvSpPr>
            <p:spPr>
              <a:xfrm>
                <a:off x="1259632" y="3801269"/>
                <a:ext cx="1739259" cy="5203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=232+</m:t>
                      </m:r>
                      <m:f>
                        <m:fPr>
                          <m:ctrlPr>
                            <a:rPr lang="nl-NL" b="0" i="1" smtClean="0">
                              <a:latin typeface="Cambria Math" panose="02040503050406030204" pitchFamily="18" charset="0"/>
                            </a:rPr>
                          </m:ctrlPr>
                        </m:fPr>
                        <m:num>
                          <m:r>
                            <a:rPr lang="nl-NL" b="0" i="1" smtClean="0">
                              <a:latin typeface="Cambria Math" panose="02040503050406030204" pitchFamily="18" charset="0"/>
                            </a:rPr>
                            <m:t>232</m:t>
                          </m:r>
                        </m:num>
                        <m:den>
                          <m:r>
                            <a:rPr lang="nl-NL" b="0" i="1" smtClean="0">
                              <a:latin typeface="Cambria Math" panose="02040503050406030204" pitchFamily="18" charset="0"/>
                            </a:rPr>
                            <m:t>10</m:t>
                          </m:r>
                        </m:den>
                      </m:f>
                      <m:r>
                        <a:rPr lang="nl-NL" b="0" i="1" smtClean="0">
                          <a:latin typeface="Cambria Math" panose="02040503050406030204" pitchFamily="18" charset="0"/>
                        </a:rPr>
                        <m:t>−1</m:t>
                      </m:r>
                    </m:oMath>
                  </m:oMathPara>
                </a14:m>
                <a:endParaRPr lang="nl-NL" dirty="0"/>
              </a:p>
            </p:txBody>
          </p:sp>
        </mc:Choice>
        <mc:Fallback>
          <p:sp>
            <p:nvSpPr>
              <p:cNvPr id="7" name="Tekstvak 6">
                <a:extLst>
                  <a:ext uri="{FF2B5EF4-FFF2-40B4-BE49-F238E27FC236}">
                    <a16:creationId xmlns:a16="http://schemas.microsoft.com/office/drawing/2014/main" id="{131F2C82-1765-409A-B05C-A57B7D91B220}"/>
                  </a:ext>
                </a:extLst>
              </p:cNvPr>
              <p:cNvSpPr txBox="1">
                <a:spLocks noRot="1" noChangeAspect="1" noMove="1" noResize="1" noEditPoints="1" noAdjustHandles="1" noChangeArrowheads="1" noChangeShapeType="1" noTextEdit="1"/>
              </p:cNvSpPr>
              <p:nvPr/>
            </p:nvSpPr>
            <p:spPr>
              <a:xfrm>
                <a:off x="1259632" y="3801269"/>
                <a:ext cx="1739259" cy="520399"/>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mc:Choice xmlns:a14="http://schemas.microsoft.com/office/drawing/2010/main" Requires="a14">
          <p:sp>
            <p:nvSpPr>
              <p:cNvPr id="13" name="Tekstvak 12">
                <a:extLst>
                  <a:ext uri="{FF2B5EF4-FFF2-40B4-BE49-F238E27FC236}">
                    <a16:creationId xmlns:a16="http://schemas.microsoft.com/office/drawing/2014/main" id="{A418B30A-6093-4FE3-A488-18B9ABE01EE7}"/>
                  </a:ext>
                </a:extLst>
              </p:cNvPr>
              <p:cNvSpPr txBox="1"/>
              <p:nvPr/>
            </p:nvSpPr>
            <p:spPr>
              <a:xfrm>
                <a:off x="1259632" y="4408508"/>
                <a:ext cx="85119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=254,2</m:t>
                      </m:r>
                    </m:oMath>
                  </m:oMathPara>
                </a14:m>
                <a:endParaRPr lang="nl-NL" dirty="0"/>
              </a:p>
            </p:txBody>
          </p:sp>
        </mc:Choice>
        <mc:Fallback>
          <p:sp>
            <p:nvSpPr>
              <p:cNvPr id="13" name="Tekstvak 12">
                <a:extLst>
                  <a:ext uri="{FF2B5EF4-FFF2-40B4-BE49-F238E27FC236}">
                    <a16:creationId xmlns:a16="http://schemas.microsoft.com/office/drawing/2014/main" id="{A418B30A-6093-4FE3-A488-18B9ABE01EE7}"/>
                  </a:ext>
                </a:extLst>
              </p:cNvPr>
              <p:cNvSpPr txBox="1">
                <a:spLocks noRot="1" noChangeAspect="1" noMove="1" noResize="1" noEditPoints="1" noAdjustHandles="1" noChangeArrowheads="1" noChangeShapeType="1" noTextEdit="1"/>
              </p:cNvSpPr>
              <p:nvPr/>
            </p:nvSpPr>
            <p:spPr>
              <a:xfrm>
                <a:off x="1259632" y="4408508"/>
                <a:ext cx="851195" cy="276999"/>
              </a:xfrm>
              <a:prstGeom prst="rect">
                <a:avLst/>
              </a:prstGeom>
              <a:blipFill>
                <a:blip r:embed="rId8"/>
                <a:stretch>
                  <a:fillRect l="-2878" r="-6475" b="-6522"/>
                </a:stretch>
              </a:blipFill>
            </p:spPr>
            <p:txBody>
              <a:bodyPr/>
              <a:lstStyle/>
              <a:p>
                <a:r>
                  <a:rPr lang="nl-NL">
                    <a:noFill/>
                  </a:rPr>
                  <a:t> </a:t>
                </a:r>
              </a:p>
            </p:txBody>
          </p:sp>
        </mc:Fallback>
      </mc:AlternateContent>
      <p:pic>
        <p:nvPicPr>
          <p:cNvPr id="14" name="Afbeelding 13">
            <a:extLst>
              <a:ext uri="{FF2B5EF4-FFF2-40B4-BE49-F238E27FC236}">
                <a16:creationId xmlns:a16="http://schemas.microsoft.com/office/drawing/2014/main" id="{6EDC76F4-C2A3-4F9B-A7B8-E107AF9C98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22194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ekstvak 2"/>
          <p:cNvSpPr txBox="1">
            <a:spLocks noChangeArrowheads="1"/>
          </p:cNvSpPr>
          <p:nvPr/>
        </p:nvSpPr>
        <p:spPr bwMode="auto">
          <a:xfrm>
            <a:off x="841783" y="385406"/>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a:solidFill>
                  <a:srgbClr val="FF0000"/>
                </a:solidFill>
              </a:rPr>
              <a:t>Statistisch meest gebruikte regel</a:t>
            </a:r>
          </a:p>
        </p:txBody>
      </p:sp>
      <p:graphicFrame>
        <p:nvGraphicFramePr>
          <p:cNvPr id="12" name="Object 11"/>
          <p:cNvGraphicFramePr>
            <a:graphicFrameLocks noChangeAspect="1"/>
          </p:cNvGraphicFramePr>
          <p:nvPr>
            <p:extLst>
              <p:ext uri="{D42A27DB-BD31-4B8C-83A1-F6EECF244321}">
                <p14:modId xmlns:p14="http://schemas.microsoft.com/office/powerpoint/2010/main" val="2525352949"/>
              </p:ext>
            </p:extLst>
          </p:nvPr>
        </p:nvGraphicFramePr>
        <p:xfrm>
          <a:off x="252413" y="1576388"/>
          <a:ext cx="7935912" cy="3143250"/>
        </p:xfrm>
        <a:graphic>
          <a:graphicData uri="http://schemas.openxmlformats.org/presentationml/2006/ole">
            <mc:AlternateContent xmlns:mc="http://schemas.openxmlformats.org/markup-compatibility/2006">
              <mc:Choice xmlns:v="urn:schemas-microsoft-com:vml" Requires="v">
                <p:oleObj spid="_x0000_s11272" name="Document" r:id="rId4" imgW="5758077" imgH="2587330" progId="Word.Document.12">
                  <p:embed/>
                </p:oleObj>
              </mc:Choice>
              <mc:Fallback>
                <p:oleObj name="Document" r:id="rId4" imgW="5758077" imgH="2587330" progId="Word.Document.12">
                  <p:embed/>
                  <p:pic>
                    <p:nvPicPr>
                      <p:cNvPr id="0" name=""/>
                      <p:cNvPicPr>
                        <a:picLocks noChangeAspect="1" noChangeArrowheads="1"/>
                      </p:cNvPicPr>
                      <p:nvPr/>
                    </p:nvPicPr>
                    <p:blipFill>
                      <a:blip r:embed="rId5"/>
                      <a:srcRect/>
                      <a:stretch>
                        <a:fillRect/>
                      </a:stretch>
                    </p:blipFill>
                    <p:spPr bwMode="auto">
                      <a:xfrm>
                        <a:off x="252413" y="1576388"/>
                        <a:ext cx="793591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13" name="Tekstvak 12">
                <a:extLst>
                  <a:ext uri="{FF2B5EF4-FFF2-40B4-BE49-F238E27FC236}">
                    <a16:creationId xmlns:a16="http://schemas.microsoft.com/office/drawing/2014/main" id="{5F681843-45C1-4C48-BBA0-5C7D2BEF5DC0}"/>
                  </a:ext>
                </a:extLst>
              </p:cNvPr>
              <p:cNvSpPr txBox="1"/>
              <p:nvPr/>
            </p:nvSpPr>
            <p:spPr>
              <a:xfrm>
                <a:off x="841783" y="2282192"/>
                <a:ext cx="1603772" cy="4743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nl-NL" i="1" smtClean="0">
                              <a:latin typeface="Cambria Math" panose="02040503050406030204" pitchFamily="18" charset="0"/>
                            </a:rPr>
                          </m:ctrlPr>
                        </m:accPr>
                        <m:e>
                          <m:r>
                            <a:rPr lang="nl-NL" b="0" i="1" smtClean="0">
                              <a:latin typeface="Cambria Math" panose="02040503050406030204" pitchFamily="18" charset="0"/>
                            </a:rPr>
                            <m:t>𝑁</m:t>
                          </m:r>
                        </m:e>
                      </m:acc>
                      <m:r>
                        <a:rPr lang="nl-NL" b="0" i="1" smtClean="0">
                          <a:latin typeface="Cambria Math" panose="02040503050406030204" pitchFamily="18" charset="0"/>
                        </a:rPr>
                        <m:t>=</m:t>
                      </m:r>
                      <m:r>
                        <a:rPr lang="nl-NL" b="0" i="1" smtClean="0">
                          <a:latin typeface="Cambria Math" panose="02040503050406030204" pitchFamily="18" charset="0"/>
                        </a:rPr>
                        <m:t>𝑚</m:t>
                      </m:r>
                      <m:r>
                        <a:rPr lang="nl-NL" b="0" i="0" smtClean="0">
                          <a:latin typeface="Cambria Math" panose="02040503050406030204" pitchFamily="18" charset="0"/>
                        </a:rPr>
                        <m:t>+</m:t>
                      </m:r>
                      <m:f>
                        <m:fPr>
                          <m:ctrlPr>
                            <a:rPr lang="nl-NL" i="1" smtClean="0">
                              <a:latin typeface="Cambria Math" panose="02040503050406030204" pitchFamily="18" charset="0"/>
                            </a:rPr>
                          </m:ctrlPr>
                        </m:fPr>
                        <m:num>
                          <m:r>
                            <a:rPr lang="nl-NL" b="0" i="1" smtClean="0">
                              <a:latin typeface="Cambria Math" panose="02040503050406030204" pitchFamily="18" charset="0"/>
                            </a:rPr>
                            <m:t>𝑚</m:t>
                          </m:r>
                        </m:num>
                        <m:den>
                          <m:r>
                            <a:rPr lang="nl-NL" b="0" i="1" smtClean="0">
                              <a:latin typeface="Cambria Math" panose="02040503050406030204" pitchFamily="18" charset="0"/>
                            </a:rPr>
                            <m:t>𝑛</m:t>
                          </m:r>
                        </m:den>
                      </m:f>
                      <m:r>
                        <a:rPr lang="nl-NL" b="0" i="1" smtClean="0">
                          <a:latin typeface="Cambria Math" panose="02040503050406030204" pitchFamily="18" charset="0"/>
                        </a:rPr>
                        <m:t>−1</m:t>
                      </m:r>
                    </m:oMath>
                  </m:oMathPara>
                </a14:m>
                <a:endParaRPr lang="nl-NL" dirty="0"/>
              </a:p>
            </p:txBody>
          </p:sp>
        </mc:Choice>
        <mc:Fallback>
          <p:sp>
            <p:nvSpPr>
              <p:cNvPr id="13" name="Tekstvak 12">
                <a:extLst>
                  <a:ext uri="{FF2B5EF4-FFF2-40B4-BE49-F238E27FC236}">
                    <a16:creationId xmlns:a16="http://schemas.microsoft.com/office/drawing/2014/main" id="{5F681843-45C1-4C48-BBA0-5C7D2BEF5DC0}"/>
                  </a:ext>
                </a:extLst>
              </p:cNvPr>
              <p:cNvSpPr txBox="1">
                <a:spLocks noRot="1" noChangeAspect="1" noMove="1" noResize="1" noEditPoints="1" noAdjustHandles="1" noChangeArrowheads="1" noChangeShapeType="1" noTextEdit="1"/>
              </p:cNvSpPr>
              <p:nvPr/>
            </p:nvSpPr>
            <p:spPr>
              <a:xfrm>
                <a:off x="841783" y="2282192"/>
                <a:ext cx="1603772" cy="474361"/>
              </a:xfrm>
              <a:prstGeom prst="rect">
                <a:avLst/>
              </a:prstGeom>
              <a:blipFill>
                <a:blip r:embed="rId6"/>
                <a:stretch>
                  <a:fillRect/>
                </a:stretch>
              </a:blipFill>
            </p:spPr>
            <p:txBody>
              <a:bodyPr/>
              <a:lstStyle/>
              <a:p>
                <a:r>
                  <a:rPr lang="nl-NL">
                    <a:noFill/>
                  </a:rPr>
                  <a:t> </a:t>
                </a:r>
              </a:p>
            </p:txBody>
          </p:sp>
        </mc:Fallback>
      </mc:AlternateContent>
      <p:pic>
        <p:nvPicPr>
          <p:cNvPr id="14" name="Afbeelding 13">
            <a:extLst>
              <a:ext uri="{FF2B5EF4-FFF2-40B4-BE49-F238E27FC236}">
                <a16:creationId xmlns:a16="http://schemas.microsoft.com/office/drawing/2014/main" id="{F4AC15ED-9898-44F4-9602-574F462FF8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81427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ekstvak 2"/>
          <p:cNvSpPr txBox="1">
            <a:spLocks noChangeArrowheads="1"/>
          </p:cNvSpPr>
          <p:nvPr/>
        </p:nvSpPr>
        <p:spPr bwMode="auto">
          <a:xfrm>
            <a:off x="841783" y="350148"/>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a:solidFill>
                  <a:srgbClr val="FF0000"/>
                </a:solidFill>
              </a:rPr>
              <a:t>Welke regel is de beste?</a:t>
            </a:r>
          </a:p>
        </p:txBody>
      </p:sp>
      <p:sp>
        <p:nvSpPr>
          <p:cNvPr id="12" name="Tekstvak 11"/>
          <p:cNvSpPr txBox="1">
            <a:spLocks noChangeArrowheads="1"/>
          </p:cNvSpPr>
          <p:nvPr/>
        </p:nvSpPr>
        <p:spPr bwMode="auto">
          <a:xfrm>
            <a:off x="443558" y="1667570"/>
            <a:ext cx="66802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a:t>Wat maakt een schatting goed?</a:t>
            </a:r>
          </a:p>
          <a:p>
            <a:pPr eaLnBrk="1" hangingPunct="1">
              <a:spcBef>
                <a:spcPct val="0"/>
              </a:spcBef>
              <a:buClrTx/>
              <a:buSzTx/>
              <a:buFontTx/>
              <a:buNone/>
            </a:pPr>
            <a:endParaRPr lang="nl-NL" altLang="nl-NL" sz="2800" dirty="0"/>
          </a:p>
          <a:p>
            <a:pPr eaLnBrk="1" hangingPunct="1">
              <a:spcBef>
                <a:spcPct val="0"/>
              </a:spcBef>
              <a:buClrTx/>
              <a:buSzTx/>
              <a:buFontTx/>
              <a:buNone/>
            </a:pPr>
            <a:r>
              <a:rPr lang="nl-NL" altLang="nl-NL" sz="2800" dirty="0"/>
              <a:t>Welke schatting is het beste?</a:t>
            </a:r>
          </a:p>
          <a:p>
            <a:pPr eaLnBrk="1" hangingPunct="1">
              <a:spcBef>
                <a:spcPct val="0"/>
              </a:spcBef>
              <a:buClrTx/>
              <a:buSzTx/>
              <a:buFontTx/>
              <a:buNone/>
            </a:pPr>
            <a:endParaRPr lang="nl-NL" altLang="nl-NL" sz="2800" dirty="0"/>
          </a:p>
          <a:p>
            <a:pPr eaLnBrk="1" hangingPunct="1">
              <a:spcBef>
                <a:spcPct val="0"/>
              </a:spcBef>
              <a:buClrTx/>
              <a:buSzTx/>
              <a:buFontTx/>
              <a:buNone/>
            </a:pPr>
            <a:r>
              <a:rPr lang="nl-NL" altLang="nl-NL" sz="2800" dirty="0"/>
              <a:t>Waarin kunnen schattingen uiteenlopen?</a:t>
            </a:r>
          </a:p>
          <a:p>
            <a:pPr eaLnBrk="1" hangingPunct="1">
              <a:spcBef>
                <a:spcPct val="0"/>
              </a:spcBef>
              <a:buClrTx/>
              <a:buSzTx/>
              <a:buFontTx/>
              <a:buNone/>
            </a:pPr>
            <a:endParaRPr lang="nl-NL" altLang="nl-NL" sz="2800" dirty="0"/>
          </a:p>
          <a:p>
            <a:pPr eaLnBrk="1" hangingPunct="1">
              <a:spcBef>
                <a:spcPct val="0"/>
              </a:spcBef>
              <a:buClrTx/>
              <a:buSzTx/>
              <a:buFontTx/>
              <a:buNone/>
            </a:pPr>
            <a:r>
              <a:rPr lang="nl-NL" altLang="nl-NL" sz="2800" dirty="0"/>
              <a:t>Hoe krijgen we daar een beeld van?</a:t>
            </a:r>
          </a:p>
        </p:txBody>
      </p:sp>
      <p:pic>
        <p:nvPicPr>
          <p:cNvPr id="13" name="Afbeelding 12">
            <a:extLst>
              <a:ext uri="{FF2B5EF4-FFF2-40B4-BE49-F238E27FC236}">
                <a16:creationId xmlns:a16="http://schemas.microsoft.com/office/drawing/2014/main" id="{963B5BCD-0339-4F3B-A2B8-1FF380B2F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92761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ekstvak 8"/>
          <p:cNvSpPr txBox="1">
            <a:spLocks noChangeArrowheads="1"/>
          </p:cNvSpPr>
          <p:nvPr/>
        </p:nvSpPr>
        <p:spPr bwMode="auto">
          <a:xfrm>
            <a:off x="841783" y="391979"/>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a:solidFill>
                  <a:srgbClr val="FF0000"/>
                </a:solidFill>
              </a:rPr>
              <a:t>SIMULATIE GEEFT INZICHT</a:t>
            </a:r>
          </a:p>
        </p:txBody>
      </p:sp>
      <p:sp>
        <p:nvSpPr>
          <p:cNvPr id="12" name="Tekstvak 2"/>
          <p:cNvSpPr txBox="1">
            <a:spLocks noChangeArrowheads="1"/>
          </p:cNvSpPr>
          <p:nvPr/>
        </p:nvSpPr>
        <p:spPr bwMode="auto">
          <a:xfrm>
            <a:off x="107504" y="1700808"/>
            <a:ext cx="6048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400"/>
              <a:t>Welke schatters zijn zuiver, dat wil zeggen gemiddeld goed?</a:t>
            </a:r>
          </a:p>
          <a:p>
            <a:pPr eaLnBrk="1" hangingPunct="1">
              <a:spcBef>
                <a:spcPct val="0"/>
              </a:spcBef>
              <a:buClrTx/>
              <a:buSzTx/>
              <a:buFontTx/>
              <a:buNone/>
            </a:pPr>
            <a:endParaRPr lang="nl-NL" altLang="nl-NL" sz="2400" dirty="0"/>
          </a:p>
          <a:p>
            <a:pPr eaLnBrk="1" hangingPunct="1">
              <a:spcBef>
                <a:spcPct val="0"/>
              </a:spcBef>
              <a:buClrTx/>
              <a:buSzTx/>
              <a:buFontTx/>
              <a:buNone/>
            </a:pPr>
            <a:r>
              <a:rPr lang="nl-NL" altLang="nl-NL" sz="2400" dirty="0"/>
              <a:t>Welke hebben veel spreiding?</a:t>
            </a:r>
          </a:p>
          <a:p>
            <a:pPr eaLnBrk="1" hangingPunct="1">
              <a:spcBef>
                <a:spcPct val="0"/>
              </a:spcBef>
              <a:buClrTx/>
              <a:buSzTx/>
              <a:buFontTx/>
              <a:buNone/>
            </a:pPr>
            <a:endParaRPr lang="nl-NL" altLang="nl-NL" sz="2400" dirty="0"/>
          </a:p>
          <a:p>
            <a:pPr eaLnBrk="1" hangingPunct="1">
              <a:spcBef>
                <a:spcPct val="0"/>
              </a:spcBef>
              <a:buClrTx/>
              <a:buSzTx/>
              <a:buFontTx/>
              <a:buNone/>
            </a:pPr>
            <a:r>
              <a:rPr lang="nl-NL" altLang="nl-NL" sz="2400" dirty="0"/>
              <a:t>Welke weinig spreiding?</a:t>
            </a:r>
          </a:p>
        </p:txBody>
      </p:sp>
      <p:pic>
        <p:nvPicPr>
          <p:cNvPr id="13" name="Afbeelding 12">
            <a:extLst>
              <a:ext uri="{FF2B5EF4-FFF2-40B4-BE49-F238E27FC236}">
                <a16:creationId xmlns:a16="http://schemas.microsoft.com/office/drawing/2014/main" id="{7E14AE78-00EB-4CFC-8B8E-00BC8D298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84816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ekstvak 8"/>
          <p:cNvSpPr txBox="1">
            <a:spLocks noChangeArrowheads="1"/>
          </p:cNvSpPr>
          <p:nvPr/>
        </p:nvSpPr>
        <p:spPr bwMode="auto">
          <a:xfrm>
            <a:off x="841783" y="391979"/>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dirty="0">
                <a:solidFill>
                  <a:srgbClr val="FF0000"/>
                </a:solidFill>
              </a:rPr>
              <a:t>SIMULATIE</a:t>
            </a:r>
          </a:p>
        </p:txBody>
      </p:sp>
      <p:sp>
        <p:nvSpPr>
          <p:cNvPr id="12" name="Tekstvak 11"/>
          <p:cNvSpPr txBox="1"/>
          <p:nvPr/>
        </p:nvSpPr>
        <p:spPr>
          <a:xfrm>
            <a:off x="107504" y="1525857"/>
            <a:ext cx="7993063" cy="3416300"/>
          </a:xfrm>
          <a:prstGeom prst="rect">
            <a:avLst/>
          </a:prstGeom>
          <a:noFill/>
        </p:spPr>
        <p:txBody>
          <a:bodyPr>
            <a:spAutoFit/>
          </a:bodyPr>
          <a:lstStyle/>
          <a:p>
            <a:pPr eaLnBrk="1" hangingPunct="1">
              <a:defRPr/>
            </a:pPr>
            <a:r>
              <a:rPr lang="nl-NL" dirty="0">
                <a:ea typeface="ＭＳ Ｐゴシック" charset="0"/>
                <a:cs typeface="ＭＳ Ｐゴシック" charset="0"/>
              </a:rPr>
              <a:t>We beginnen met een populatie van 325 tanks met serienummers 1 t/m 325</a:t>
            </a:r>
          </a:p>
          <a:p>
            <a:pPr eaLnBrk="1" hangingPunct="1">
              <a:defRPr/>
            </a:pPr>
            <a:endParaRPr lang="nl-NL" dirty="0">
              <a:ea typeface="ＭＳ Ｐゴシック" charset="0"/>
              <a:cs typeface="ＭＳ Ｐゴシック" charset="0"/>
            </a:endParaRPr>
          </a:p>
          <a:p>
            <a:pPr eaLnBrk="1" hangingPunct="1">
              <a:defRPr/>
            </a:pPr>
            <a:r>
              <a:rPr lang="nl-NL" dirty="0">
                <a:ea typeface="ＭＳ Ｐゴシック" charset="0"/>
                <a:cs typeface="ＭＳ Ｐゴシック" charset="0"/>
              </a:rPr>
              <a:t>Hieruit nemen we een steekproef van lengte 10.</a:t>
            </a:r>
          </a:p>
          <a:p>
            <a:pPr eaLnBrk="1" hangingPunct="1">
              <a:defRPr/>
            </a:pPr>
            <a:endParaRPr lang="nl-NL" dirty="0">
              <a:ea typeface="ＭＳ Ｐゴシック" charset="0"/>
              <a:cs typeface="ＭＳ Ｐゴシック" charset="0"/>
            </a:endParaRPr>
          </a:p>
          <a:p>
            <a:pPr eaLnBrk="1" hangingPunct="1">
              <a:defRPr/>
            </a:pPr>
            <a:r>
              <a:rPr lang="nl-NL" b="1" dirty="0">
                <a:solidFill>
                  <a:srgbClr val="FF0000"/>
                </a:solidFill>
                <a:ea typeface="ＭＳ Ｐゴシック" charset="0"/>
                <a:cs typeface="ＭＳ Ｐゴシック" charset="0"/>
              </a:rPr>
              <a:t>Wij weten</a:t>
            </a:r>
            <a:r>
              <a:rPr lang="nl-NL" dirty="0">
                <a:ea typeface="ＭＳ Ｐゴシック" charset="0"/>
                <a:cs typeface="ＭＳ Ｐゴシック" charset="0"/>
              </a:rPr>
              <a:t> dus dat het aantal geproduceerde tanks 325 is, maar </a:t>
            </a:r>
            <a:r>
              <a:rPr lang="nl-NL" b="1" dirty="0">
                <a:solidFill>
                  <a:srgbClr val="FF0000"/>
                </a:solidFill>
                <a:ea typeface="ＭＳ Ｐゴシック" charset="0"/>
                <a:cs typeface="ＭＳ Ｐゴシック" charset="0"/>
              </a:rPr>
              <a:t>we gebruiken dat niet </a:t>
            </a:r>
            <a:r>
              <a:rPr lang="nl-NL" dirty="0">
                <a:solidFill>
                  <a:schemeClr val="accent4"/>
                </a:solidFill>
                <a:ea typeface="ＭＳ Ｐゴシック" charset="0"/>
                <a:cs typeface="ＭＳ Ｐゴシック" charset="0"/>
              </a:rPr>
              <a:t>voor onze schatting.</a:t>
            </a:r>
          </a:p>
          <a:p>
            <a:pPr eaLnBrk="1" hangingPunct="1">
              <a:defRPr/>
            </a:pPr>
            <a:endParaRPr lang="nl-NL" dirty="0">
              <a:ea typeface="ＭＳ Ｐゴシック" charset="0"/>
              <a:cs typeface="ＭＳ Ｐゴシック" charset="0"/>
            </a:endParaRPr>
          </a:p>
          <a:p>
            <a:pPr eaLnBrk="1" hangingPunct="1">
              <a:defRPr/>
            </a:pPr>
            <a:r>
              <a:rPr lang="nl-NL" dirty="0">
                <a:ea typeface="ＭＳ Ｐゴシック" charset="0"/>
                <a:cs typeface="ＭＳ Ｐゴシック" charset="0"/>
              </a:rPr>
              <a:t>We nemen een groot aantal steekproeven (500 of 1000 stuks) en laten daar de verschillende regels / berekeningen op los om </a:t>
            </a:r>
            <a:r>
              <a:rPr lang="nl-NL" b="1" dirty="0">
                <a:solidFill>
                  <a:srgbClr val="FF0000"/>
                </a:solidFill>
                <a:ea typeface="ＭＳ Ｐゴシック" charset="0"/>
                <a:cs typeface="ＭＳ Ｐゴシック" charset="0"/>
              </a:rPr>
              <a:t>vanuit de steekproef de populatieomvang te schatten.</a:t>
            </a:r>
          </a:p>
          <a:p>
            <a:pPr eaLnBrk="1" hangingPunct="1">
              <a:defRPr/>
            </a:pPr>
            <a:endParaRPr lang="nl-NL" dirty="0">
              <a:ea typeface="ＭＳ Ｐゴシック" charset="0"/>
              <a:cs typeface="ＭＳ Ｐゴシック" charset="0"/>
            </a:endParaRPr>
          </a:p>
          <a:p>
            <a:pPr eaLnBrk="1" hangingPunct="1">
              <a:defRPr/>
            </a:pPr>
            <a:endParaRPr lang="nl-NL" dirty="0">
              <a:ea typeface="ＭＳ Ｐゴシック" charset="0"/>
              <a:cs typeface="ＭＳ Ｐゴシック" charset="0"/>
            </a:endParaRPr>
          </a:p>
        </p:txBody>
      </p:sp>
      <p:pic>
        <p:nvPicPr>
          <p:cNvPr id="13" name="Afbeelding 12">
            <a:extLst>
              <a:ext uri="{FF2B5EF4-FFF2-40B4-BE49-F238E27FC236}">
                <a16:creationId xmlns:a16="http://schemas.microsoft.com/office/drawing/2014/main" id="{5D113699-F9A2-4434-B983-172C5D4F1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939281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el 1"/>
          <p:cNvSpPr txBox="1">
            <a:spLocks/>
          </p:cNvSpPr>
          <p:nvPr/>
        </p:nvSpPr>
        <p:spPr>
          <a:xfrm>
            <a:off x="77051" y="-73714"/>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NL">
                <a:solidFill>
                  <a:srgbClr val="FF0000"/>
                </a:solidFill>
              </a:rPr>
              <a:t>TI-Nspire aanpak met max</a:t>
            </a:r>
          </a:p>
        </p:txBody>
      </p:sp>
      <p:pic>
        <p:nvPicPr>
          <p:cNvPr id="13"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90" y="1378225"/>
            <a:ext cx="431958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6863" y="2372827"/>
            <a:ext cx="4084637"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vak 6"/>
          <p:cNvSpPr txBox="1">
            <a:spLocks noChangeArrowheads="1"/>
          </p:cNvSpPr>
          <p:nvPr/>
        </p:nvSpPr>
        <p:spPr bwMode="auto">
          <a:xfrm>
            <a:off x="611188" y="5686520"/>
            <a:ext cx="699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1800" dirty="0"/>
              <a:t>steekproeven:=</a:t>
            </a:r>
            <a:r>
              <a:rPr lang="nl-NL" altLang="nl-NL" sz="1800" dirty="0" err="1"/>
              <a:t>seq</a:t>
            </a:r>
            <a:r>
              <a:rPr lang="nl-NL" altLang="nl-NL" sz="1800" dirty="0"/>
              <a:t>(max(</a:t>
            </a:r>
            <a:r>
              <a:rPr lang="nl-NL" altLang="nl-NL" sz="1800" dirty="0" err="1"/>
              <a:t>randsamp</a:t>
            </a:r>
            <a:r>
              <a:rPr lang="nl-NL" altLang="nl-NL" sz="1800" dirty="0"/>
              <a:t>(serienummers,10,1)),x,1,1000)</a:t>
            </a:r>
          </a:p>
        </p:txBody>
      </p:sp>
      <p:pic>
        <p:nvPicPr>
          <p:cNvPr id="16" name="Afbeelding 15">
            <a:extLst>
              <a:ext uri="{FF2B5EF4-FFF2-40B4-BE49-F238E27FC236}">
                <a16:creationId xmlns:a16="http://schemas.microsoft.com/office/drawing/2014/main" id="{46DDBE8A-8B12-48BB-8C76-CE8FA3E1DD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36003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el 1"/>
          <p:cNvSpPr txBox="1">
            <a:spLocks/>
          </p:cNvSpPr>
          <p:nvPr/>
        </p:nvSpPr>
        <p:spPr>
          <a:xfrm>
            <a:off x="107504" y="-32994"/>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NL">
                <a:solidFill>
                  <a:srgbClr val="FF0000"/>
                </a:solidFill>
              </a:rPr>
              <a:t>TI-Nspire aanpak met max</a:t>
            </a:r>
          </a:p>
        </p:txBody>
      </p:sp>
      <p:pic>
        <p:nvPicPr>
          <p:cNvPr id="12"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8117" y="1283044"/>
            <a:ext cx="6172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734C60AF-E728-43F6-BAF1-E64E424A2B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60980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el 1"/>
          <p:cNvSpPr txBox="1">
            <a:spLocks/>
          </p:cNvSpPr>
          <p:nvPr/>
        </p:nvSpPr>
        <p:spPr>
          <a:xfrm>
            <a:off x="380206" y="9687"/>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NL">
                <a:solidFill>
                  <a:srgbClr val="FF0000"/>
                </a:solidFill>
              </a:rPr>
              <a:t>TI-Nspire aanpak met 2*</a:t>
            </a:r>
            <a:r>
              <a:rPr lang="nl-NL" altLang="nl-NL" dirty="0" err="1">
                <a:solidFill>
                  <a:srgbClr val="FF0000"/>
                </a:solidFill>
              </a:rPr>
              <a:t>mean</a:t>
            </a:r>
            <a:endParaRPr lang="nl-NL" altLang="nl-NL" dirty="0">
              <a:solidFill>
                <a:srgbClr val="FF0000"/>
              </a:solidFill>
            </a:endParaRPr>
          </a:p>
        </p:txBody>
      </p:sp>
      <p:sp>
        <p:nvSpPr>
          <p:cNvPr id="12" name="Tekstvak 6"/>
          <p:cNvSpPr txBox="1">
            <a:spLocks noChangeArrowheads="1"/>
          </p:cNvSpPr>
          <p:nvPr/>
        </p:nvSpPr>
        <p:spPr bwMode="auto">
          <a:xfrm>
            <a:off x="474643" y="5592626"/>
            <a:ext cx="7337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1800" dirty="0"/>
              <a:t>steekproeven:=</a:t>
            </a:r>
            <a:r>
              <a:rPr lang="nl-NL" altLang="nl-NL" sz="1800" dirty="0" err="1"/>
              <a:t>seq</a:t>
            </a:r>
            <a:r>
              <a:rPr lang="nl-NL" altLang="nl-NL" sz="1800" dirty="0"/>
              <a:t>(2*</a:t>
            </a:r>
            <a:r>
              <a:rPr lang="nl-NL" altLang="nl-NL" sz="1800" dirty="0" err="1"/>
              <a:t>mean</a:t>
            </a:r>
            <a:r>
              <a:rPr lang="nl-NL" altLang="nl-NL" sz="1800" dirty="0"/>
              <a:t>(</a:t>
            </a:r>
            <a:r>
              <a:rPr lang="nl-NL" altLang="nl-NL" sz="1800" dirty="0" err="1"/>
              <a:t>randsamp</a:t>
            </a:r>
            <a:r>
              <a:rPr lang="nl-NL" altLang="nl-NL" sz="1800" dirty="0"/>
              <a:t>(serienummers,10,1)),x,1,1000)</a:t>
            </a:r>
          </a:p>
        </p:txBody>
      </p:sp>
      <p:pic>
        <p:nvPicPr>
          <p:cNvPr id="13"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506" y="1535642"/>
            <a:ext cx="5030787"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3">
            <a:extLst>
              <a:ext uri="{FF2B5EF4-FFF2-40B4-BE49-F238E27FC236}">
                <a16:creationId xmlns:a16="http://schemas.microsoft.com/office/drawing/2014/main" id="{4C5E8F3B-0DF2-4FF8-BE59-DCCAEBF601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949733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pic>
        <p:nvPicPr>
          <p:cNvPr id="9" name="Afbeelding 8" descr="Crusader-tank-and-german-tan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99" y="1193076"/>
            <a:ext cx="3914775"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descr="panzer II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391526"/>
            <a:ext cx="5380038"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CDE2C961-DA18-4524-A23B-10281A40A0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74199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el 1"/>
          <p:cNvSpPr txBox="1">
            <a:spLocks/>
          </p:cNvSpPr>
          <p:nvPr/>
        </p:nvSpPr>
        <p:spPr>
          <a:xfrm>
            <a:off x="467544" y="-20886"/>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NL" dirty="0">
                <a:solidFill>
                  <a:srgbClr val="FF0000"/>
                </a:solidFill>
              </a:rPr>
              <a:t>TI-Nspire met gemiddelde+3SD</a:t>
            </a:r>
          </a:p>
        </p:txBody>
      </p:sp>
      <p:pic>
        <p:nvPicPr>
          <p:cNvPr id="12"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6719" y="1150689"/>
            <a:ext cx="6172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D37AAD7F-F0FC-4C97-9F90-D3A856467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71633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Tekstvak 2"/>
          <p:cNvSpPr txBox="1"/>
          <p:nvPr/>
        </p:nvSpPr>
        <p:spPr>
          <a:xfrm>
            <a:off x="1115616" y="229121"/>
            <a:ext cx="7243778" cy="646331"/>
          </a:xfrm>
          <a:prstGeom prst="rect">
            <a:avLst/>
          </a:prstGeom>
          <a:noFill/>
        </p:spPr>
        <p:txBody>
          <a:bodyPr wrap="none" rtlCol="0">
            <a:spAutoFit/>
          </a:bodyPr>
          <a:lstStyle/>
          <a:p>
            <a:r>
              <a:rPr lang="nl-NL" sz="3600" dirty="0">
                <a:solidFill>
                  <a:srgbClr val="FF0000"/>
                </a:solidFill>
                <a:latin typeface="+mj-lt"/>
                <a:ea typeface="+mj-ea"/>
                <a:cs typeface="+mj-cs"/>
              </a:rPr>
              <a:t>Niet in één regel, dus een programma</a:t>
            </a:r>
          </a:p>
        </p:txBody>
      </p:sp>
      <p:sp>
        <p:nvSpPr>
          <p:cNvPr id="12" name="Rechthoek 2"/>
          <p:cNvSpPr>
            <a:spLocks noChangeArrowheads="1"/>
          </p:cNvSpPr>
          <p:nvPr/>
        </p:nvSpPr>
        <p:spPr bwMode="auto">
          <a:xfrm>
            <a:off x="841783" y="1392367"/>
            <a:ext cx="7058025"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l-NL" altLang="nl-NL" sz="2800" dirty="0" err="1">
                <a:solidFill>
                  <a:srgbClr val="FF0000"/>
                </a:solidFill>
              </a:rPr>
              <a:t>Define</a:t>
            </a:r>
            <a:r>
              <a:rPr lang="nl-NL" altLang="nl-NL" sz="2800" dirty="0">
                <a:solidFill>
                  <a:srgbClr val="FF0000"/>
                </a:solidFill>
              </a:rPr>
              <a:t> meanplus3sd()=</a:t>
            </a:r>
          </a:p>
          <a:p>
            <a:pPr eaLnBrk="1" hangingPunct="1"/>
            <a:r>
              <a:rPr lang="nl-NL" altLang="nl-NL" sz="2800" dirty="0" err="1">
                <a:solidFill>
                  <a:srgbClr val="FF0000"/>
                </a:solidFill>
              </a:rPr>
              <a:t>Prgm</a:t>
            </a:r>
            <a:endParaRPr lang="nl-NL" altLang="nl-NL" sz="2800" dirty="0">
              <a:solidFill>
                <a:srgbClr val="FF0000"/>
              </a:solidFill>
            </a:endParaRPr>
          </a:p>
          <a:p>
            <a:pPr eaLnBrk="1" hangingPunct="1"/>
            <a:r>
              <a:rPr lang="nl-NL" altLang="nl-NL" sz="2800" dirty="0"/>
              <a:t> </a:t>
            </a:r>
            <a:r>
              <a:rPr lang="nl-NL" altLang="nl-NL" sz="2800" dirty="0" err="1"/>
              <a:t>stpr</a:t>
            </a:r>
            <a:r>
              <a:rPr lang="nl-NL" altLang="nl-NL" sz="2800" dirty="0"/>
              <a:t>:={}</a:t>
            </a:r>
          </a:p>
          <a:p>
            <a:pPr eaLnBrk="1" hangingPunct="1"/>
            <a:r>
              <a:rPr lang="nl-NL" altLang="nl-NL" sz="2800" dirty="0"/>
              <a:t> For i,1,1000</a:t>
            </a:r>
          </a:p>
          <a:p>
            <a:pPr eaLnBrk="1" hangingPunct="1"/>
            <a:r>
              <a:rPr lang="nl-NL" altLang="nl-NL" sz="2800" dirty="0"/>
              <a:t>   </a:t>
            </a:r>
            <a:r>
              <a:rPr lang="nl-NL" altLang="nl-NL" sz="2800" dirty="0" err="1"/>
              <a:t>lst</a:t>
            </a:r>
            <a:r>
              <a:rPr lang="nl-NL" altLang="nl-NL" sz="2800" dirty="0"/>
              <a:t>:=</a:t>
            </a:r>
            <a:r>
              <a:rPr lang="nl-NL" altLang="nl-NL" sz="2800" dirty="0" err="1"/>
              <a:t>randSamp</a:t>
            </a:r>
            <a:r>
              <a:rPr lang="nl-NL" altLang="nl-NL" sz="2800" dirty="0"/>
              <a:t>(serienummers,10,1)</a:t>
            </a:r>
          </a:p>
          <a:p>
            <a:pPr eaLnBrk="1" hangingPunct="1"/>
            <a:r>
              <a:rPr lang="nl-NL" altLang="nl-NL" sz="2800" dirty="0"/>
              <a:t>   m:=</a:t>
            </a:r>
            <a:r>
              <a:rPr lang="nl-NL" altLang="nl-NL" sz="2800" dirty="0" err="1"/>
              <a:t>mean</a:t>
            </a:r>
            <a:r>
              <a:rPr lang="nl-NL" altLang="nl-NL" sz="2800" dirty="0"/>
              <a:t>(</a:t>
            </a:r>
            <a:r>
              <a:rPr lang="nl-NL" altLang="nl-NL" sz="2800" dirty="0" err="1"/>
              <a:t>lst</a:t>
            </a:r>
            <a:r>
              <a:rPr lang="nl-NL" altLang="nl-NL" sz="2800" dirty="0"/>
              <a:t>)</a:t>
            </a:r>
          </a:p>
          <a:p>
            <a:pPr eaLnBrk="1" hangingPunct="1"/>
            <a:r>
              <a:rPr lang="nl-NL" altLang="nl-NL" sz="2800" dirty="0"/>
              <a:t>   s:=</a:t>
            </a:r>
            <a:r>
              <a:rPr lang="nl-NL" altLang="nl-NL" sz="2800" dirty="0" err="1"/>
              <a:t>stDevPop</a:t>
            </a:r>
            <a:r>
              <a:rPr lang="nl-NL" altLang="nl-NL" sz="2800" dirty="0"/>
              <a:t>(</a:t>
            </a:r>
            <a:r>
              <a:rPr lang="nl-NL" altLang="nl-NL" sz="2800" dirty="0" err="1"/>
              <a:t>lst</a:t>
            </a:r>
            <a:r>
              <a:rPr lang="nl-NL" altLang="nl-NL" sz="2800" dirty="0"/>
              <a:t>)</a:t>
            </a:r>
          </a:p>
          <a:p>
            <a:pPr eaLnBrk="1" hangingPunct="1"/>
            <a:r>
              <a:rPr lang="nl-NL" altLang="nl-NL" sz="2800" dirty="0"/>
              <a:t> </a:t>
            </a:r>
            <a:r>
              <a:rPr lang="nl-NL" altLang="nl-NL" sz="2800" dirty="0" err="1"/>
              <a:t>stpr</a:t>
            </a:r>
            <a:r>
              <a:rPr lang="nl-NL" altLang="nl-NL" sz="2800" dirty="0"/>
              <a:t>:=augment(</a:t>
            </a:r>
            <a:r>
              <a:rPr lang="nl-NL" altLang="nl-NL" sz="2800" dirty="0" err="1"/>
              <a:t>stpr</a:t>
            </a:r>
            <a:r>
              <a:rPr lang="nl-NL" altLang="nl-NL" sz="2800" dirty="0"/>
              <a:t>,{m+3*s})</a:t>
            </a:r>
          </a:p>
          <a:p>
            <a:pPr eaLnBrk="1" hangingPunct="1"/>
            <a:r>
              <a:rPr lang="nl-NL" altLang="nl-NL" sz="2800" dirty="0"/>
              <a:t> </a:t>
            </a:r>
            <a:r>
              <a:rPr lang="nl-NL" altLang="nl-NL" sz="2800" dirty="0" err="1"/>
              <a:t>EndFor</a:t>
            </a:r>
            <a:endParaRPr lang="nl-NL" altLang="nl-NL" sz="2800" dirty="0"/>
          </a:p>
          <a:p>
            <a:pPr eaLnBrk="1" hangingPunct="1"/>
            <a:r>
              <a:rPr lang="nl-NL" altLang="nl-NL" sz="2800" dirty="0" err="1">
                <a:solidFill>
                  <a:srgbClr val="FF0000"/>
                </a:solidFill>
              </a:rPr>
              <a:t>EndPrgm</a:t>
            </a:r>
            <a:endParaRPr lang="nl-NL" altLang="nl-NL" sz="2800" dirty="0">
              <a:solidFill>
                <a:srgbClr val="FF0000"/>
              </a:solidFill>
            </a:endParaRPr>
          </a:p>
        </p:txBody>
      </p:sp>
      <p:pic>
        <p:nvPicPr>
          <p:cNvPr id="13" name="Afbeelding 12">
            <a:extLst>
              <a:ext uri="{FF2B5EF4-FFF2-40B4-BE49-F238E27FC236}">
                <a16:creationId xmlns:a16="http://schemas.microsoft.com/office/drawing/2014/main" id="{B1A9537C-06B9-424A-8732-C7425610F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64310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Rechthoek 2"/>
          <p:cNvSpPr>
            <a:spLocks noChangeArrowheads="1"/>
          </p:cNvSpPr>
          <p:nvPr/>
        </p:nvSpPr>
        <p:spPr bwMode="auto">
          <a:xfrm>
            <a:off x="841783" y="1443351"/>
            <a:ext cx="7058025"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l-NL" altLang="nl-NL" sz="2800" dirty="0" err="1"/>
              <a:t>Define</a:t>
            </a:r>
            <a:r>
              <a:rPr lang="nl-NL" altLang="nl-NL" sz="2800" dirty="0"/>
              <a:t> meanplus3sd()=</a:t>
            </a:r>
          </a:p>
          <a:p>
            <a:pPr eaLnBrk="1" hangingPunct="1"/>
            <a:r>
              <a:rPr lang="nl-NL" altLang="nl-NL" sz="2800" dirty="0" err="1"/>
              <a:t>Prgm</a:t>
            </a:r>
            <a:endParaRPr lang="nl-NL" altLang="nl-NL" sz="2800" dirty="0"/>
          </a:p>
          <a:p>
            <a:pPr eaLnBrk="1" hangingPunct="1"/>
            <a:r>
              <a:rPr lang="nl-NL" altLang="nl-NL" sz="2800" dirty="0"/>
              <a:t> </a:t>
            </a:r>
            <a:r>
              <a:rPr lang="nl-NL" altLang="nl-NL" sz="2800" dirty="0" err="1">
                <a:solidFill>
                  <a:srgbClr val="FF0000"/>
                </a:solidFill>
              </a:rPr>
              <a:t>stpr</a:t>
            </a:r>
            <a:r>
              <a:rPr lang="nl-NL" altLang="nl-NL" sz="2800" dirty="0">
                <a:solidFill>
                  <a:srgbClr val="FF0000"/>
                </a:solidFill>
              </a:rPr>
              <a:t>:={}</a:t>
            </a:r>
          </a:p>
          <a:p>
            <a:pPr eaLnBrk="1" hangingPunct="1"/>
            <a:r>
              <a:rPr lang="nl-NL" altLang="nl-NL" sz="2800" dirty="0"/>
              <a:t> For i,1,1000</a:t>
            </a:r>
          </a:p>
          <a:p>
            <a:pPr eaLnBrk="1" hangingPunct="1"/>
            <a:r>
              <a:rPr lang="nl-NL" altLang="nl-NL" sz="2800" dirty="0"/>
              <a:t>   </a:t>
            </a:r>
            <a:r>
              <a:rPr lang="nl-NL" altLang="nl-NL" sz="2800" dirty="0" err="1"/>
              <a:t>lst</a:t>
            </a:r>
            <a:r>
              <a:rPr lang="nl-NL" altLang="nl-NL" sz="2800" dirty="0"/>
              <a:t>:=</a:t>
            </a:r>
            <a:r>
              <a:rPr lang="nl-NL" altLang="nl-NL" sz="2800" dirty="0" err="1"/>
              <a:t>randSamp</a:t>
            </a:r>
            <a:r>
              <a:rPr lang="nl-NL" altLang="nl-NL" sz="2800" dirty="0"/>
              <a:t>(serienummers,10,1)</a:t>
            </a:r>
          </a:p>
          <a:p>
            <a:pPr eaLnBrk="1" hangingPunct="1"/>
            <a:r>
              <a:rPr lang="nl-NL" altLang="nl-NL" sz="2800" dirty="0"/>
              <a:t>   m:=</a:t>
            </a:r>
            <a:r>
              <a:rPr lang="nl-NL" altLang="nl-NL" sz="2800" dirty="0" err="1"/>
              <a:t>mean</a:t>
            </a:r>
            <a:r>
              <a:rPr lang="nl-NL" altLang="nl-NL" sz="2800" dirty="0"/>
              <a:t>(</a:t>
            </a:r>
            <a:r>
              <a:rPr lang="nl-NL" altLang="nl-NL" sz="2800" dirty="0" err="1"/>
              <a:t>lst</a:t>
            </a:r>
            <a:r>
              <a:rPr lang="nl-NL" altLang="nl-NL" sz="2800" dirty="0"/>
              <a:t>)</a:t>
            </a:r>
          </a:p>
          <a:p>
            <a:pPr eaLnBrk="1" hangingPunct="1"/>
            <a:r>
              <a:rPr lang="nl-NL" altLang="nl-NL" sz="2800" dirty="0"/>
              <a:t>   s:=</a:t>
            </a:r>
            <a:r>
              <a:rPr lang="nl-NL" altLang="nl-NL" sz="2800" dirty="0" err="1"/>
              <a:t>stDevPop</a:t>
            </a:r>
            <a:r>
              <a:rPr lang="nl-NL" altLang="nl-NL" sz="2800" dirty="0"/>
              <a:t>(</a:t>
            </a:r>
            <a:r>
              <a:rPr lang="nl-NL" altLang="nl-NL" sz="2800" dirty="0" err="1"/>
              <a:t>lst</a:t>
            </a:r>
            <a:r>
              <a:rPr lang="nl-NL" altLang="nl-NL" sz="2800" dirty="0"/>
              <a:t>)</a:t>
            </a:r>
          </a:p>
          <a:p>
            <a:pPr eaLnBrk="1" hangingPunct="1"/>
            <a:r>
              <a:rPr lang="nl-NL" altLang="nl-NL" sz="2800" dirty="0"/>
              <a:t> </a:t>
            </a:r>
            <a:r>
              <a:rPr lang="nl-NL" altLang="nl-NL" sz="2800" dirty="0" err="1"/>
              <a:t>stpr</a:t>
            </a:r>
            <a:r>
              <a:rPr lang="nl-NL" altLang="nl-NL" sz="2800" dirty="0"/>
              <a:t>:=augment(</a:t>
            </a:r>
            <a:r>
              <a:rPr lang="nl-NL" altLang="nl-NL" sz="2800" dirty="0" err="1"/>
              <a:t>stpr</a:t>
            </a:r>
            <a:r>
              <a:rPr lang="nl-NL" altLang="nl-NL" sz="2800" dirty="0"/>
              <a:t>,{m+3*s})</a:t>
            </a:r>
          </a:p>
          <a:p>
            <a:pPr eaLnBrk="1" hangingPunct="1"/>
            <a:r>
              <a:rPr lang="nl-NL" altLang="nl-NL" sz="2800" dirty="0"/>
              <a:t> </a:t>
            </a:r>
            <a:r>
              <a:rPr lang="nl-NL" altLang="nl-NL" sz="2800" dirty="0" err="1"/>
              <a:t>EndFor</a:t>
            </a:r>
            <a:endParaRPr lang="nl-NL" altLang="nl-NL" sz="2800" dirty="0"/>
          </a:p>
          <a:p>
            <a:pPr eaLnBrk="1" hangingPunct="1"/>
            <a:r>
              <a:rPr lang="nl-NL" altLang="nl-NL" sz="2800" dirty="0" err="1"/>
              <a:t>EndPrgm</a:t>
            </a:r>
            <a:endParaRPr lang="nl-NL" altLang="nl-NL" sz="2800" dirty="0"/>
          </a:p>
        </p:txBody>
      </p:sp>
      <p:sp>
        <p:nvSpPr>
          <p:cNvPr id="12" name="Tekstvak 3"/>
          <p:cNvSpPr txBox="1">
            <a:spLocks noChangeArrowheads="1"/>
          </p:cNvSpPr>
          <p:nvPr/>
        </p:nvSpPr>
        <p:spPr bwMode="auto">
          <a:xfrm>
            <a:off x="3563888" y="2429207"/>
            <a:ext cx="2447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l-NL" altLang="nl-NL" sz="1200">
                <a:solidFill>
                  <a:srgbClr val="FF0000"/>
                </a:solidFill>
              </a:rPr>
              <a:t>Begin met een lege lijst</a:t>
            </a:r>
          </a:p>
        </p:txBody>
      </p:sp>
      <p:pic>
        <p:nvPicPr>
          <p:cNvPr id="13" name="Afbeelding 12">
            <a:extLst>
              <a:ext uri="{FF2B5EF4-FFF2-40B4-BE49-F238E27FC236}">
                <a16:creationId xmlns:a16="http://schemas.microsoft.com/office/drawing/2014/main" id="{FF91452F-AC81-4C75-A22B-54B9C920D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361278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494967" y="1700808"/>
            <a:ext cx="4572000" cy="2862322"/>
          </a:xfrm>
          <a:prstGeom prst="rect">
            <a:avLst/>
          </a:prstGeom>
        </p:spPr>
        <p:txBody>
          <a:bodyPr>
            <a:spAutoFit/>
          </a:bodyPr>
          <a:lstStyle/>
          <a:p>
            <a:r>
              <a:rPr lang="nl-NL" altLang="nl-NL" dirty="0" err="1"/>
              <a:t>Define</a:t>
            </a:r>
            <a:r>
              <a:rPr lang="nl-NL" altLang="nl-NL" dirty="0"/>
              <a:t> meanplus3sd()=</a:t>
            </a:r>
          </a:p>
          <a:p>
            <a:r>
              <a:rPr lang="nl-NL" altLang="nl-NL" dirty="0" err="1"/>
              <a:t>Prgm</a:t>
            </a:r>
            <a:endParaRPr lang="nl-NL" altLang="nl-NL" dirty="0"/>
          </a:p>
          <a:p>
            <a:r>
              <a:rPr lang="nl-NL" altLang="nl-NL" dirty="0"/>
              <a:t> </a:t>
            </a:r>
            <a:r>
              <a:rPr lang="nl-NL" altLang="nl-NL" dirty="0" err="1"/>
              <a:t>stpr</a:t>
            </a:r>
            <a:r>
              <a:rPr lang="nl-NL" altLang="nl-NL" dirty="0"/>
              <a:t>:={}</a:t>
            </a:r>
          </a:p>
          <a:p>
            <a:r>
              <a:rPr lang="nl-NL" altLang="nl-NL" dirty="0"/>
              <a:t> </a:t>
            </a:r>
            <a:r>
              <a:rPr lang="nl-NL" altLang="nl-NL" dirty="0">
                <a:solidFill>
                  <a:srgbClr val="FF0000"/>
                </a:solidFill>
              </a:rPr>
              <a:t>For i,1,1000</a:t>
            </a:r>
          </a:p>
          <a:p>
            <a:r>
              <a:rPr lang="nl-NL" altLang="nl-NL" dirty="0"/>
              <a:t>   </a:t>
            </a:r>
            <a:r>
              <a:rPr lang="nl-NL" altLang="nl-NL" dirty="0" err="1"/>
              <a:t>lst</a:t>
            </a:r>
            <a:r>
              <a:rPr lang="nl-NL" altLang="nl-NL" dirty="0"/>
              <a:t>:=</a:t>
            </a:r>
            <a:r>
              <a:rPr lang="nl-NL" altLang="nl-NL" dirty="0" err="1"/>
              <a:t>randSamp</a:t>
            </a:r>
            <a:r>
              <a:rPr lang="nl-NL" altLang="nl-NL" dirty="0"/>
              <a:t>(serienummers,10,1)</a:t>
            </a:r>
          </a:p>
          <a:p>
            <a:r>
              <a:rPr lang="nl-NL" altLang="nl-NL" dirty="0"/>
              <a:t>   m:=</a:t>
            </a:r>
            <a:r>
              <a:rPr lang="nl-NL" altLang="nl-NL" dirty="0" err="1"/>
              <a:t>mean</a:t>
            </a:r>
            <a:r>
              <a:rPr lang="nl-NL" altLang="nl-NL" dirty="0"/>
              <a:t>(</a:t>
            </a:r>
            <a:r>
              <a:rPr lang="nl-NL" altLang="nl-NL" dirty="0" err="1"/>
              <a:t>lst</a:t>
            </a:r>
            <a:r>
              <a:rPr lang="nl-NL" altLang="nl-NL" dirty="0"/>
              <a:t>)</a:t>
            </a:r>
          </a:p>
          <a:p>
            <a:r>
              <a:rPr lang="nl-NL" altLang="nl-NL" dirty="0"/>
              <a:t>   s:=</a:t>
            </a:r>
            <a:r>
              <a:rPr lang="nl-NL" altLang="nl-NL" dirty="0" err="1"/>
              <a:t>stDevPop</a:t>
            </a:r>
            <a:r>
              <a:rPr lang="nl-NL" altLang="nl-NL" dirty="0"/>
              <a:t>(</a:t>
            </a:r>
            <a:r>
              <a:rPr lang="nl-NL" altLang="nl-NL" dirty="0" err="1"/>
              <a:t>lst</a:t>
            </a:r>
            <a:r>
              <a:rPr lang="nl-NL" altLang="nl-NL" dirty="0"/>
              <a:t>)</a:t>
            </a:r>
          </a:p>
          <a:p>
            <a:r>
              <a:rPr lang="nl-NL" altLang="nl-NL" dirty="0"/>
              <a:t> </a:t>
            </a:r>
            <a:r>
              <a:rPr lang="nl-NL" altLang="nl-NL" dirty="0" err="1"/>
              <a:t>stpr</a:t>
            </a:r>
            <a:r>
              <a:rPr lang="nl-NL" altLang="nl-NL" dirty="0"/>
              <a:t>:=augment(</a:t>
            </a:r>
            <a:r>
              <a:rPr lang="nl-NL" altLang="nl-NL" dirty="0" err="1"/>
              <a:t>stpr</a:t>
            </a:r>
            <a:r>
              <a:rPr lang="nl-NL" altLang="nl-NL" dirty="0"/>
              <a:t>,{m+3*s})</a:t>
            </a:r>
          </a:p>
          <a:p>
            <a:r>
              <a:rPr lang="nl-NL" altLang="nl-NL" dirty="0"/>
              <a:t> </a:t>
            </a:r>
            <a:r>
              <a:rPr lang="nl-NL" altLang="nl-NL" dirty="0" err="1">
                <a:solidFill>
                  <a:srgbClr val="FF0000"/>
                </a:solidFill>
              </a:rPr>
              <a:t>EndFor</a:t>
            </a:r>
            <a:endParaRPr lang="nl-NL" altLang="nl-NL" dirty="0">
              <a:solidFill>
                <a:srgbClr val="FF0000"/>
              </a:solidFill>
            </a:endParaRPr>
          </a:p>
          <a:p>
            <a:r>
              <a:rPr lang="nl-NL" altLang="nl-NL" dirty="0" err="1"/>
              <a:t>EndPrgm</a:t>
            </a:r>
            <a:endParaRPr lang="nl-NL" altLang="nl-NL" dirty="0"/>
          </a:p>
        </p:txBody>
      </p:sp>
      <p:sp>
        <p:nvSpPr>
          <p:cNvPr id="12" name="Tekstvak 4"/>
          <p:cNvSpPr txBox="1">
            <a:spLocks noChangeArrowheads="1"/>
          </p:cNvSpPr>
          <p:nvPr/>
        </p:nvSpPr>
        <p:spPr bwMode="auto">
          <a:xfrm>
            <a:off x="3235786" y="2520580"/>
            <a:ext cx="3662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l-NL" altLang="nl-NL" sz="1200" dirty="0">
                <a:solidFill>
                  <a:srgbClr val="FF0000"/>
                </a:solidFill>
              </a:rPr>
              <a:t>Een </a:t>
            </a:r>
            <a:r>
              <a:rPr lang="nl-NL" altLang="nl-NL" sz="1200" dirty="0" err="1">
                <a:solidFill>
                  <a:srgbClr val="FF0000"/>
                </a:solidFill>
              </a:rPr>
              <a:t>for</a:t>
            </a:r>
            <a:r>
              <a:rPr lang="nl-NL" altLang="nl-NL" sz="1200" dirty="0">
                <a:solidFill>
                  <a:srgbClr val="FF0000"/>
                </a:solidFill>
              </a:rPr>
              <a:t> </a:t>
            </a:r>
            <a:r>
              <a:rPr lang="mr-IN" altLang="nl-NL" sz="1200" dirty="0">
                <a:solidFill>
                  <a:srgbClr val="FF0000"/>
                </a:solidFill>
              </a:rPr>
              <a:t>–</a:t>
            </a:r>
            <a:r>
              <a:rPr lang="nl-NL" altLang="nl-NL" sz="1200">
                <a:solidFill>
                  <a:srgbClr val="FF0000"/>
                </a:solidFill>
              </a:rPr>
              <a:t> next loop zorgt voor 1000 </a:t>
            </a:r>
            <a:r>
              <a:rPr lang="nl-NL" altLang="nl-NL" sz="1200" dirty="0" err="1">
                <a:solidFill>
                  <a:srgbClr val="FF0000"/>
                </a:solidFill>
              </a:rPr>
              <a:t>resutaten</a:t>
            </a:r>
            <a:endParaRPr lang="nl-NL" altLang="nl-NL" sz="1200" dirty="0">
              <a:solidFill>
                <a:srgbClr val="FF0000"/>
              </a:solidFill>
            </a:endParaRPr>
          </a:p>
        </p:txBody>
      </p:sp>
      <p:pic>
        <p:nvPicPr>
          <p:cNvPr id="14" name="Afbeelding 13">
            <a:extLst>
              <a:ext uri="{FF2B5EF4-FFF2-40B4-BE49-F238E27FC236}">
                <a16:creationId xmlns:a16="http://schemas.microsoft.com/office/drawing/2014/main" id="{06B02C82-6AE2-43EE-9A95-0344185EC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076975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Rechthoek 2"/>
          <p:cNvSpPr>
            <a:spLocks noChangeArrowheads="1"/>
          </p:cNvSpPr>
          <p:nvPr/>
        </p:nvSpPr>
        <p:spPr bwMode="auto">
          <a:xfrm>
            <a:off x="474643" y="1308516"/>
            <a:ext cx="7058025"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l-NL" altLang="nl-NL" sz="2800" dirty="0" err="1"/>
              <a:t>Define</a:t>
            </a:r>
            <a:r>
              <a:rPr lang="nl-NL" altLang="nl-NL" sz="2800"/>
              <a:t> meanplus3sd()=</a:t>
            </a:r>
          </a:p>
          <a:p>
            <a:pPr eaLnBrk="1" hangingPunct="1"/>
            <a:r>
              <a:rPr lang="nl-NL" altLang="nl-NL" sz="2800" dirty="0" err="1"/>
              <a:t>Prgm</a:t>
            </a:r>
            <a:endParaRPr lang="nl-NL" altLang="nl-NL" sz="2800" dirty="0"/>
          </a:p>
          <a:p>
            <a:pPr eaLnBrk="1" hangingPunct="1"/>
            <a:r>
              <a:rPr lang="nl-NL" altLang="nl-NL" sz="2800" dirty="0"/>
              <a:t> </a:t>
            </a:r>
            <a:r>
              <a:rPr lang="nl-NL" altLang="nl-NL" sz="2800" dirty="0" err="1"/>
              <a:t>stpr</a:t>
            </a:r>
            <a:r>
              <a:rPr lang="nl-NL" altLang="nl-NL" sz="2800" dirty="0"/>
              <a:t>:={}</a:t>
            </a:r>
          </a:p>
          <a:p>
            <a:pPr eaLnBrk="1" hangingPunct="1"/>
            <a:r>
              <a:rPr lang="nl-NL" altLang="nl-NL" sz="2800" dirty="0"/>
              <a:t> For i,1,1000</a:t>
            </a:r>
          </a:p>
          <a:p>
            <a:pPr eaLnBrk="1" hangingPunct="1"/>
            <a:r>
              <a:rPr lang="nl-NL" altLang="nl-NL" sz="2800" dirty="0"/>
              <a:t>   </a:t>
            </a:r>
            <a:r>
              <a:rPr lang="nl-NL" altLang="nl-NL" sz="2800" dirty="0" err="1">
                <a:solidFill>
                  <a:srgbClr val="FF0000"/>
                </a:solidFill>
              </a:rPr>
              <a:t>lst</a:t>
            </a:r>
            <a:r>
              <a:rPr lang="nl-NL" altLang="nl-NL" sz="2800" dirty="0">
                <a:solidFill>
                  <a:srgbClr val="FF0000"/>
                </a:solidFill>
              </a:rPr>
              <a:t>:=</a:t>
            </a:r>
            <a:r>
              <a:rPr lang="nl-NL" altLang="nl-NL" sz="2800" dirty="0" err="1">
                <a:solidFill>
                  <a:srgbClr val="FF0000"/>
                </a:solidFill>
              </a:rPr>
              <a:t>randSamp</a:t>
            </a:r>
            <a:r>
              <a:rPr lang="nl-NL" altLang="nl-NL" sz="2800" dirty="0">
                <a:solidFill>
                  <a:srgbClr val="FF0000"/>
                </a:solidFill>
              </a:rPr>
              <a:t>(serienummers,10,1)</a:t>
            </a:r>
          </a:p>
          <a:p>
            <a:pPr eaLnBrk="1" hangingPunct="1"/>
            <a:r>
              <a:rPr lang="nl-NL" altLang="nl-NL" sz="2800" dirty="0">
                <a:solidFill>
                  <a:srgbClr val="FF0000"/>
                </a:solidFill>
              </a:rPr>
              <a:t>   m:=</a:t>
            </a:r>
            <a:r>
              <a:rPr lang="nl-NL" altLang="nl-NL" sz="2800" dirty="0" err="1">
                <a:solidFill>
                  <a:srgbClr val="FF0000"/>
                </a:solidFill>
              </a:rPr>
              <a:t>mean</a:t>
            </a:r>
            <a:r>
              <a:rPr lang="nl-NL" altLang="nl-NL" sz="2800" dirty="0">
                <a:solidFill>
                  <a:srgbClr val="FF0000"/>
                </a:solidFill>
              </a:rPr>
              <a:t>(</a:t>
            </a:r>
            <a:r>
              <a:rPr lang="nl-NL" altLang="nl-NL" sz="2800" dirty="0" err="1">
                <a:solidFill>
                  <a:srgbClr val="FF0000"/>
                </a:solidFill>
              </a:rPr>
              <a:t>lst</a:t>
            </a:r>
            <a:r>
              <a:rPr lang="nl-NL" altLang="nl-NL" sz="2800" dirty="0">
                <a:solidFill>
                  <a:srgbClr val="FF0000"/>
                </a:solidFill>
              </a:rPr>
              <a:t>)</a:t>
            </a:r>
          </a:p>
          <a:p>
            <a:pPr eaLnBrk="1" hangingPunct="1"/>
            <a:r>
              <a:rPr lang="nl-NL" altLang="nl-NL" sz="2800" dirty="0">
                <a:solidFill>
                  <a:srgbClr val="FF0000"/>
                </a:solidFill>
              </a:rPr>
              <a:t>   s:=</a:t>
            </a:r>
            <a:r>
              <a:rPr lang="nl-NL" altLang="nl-NL" sz="2800" dirty="0" err="1">
                <a:solidFill>
                  <a:srgbClr val="FF0000"/>
                </a:solidFill>
              </a:rPr>
              <a:t>stDevPop</a:t>
            </a:r>
            <a:r>
              <a:rPr lang="nl-NL" altLang="nl-NL" sz="2800" dirty="0">
                <a:solidFill>
                  <a:srgbClr val="FF0000"/>
                </a:solidFill>
              </a:rPr>
              <a:t>(</a:t>
            </a:r>
            <a:r>
              <a:rPr lang="nl-NL" altLang="nl-NL" sz="2800" dirty="0" err="1">
                <a:solidFill>
                  <a:srgbClr val="FF0000"/>
                </a:solidFill>
              </a:rPr>
              <a:t>lst</a:t>
            </a:r>
            <a:r>
              <a:rPr lang="nl-NL" altLang="nl-NL" sz="2800" dirty="0">
                <a:solidFill>
                  <a:srgbClr val="FF0000"/>
                </a:solidFill>
              </a:rPr>
              <a:t>)</a:t>
            </a:r>
          </a:p>
          <a:p>
            <a:pPr eaLnBrk="1" hangingPunct="1"/>
            <a:r>
              <a:rPr lang="nl-NL" altLang="nl-NL" sz="2800" dirty="0"/>
              <a:t> </a:t>
            </a:r>
            <a:r>
              <a:rPr lang="nl-NL" altLang="nl-NL" sz="2800" dirty="0" err="1"/>
              <a:t>stpr</a:t>
            </a:r>
            <a:r>
              <a:rPr lang="nl-NL" altLang="nl-NL" sz="2800" dirty="0"/>
              <a:t>:=augment(</a:t>
            </a:r>
            <a:r>
              <a:rPr lang="nl-NL" altLang="nl-NL" sz="2800" dirty="0" err="1"/>
              <a:t>stpr</a:t>
            </a:r>
            <a:r>
              <a:rPr lang="nl-NL" altLang="nl-NL" sz="2800" dirty="0"/>
              <a:t>,{m+3*s})</a:t>
            </a:r>
          </a:p>
          <a:p>
            <a:pPr eaLnBrk="1" hangingPunct="1"/>
            <a:r>
              <a:rPr lang="nl-NL" altLang="nl-NL" sz="2800" dirty="0"/>
              <a:t> </a:t>
            </a:r>
            <a:r>
              <a:rPr lang="nl-NL" altLang="nl-NL" sz="2800" dirty="0" err="1"/>
              <a:t>EndFor</a:t>
            </a:r>
            <a:endParaRPr lang="nl-NL" altLang="nl-NL" sz="2800" dirty="0"/>
          </a:p>
          <a:p>
            <a:pPr eaLnBrk="1" hangingPunct="1"/>
            <a:r>
              <a:rPr lang="nl-NL" altLang="nl-NL" sz="2800" dirty="0" err="1"/>
              <a:t>EndPrgm</a:t>
            </a:r>
            <a:endParaRPr lang="nl-NL" altLang="nl-NL" sz="2800" dirty="0"/>
          </a:p>
        </p:txBody>
      </p:sp>
      <p:sp>
        <p:nvSpPr>
          <p:cNvPr id="12" name="Tekstvak 5"/>
          <p:cNvSpPr txBox="1">
            <a:spLocks noChangeArrowheads="1"/>
          </p:cNvSpPr>
          <p:nvPr/>
        </p:nvSpPr>
        <p:spPr bwMode="auto">
          <a:xfrm>
            <a:off x="6696685" y="3162503"/>
            <a:ext cx="2017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l-NL" altLang="nl-NL" sz="1200">
                <a:solidFill>
                  <a:srgbClr val="FF0000"/>
                </a:solidFill>
              </a:rPr>
              <a:t>Iedere keer een steekproef</a:t>
            </a:r>
          </a:p>
        </p:txBody>
      </p:sp>
      <p:sp>
        <p:nvSpPr>
          <p:cNvPr id="13" name="Tekstvak 6"/>
          <p:cNvSpPr txBox="1">
            <a:spLocks noChangeArrowheads="1"/>
          </p:cNvSpPr>
          <p:nvPr/>
        </p:nvSpPr>
        <p:spPr bwMode="auto">
          <a:xfrm>
            <a:off x="6802760" y="3674425"/>
            <a:ext cx="2017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l-NL" altLang="nl-NL" sz="1200" dirty="0">
                <a:solidFill>
                  <a:srgbClr val="FF0000"/>
                </a:solidFill>
              </a:rPr>
              <a:t>Gem en </a:t>
            </a:r>
            <a:r>
              <a:rPr lang="nl-NL" altLang="nl-NL" sz="1200" dirty="0" err="1">
                <a:solidFill>
                  <a:srgbClr val="FF0000"/>
                </a:solidFill>
              </a:rPr>
              <a:t>sd</a:t>
            </a:r>
            <a:r>
              <a:rPr lang="nl-NL" altLang="nl-NL" sz="1200" dirty="0">
                <a:solidFill>
                  <a:srgbClr val="FF0000"/>
                </a:solidFill>
              </a:rPr>
              <a:t> van de steekproef worden berekend</a:t>
            </a:r>
          </a:p>
        </p:txBody>
      </p:sp>
      <p:pic>
        <p:nvPicPr>
          <p:cNvPr id="14" name="Afbeelding 13">
            <a:extLst>
              <a:ext uri="{FF2B5EF4-FFF2-40B4-BE49-F238E27FC236}">
                <a16:creationId xmlns:a16="http://schemas.microsoft.com/office/drawing/2014/main" id="{BE48ED36-3DB8-4C48-99C4-820510A68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732026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1331640" y="1628800"/>
            <a:ext cx="4572000" cy="2862322"/>
          </a:xfrm>
          <a:prstGeom prst="rect">
            <a:avLst/>
          </a:prstGeom>
        </p:spPr>
        <p:txBody>
          <a:bodyPr>
            <a:spAutoFit/>
          </a:bodyPr>
          <a:lstStyle/>
          <a:p>
            <a:r>
              <a:rPr lang="nl-NL" altLang="nl-NL" dirty="0" err="1"/>
              <a:t>Define</a:t>
            </a:r>
            <a:r>
              <a:rPr lang="nl-NL" altLang="nl-NL" dirty="0"/>
              <a:t> meanplus3sd()=</a:t>
            </a:r>
          </a:p>
          <a:p>
            <a:r>
              <a:rPr lang="nl-NL" altLang="nl-NL" dirty="0" err="1"/>
              <a:t>Prgm</a:t>
            </a:r>
            <a:endParaRPr lang="nl-NL" altLang="nl-NL" dirty="0"/>
          </a:p>
          <a:p>
            <a:r>
              <a:rPr lang="nl-NL" altLang="nl-NL" dirty="0"/>
              <a:t> </a:t>
            </a:r>
            <a:r>
              <a:rPr lang="nl-NL" altLang="nl-NL" dirty="0" err="1"/>
              <a:t>stpr</a:t>
            </a:r>
            <a:r>
              <a:rPr lang="nl-NL" altLang="nl-NL" dirty="0"/>
              <a:t>:={}</a:t>
            </a:r>
          </a:p>
          <a:p>
            <a:r>
              <a:rPr lang="nl-NL" altLang="nl-NL" dirty="0"/>
              <a:t> For i,1,1000</a:t>
            </a:r>
          </a:p>
          <a:p>
            <a:r>
              <a:rPr lang="nl-NL" altLang="nl-NL" dirty="0"/>
              <a:t>   </a:t>
            </a:r>
            <a:r>
              <a:rPr lang="nl-NL" altLang="nl-NL" dirty="0" err="1"/>
              <a:t>lst</a:t>
            </a:r>
            <a:r>
              <a:rPr lang="nl-NL" altLang="nl-NL" dirty="0"/>
              <a:t>:=</a:t>
            </a:r>
            <a:r>
              <a:rPr lang="nl-NL" altLang="nl-NL" dirty="0" err="1"/>
              <a:t>randSamp</a:t>
            </a:r>
            <a:r>
              <a:rPr lang="nl-NL" altLang="nl-NL" dirty="0"/>
              <a:t>(serienummers,10,1)</a:t>
            </a:r>
          </a:p>
          <a:p>
            <a:r>
              <a:rPr lang="nl-NL" altLang="nl-NL" dirty="0"/>
              <a:t>   m:=</a:t>
            </a:r>
            <a:r>
              <a:rPr lang="nl-NL" altLang="nl-NL" dirty="0" err="1"/>
              <a:t>mean</a:t>
            </a:r>
            <a:r>
              <a:rPr lang="nl-NL" altLang="nl-NL" dirty="0"/>
              <a:t>(</a:t>
            </a:r>
            <a:r>
              <a:rPr lang="nl-NL" altLang="nl-NL" dirty="0" err="1"/>
              <a:t>lst</a:t>
            </a:r>
            <a:r>
              <a:rPr lang="nl-NL" altLang="nl-NL" dirty="0"/>
              <a:t>)</a:t>
            </a:r>
          </a:p>
          <a:p>
            <a:r>
              <a:rPr lang="nl-NL" altLang="nl-NL" dirty="0"/>
              <a:t>   s:=</a:t>
            </a:r>
            <a:r>
              <a:rPr lang="nl-NL" altLang="nl-NL" dirty="0" err="1"/>
              <a:t>stDevPop</a:t>
            </a:r>
            <a:r>
              <a:rPr lang="nl-NL" altLang="nl-NL" dirty="0"/>
              <a:t>(</a:t>
            </a:r>
            <a:r>
              <a:rPr lang="nl-NL" altLang="nl-NL" dirty="0" err="1"/>
              <a:t>lst</a:t>
            </a:r>
            <a:r>
              <a:rPr lang="nl-NL" altLang="nl-NL" dirty="0"/>
              <a:t>)</a:t>
            </a:r>
          </a:p>
          <a:p>
            <a:r>
              <a:rPr lang="nl-NL" altLang="nl-NL" dirty="0"/>
              <a:t> </a:t>
            </a:r>
            <a:r>
              <a:rPr lang="nl-NL" altLang="nl-NL" dirty="0" err="1">
                <a:solidFill>
                  <a:srgbClr val="FF0000"/>
                </a:solidFill>
              </a:rPr>
              <a:t>stpr</a:t>
            </a:r>
            <a:r>
              <a:rPr lang="nl-NL" altLang="nl-NL" dirty="0">
                <a:solidFill>
                  <a:srgbClr val="FF0000"/>
                </a:solidFill>
              </a:rPr>
              <a:t>:=augment(</a:t>
            </a:r>
            <a:r>
              <a:rPr lang="nl-NL" altLang="nl-NL" dirty="0" err="1">
                <a:solidFill>
                  <a:srgbClr val="FF0000"/>
                </a:solidFill>
              </a:rPr>
              <a:t>stpr</a:t>
            </a:r>
            <a:r>
              <a:rPr lang="nl-NL" altLang="nl-NL" dirty="0">
                <a:solidFill>
                  <a:srgbClr val="FF0000"/>
                </a:solidFill>
              </a:rPr>
              <a:t>,{m+3*s})</a:t>
            </a:r>
          </a:p>
          <a:p>
            <a:r>
              <a:rPr lang="nl-NL" altLang="nl-NL" dirty="0"/>
              <a:t> </a:t>
            </a:r>
            <a:r>
              <a:rPr lang="nl-NL" altLang="nl-NL" dirty="0" err="1"/>
              <a:t>EndFor</a:t>
            </a:r>
            <a:endParaRPr lang="nl-NL" altLang="nl-NL" dirty="0"/>
          </a:p>
          <a:p>
            <a:r>
              <a:rPr lang="nl-NL" altLang="nl-NL" dirty="0" err="1"/>
              <a:t>EndPrgm</a:t>
            </a:r>
            <a:endParaRPr lang="nl-NL" altLang="nl-NL" dirty="0"/>
          </a:p>
        </p:txBody>
      </p:sp>
      <p:sp>
        <p:nvSpPr>
          <p:cNvPr id="12" name="Tekstvak 7"/>
          <p:cNvSpPr txBox="1">
            <a:spLocks noChangeArrowheads="1"/>
          </p:cNvSpPr>
          <p:nvPr/>
        </p:nvSpPr>
        <p:spPr bwMode="auto">
          <a:xfrm>
            <a:off x="5651875" y="3573016"/>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l-NL" altLang="nl-NL" sz="1200">
                <a:solidFill>
                  <a:srgbClr val="FF0000"/>
                </a:solidFill>
              </a:rPr>
              <a:t>Het resultaat wordt aan de lijst toegevoegd</a:t>
            </a:r>
          </a:p>
        </p:txBody>
      </p:sp>
      <p:pic>
        <p:nvPicPr>
          <p:cNvPr id="13" name="Afbeelding 12">
            <a:extLst>
              <a:ext uri="{FF2B5EF4-FFF2-40B4-BE49-F238E27FC236}">
                <a16:creationId xmlns:a16="http://schemas.microsoft.com/office/drawing/2014/main" id="{F1F06470-0B1A-419C-954D-94390D87F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025592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1259632" y="231993"/>
            <a:ext cx="4904420" cy="769441"/>
          </a:xfrm>
          <a:prstGeom prst="rect">
            <a:avLst/>
          </a:prstGeom>
        </p:spPr>
        <p:txBody>
          <a:bodyPr wrap="none">
            <a:spAutoFit/>
          </a:bodyPr>
          <a:lstStyle/>
          <a:p>
            <a:r>
              <a:rPr lang="nl-NL" altLang="nl-NL" sz="4400" dirty="0">
                <a:solidFill>
                  <a:srgbClr val="FF0000"/>
                </a:solidFill>
                <a:latin typeface="+mj-lt"/>
                <a:ea typeface="+mj-ea"/>
                <a:cs typeface="+mj-cs"/>
              </a:rPr>
              <a:t>Nog een programma</a:t>
            </a:r>
            <a:endParaRPr lang="nl-NL" sz="4400" dirty="0">
              <a:solidFill>
                <a:srgbClr val="FF0000"/>
              </a:solidFill>
              <a:latin typeface="+mj-lt"/>
              <a:ea typeface="+mj-ea"/>
              <a:cs typeface="+mj-cs"/>
            </a:endParaRPr>
          </a:p>
        </p:txBody>
      </p:sp>
      <p:sp>
        <p:nvSpPr>
          <p:cNvPr id="12" name="Rechthoek 2"/>
          <p:cNvSpPr>
            <a:spLocks noChangeArrowheads="1"/>
          </p:cNvSpPr>
          <p:nvPr/>
        </p:nvSpPr>
        <p:spPr bwMode="auto">
          <a:xfrm>
            <a:off x="477191" y="1442318"/>
            <a:ext cx="82296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l-NL" altLang="nl-NL" sz="2800" dirty="0" err="1"/>
              <a:t>Define</a:t>
            </a:r>
            <a:r>
              <a:rPr lang="nl-NL" altLang="nl-NL" sz="2800" dirty="0"/>
              <a:t> </a:t>
            </a:r>
            <a:r>
              <a:rPr lang="nl-NL" altLang="nl-NL" sz="2800" dirty="0" err="1"/>
              <a:t>minplusmax</a:t>
            </a:r>
            <a:r>
              <a:rPr lang="nl-NL" altLang="nl-NL" sz="2800" dirty="0"/>
              <a:t>()=</a:t>
            </a:r>
          </a:p>
          <a:p>
            <a:pPr eaLnBrk="1" hangingPunct="1"/>
            <a:r>
              <a:rPr lang="nl-NL" altLang="nl-NL" sz="2800" dirty="0" err="1"/>
              <a:t>Prgm</a:t>
            </a:r>
            <a:endParaRPr lang="nl-NL" altLang="nl-NL" sz="2800" dirty="0"/>
          </a:p>
          <a:p>
            <a:pPr eaLnBrk="1" hangingPunct="1"/>
            <a:r>
              <a:rPr lang="nl-NL" altLang="nl-NL" sz="2800" dirty="0"/>
              <a:t> </a:t>
            </a:r>
            <a:r>
              <a:rPr lang="nl-NL" altLang="nl-NL" sz="2800" dirty="0" err="1"/>
              <a:t>stpr</a:t>
            </a:r>
            <a:r>
              <a:rPr lang="nl-NL" altLang="nl-NL" sz="2800" dirty="0"/>
              <a:t>:={}</a:t>
            </a:r>
          </a:p>
          <a:p>
            <a:pPr eaLnBrk="1" hangingPunct="1"/>
            <a:r>
              <a:rPr lang="nl-NL" altLang="nl-NL" sz="2800"/>
              <a:t> For i,1,1000</a:t>
            </a:r>
          </a:p>
          <a:p>
            <a:pPr eaLnBrk="1" hangingPunct="1"/>
            <a:r>
              <a:rPr lang="nl-NL" altLang="nl-NL" sz="2800" dirty="0"/>
              <a:t>   </a:t>
            </a:r>
            <a:r>
              <a:rPr lang="nl-NL" altLang="nl-NL" sz="2800" dirty="0" err="1"/>
              <a:t>lst</a:t>
            </a:r>
            <a:r>
              <a:rPr lang="nl-NL" altLang="nl-NL" sz="2800" dirty="0"/>
              <a:t>:=</a:t>
            </a:r>
            <a:r>
              <a:rPr lang="nl-NL" altLang="nl-NL" sz="2800" dirty="0" err="1"/>
              <a:t>randSamp</a:t>
            </a:r>
            <a:r>
              <a:rPr lang="nl-NL" altLang="nl-NL" sz="2800" dirty="0"/>
              <a:t>(serienummers,10,1)</a:t>
            </a:r>
          </a:p>
          <a:p>
            <a:pPr eaLnBrk="1" hangingPunct="1"/>
            <a:r>
              <a:rPr lang="nl-NL" altLang="nl-NL" sz="2800" dirty="0"/>
              <a:t>   mi:=min(</a:t>
            </a:r>
            <a:r>
              <a:rPr lang="nl-NL" altLang="nl-NL" sz="2800" dirty="0" err="1"/>
              <a:t>lst</a:t>
            </a:r>
            <a:r>
              <a:rPr lang="nl-NL" altLang="nl-NL" sz="2800" dirty="0"/>
              <a:t>)</a:t>
            </a:r>
          </a:p>
          <a:p>
            <a:pPr eaLnBrk="1" hangingPunct="1"/>
            <a:r>
              <a:rPr lang="nl-NL" altLang="nl-NL" sz="2800" dirty="0"/>
              <a:t>   ma:=max(</a:t>
            </a:r>
            <a:r>
              <a:rPr lang="nl-NL" altLang="nl-NL" sz="2800" dirty="0" err="1"/>
              <a:t>lst</a:t>
            </a:r>
            <a:r>
              <a:rPr lang="nl-NL" altLang="nl-NL" sz="2800" dirty="0"/>
              <a:t>)</a:t>
            </a:r>
          </a:p>
          <a:p>
            <a:pPr eaLnBrk="1" hangingPunct="1"/>
            <a:r>
              <a:rPr lang="nl-NL" altLang="nl-NL" sz="2800" dirty="0"/>
              <a:t> </a:t>
            </a:r>
            <a:r>
              <a:rPr lang="nl-NL" altLang="nl-NL" sz="2800" dirty="0" err="1"/>
              <a:t>stpr</a:t>
            </a:r>
            <a:r>
              <a:rPr lang="nl-NL" altLang="nl-NL" sz="2800" dirty="0"/>
              <a:t>:=augment(</a:t>
            </a:r>
            <a:r>
              <a:rPr lang="nl-NL" altLang="nl-NL" sz="2800" dirty="0" err="1"/>
              <a:t>stpr</a:t>
            </a:r>
            <a:r>
              <a:rPr lang="nl-NL" altLang="nl-NL" sz="2800" dirty="0"/>
              <a:t>,{</a:t>
            </a:r>
            <a:r>
              <a:rPr lang="nl-NL" altLang="nl-NL" sz="2800" dirty="0" err="1"/>
              <a:t>mi+ma</a:t>
            </a:r>
            <a:r>
              <a:rPr lang="nl-NL" altLang="nl-NL" sz="2800" dirty="0"/>
              <a:t>})</a:t>
            </a:r>
          </a:p>
          <a:p>
            <a:pPr eaLnBrk="1" hangingPunct="1"/>
            <a:r>
              <a:rPr lang="nl-NL" altLang="nl-NL" sz="2800" dirty="0"/>
              <a:t> </a:t>
            </a:r>
            <a:r>
              <a:rPr lang="nl-NL" altLang="nl-NL" sz="2800" dirty="0" err="1"/>
              <a:t>EndFor</a:t>
            </a:r>
            <a:endParaRPr lang="nl-NL" altLang="nl-NL" sz="2800" dirty="0"/>
          </a:p>
          <a:p>
            <a:pPr eaLnBrk="1" hangingPunct="1"/>
            <a:r>
              <a:rPr lang="nl-NL" altLang="nl-NL" sz="2800" dirty="0" err="1"/>
              <a:t>EndPrgm</a:t>
            </a:r>
            <a:endParaRPr lang="nl-NL" altLang="nl-NL" sz="2800" dirty="0"/>
          </a:p>
        </p:txBody>
      </p:sp>
      <p:pic>
        <p:nvPicPr>
          <p:cNvPr id="13" name="Afbeelding 12">
            <a:extLst>
              <a:ext uri="{FF2B5EF4-FFF2-40B4-BE49-F238E27FC236}">
                <a16:creationId xmlns:a16="http://schemas.microsoft.com/office/drawing/2014/main" id="{1BBC6610-9E4A-43A9-8B9B-91E0FAD87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42743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el 1"/>
          <p:cNvSpPr txBox="1">
            <a:spLocks/>
          </p:cNvSpPr>
          <p:nvPr/>
        </p:nvSpPr>
        <p:spPr>
          <a:xfrm>
            <a:off x="529059" y="-4922"/>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NL">
                <a:solidFill>
                  <a:srgbClr val="FF0000"/>
                </a:solidFill>
              </a:rPr>
              <a:t>TI-Nspire met gemiddelde+2SD</a:t>
            </a:r>
          </a:p>
        </p:txBody>
      </p:sp>
      <p:pic>
        <p:nvPicPr>
          <p:cNvPr id="12"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38091"/>
            <a:ext cx="6172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3D938AEA-5ABE-456E-B166-C23A261B7E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28054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el 1"/>
          <p:cNvSpPr txBox="1">
            <a:spLocks/>
          </p:cNvSpPr>
          <p:nvPr/>
        </p:nvSpPr>
        <p:spPr>
          <a:xfrm>
            <a:off x="384473" y="5563"/>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NL">
                <a:solidFill>
                  <a:srgbClr val="FF0000"/>
                </a:solidFill>
              </a:rPr>
              <a:t>TI-Nspire met max+min</a:t>
            </a:r>
          </a:p>
        </p:txBody>
      </p:sp>
      <p:pic>
        <p:nvPicPr>
          <p:cNvPr id="12"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48576"/>
            <a:ext cx="6172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541303A8-648E-470B-820B-1A64BF5E0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2142086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el 1"/>
          <p:cNvSpPr txBox="1">
            <a:spLocks/>
          </p:cNvSpPr>
          <p:nvPr/>
        </p:nvSpPr>
        <p:spPr>
          <a:xfrm>
            <a:off x="601067" y="-47424"/>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NL" dirty="0">
                <a:solidFill>
                  <a:srgbClr val="FF0000"/>
                </a:solidFill>
              </a:rPr>
              <a:t>TI-Nspire met </a:t>
            </a:r>
            <a:r>
              <a:rPr lang="nl-NL" altLang="nl-NL" dirty="0" err="1">
                <a:solidFill>
                  <a:srgbClr val="FF0000"/>
                </a:solidFill>
              </a:rPr>
              <a:t>max+gem</a:t>
            </a:r>
            <a:r>
              <a:rPr lang="nl-NL" altLang="nl-NL" dirty="0">
                <a:solidFill>
                  <a:srgbClr val="FF0000"/>
                </a:solidFill>
              </a:rPr>
              <a:t> afstand</a:t>
            </a:r>
          </a:p>
        </p:txBody>
      </p:sp>
      <p:pic>
        <p:nvPicPr>
          <p:cNvPr id="12"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95589"/>
            <a:ext cx="6172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E767E471-B368-439D-B08A-52D973AD3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63774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251520" y="1208595"/>
            <a:ext cx="8352928" cy="3631763"/>
          </a:xfrm>
          <a:prstGeom prst="rect">
            <a:avLst/>
          </a:prstGeom>
        </p:spPr>
        <p:txBody>
          <a:bodyPr wrap="square">
            <a:spAutoFit/>
          </a:bodyPr>
          <a:lstStyle/>
          <a:p>
            <a:pPr>
              <a:spcBef>
                <a:spcPct val="0"/>
              </a:spcBef>
            </a:pPr>
            <a:r>
              <a:rPr lang="en-US" altLang="nl-NL" sz="1400" dirty="0">
                <a:latin typeface="Calibri" charset="0"/>
              </a:rPr>
              <a:t> </a:t>
            </a:r>
          </a:p>
          <a:p>
            <a:pPr marL="285750" indent="-285750">
              <a:spcBef>
                <a:spcPct val="0"/>
              </a:spcBef>
              <a:buFont typeface="Wingdings" panose="05000000000000000000" pitchFamily="2" charset="2"/>
              <a:buChar char="Ø"/>
            </a:pPr>
            <a:r>
              <a:rPr lang="en-US" altLang="nl-NL" dirty="0" err="1">
                <a:latin typeface="Calibri" charset="0"/>
              </a:rPr>
              <a:t>Tijdens</a:t>
            </a:r>
            <a:r>
              <a:rPr lang="en-US" altLang="nl-NL" dirty="0">
                <a:latin typeface="Calibri" charset="0"/>
              </a:rPr>
              <a:t> WO II </a:t>
            </a:r>
            <a:r>
              <a:rPr lang="en-US" altLang="nl-NL" dirty="0" err="1">
                <a:latin typeface="Calibri" charset="0"/>
              </a:rPr>
              <a:t>werden</a:t>
            </a:r>
            <a:r>
              <a:rPr lang="en-US" altLang="nl-NL" dirty="0">
                <a:latin typeface="Calibri" charset="0"/>
              </a:rPr>
              <a:t> de </a:t>
            </a:r>
            <a:r>
              <a:rPr lang="en-US" altLang="nl-NL" dirty="0" err="1">
                <a:latin typeface="Calibri" charset="0"/>
              </a:rPr>
              <a:t>Duitse</a:t>
            </a:r>
            <a:r>
              <a:rPr lang="en-US" altLang="nl-NL" dirty="0">
                <a:latin typeface="Calibri" charset="0"/>
              </a:rPr>
              <a:t> tanks </a:t>
            </a:r>
            <a:r>
              <a:rPr lang="en-US" altLang="nl-NL" dirty="0" err="1">
                <a:latin typeface="Calibri" charset="0"/>
              </a:rPr>
              <a:t>doorlopend</a:t>
            </a:r>
            <a:r>
              <a:rPr lang="en-US" altLang="nl-NL" dirty="0">
                <a:latin typeface="Calibri" charset="0"/>
              </a:rPr>
              <a:t> </a:t>
            </a:r>
            <a:r>
              <a:rPr lang="en-US" altLang="nl-NL" dirty="0" err="1">
                <a:latin typeface="Calibri" charset="0"/>
              </a:rPr>
              <a:t>genummerd</a:t>
            </a:r>
            <a:r>
              <a:rPr lang="en-US" altLang="nl-NL" dirty="0">
                <a:latin typeface="Calibri" charset="0"/>
              </a:rPr>
              <a:t>, </a:t>
            </a:r>
            <a:r>
              <a:rPr lang="en-US" altLang="nl-NL" dirty="0" err="1">
                <a:latin typeface="Calibri" charset="0"/>
              </a:rPr>
              <a:t>veronderstel</a:t>
            </a:r>
            <a:r>
              <a:rPr lang="en-US" altLang="nl-NL" dirty="0">
                <a:latin typeface="Calibri" charset="0"/>
              </a:rPr>
              <a:t>: 1, 2, 3, …, </a:t>
            </a:r>
            <a:r>
              <a:rPr lang="en-US" altLang="nl-NL" i="1" dirty="0">
                <a:latin typeface="Calibri" charset="0"/>
              </a:rPr>
              <a:t>N</a:t>
            </a:r>
          </a:p>
          <a:p>
            <a:pPr marL="171450" indent="-171450">
              <a:spcBef>
                <a:spcPct val="0"/>
              </a:spcBef>
              <a:buFont typeface="Wingdings" panose="05000000000000000000" pitchFamily="2" charset="2"/>
              <a:buChar char="Ø"/>
            </a:pPr>
            <a:endParaRPr lang="en-US" altLang="nl-NL" sz="800" dirty="0">
              <a:latin typeface="Calibri" charset="0"/>
            </a:endParaRPr>
          </a:p>
          <a:p>
            <a:pPr marL="285750" indent="-285750">
              <a:spcBef>
                <a:spcPct val="0"/>
              </a:spcBef>
              <a:buFont typeface="Wingdings" panose="05000000000000000000" pitchFamily="2" charset="2"/>
              <a:buChar char="Ø"/>
            </a:pPr>
            <a:r>
              <a:rPr lang="en-US" altLang="nl-NL" dirty="0" err="1">
                <a:latin typeface="Calibri" charset="0"/>
              </a:rPr>
              <a:t>Sommige</a:t>
            </a:r>
            <a:r>
              <a:rPr lang="en-US" altLang="nl-NL" dirty="0">
                <a:latin typeface="Calibri" charset="0"/>
              </a:rPr>
              <a:t> van </a:t>
            </a:r>
            <a:r>
              <a:rPr lang="en-US" altLang="nl-NL" dirty="0" err="1">
                <a:latin typeface="Calibri" charset="0"/>
              </a:rPr>
              <a:t>deze</a:t>
            </a:r>
            <a:r>
              <a:rPr lang="en-US" altLang="nl-NL" dirty="0">
                <a:latin typeface="Calibri" charset="0"/>
              </a:rPr>
              <a:t> </a:t>
            </a:r>
            <a:r>
              <a:rPr lang="en-US" altLang="nl-NL" dirty="0" err="1">
                <a:latin typeface="Calibri" charset="0"/>
              </a:rPr>
              <a:t>serienummers</a:t>
            </a:r>
            <a:r>
              <a:rPr lang="en-US" altLang="nl-NL" dirty="0">
                <a:latin typeface="Calibri" charset="0"/>
              </a:rPr>
              <a:t> </a:t>
            </a:r>
            <a:r>
              <a:rPr lang="en-US" altLang="nl-NL" dirty="0" err="1">
                <a:latin typeface="Calibri" charset="0"/>
              </a:rPr>
              <a:t>werden</a:t>
            </a:r>
            <a:r>
              <a:rPr lang="en-US" altLang="nl-NL" dirty="0">
                <a:latin typeface="Calibri" charset="0"/>
              </a:rPr>
              <a:t> </a:t>
            </a:r>
            <a:r>
              <a:rPr lang="en-US" altLang="nl-NL" dirty="0" err="1">
                <a:latin typeface="Calibri" charset="0"/>
              </a:rPr>
              <a:t>bekend</a:t>
            </a:r>
            <a:r>
              <a:rPr lang="en-US" altLang="nl-NL" dirty="0">
                <a:latin typeface="Calibri" charset="0"/>
              </a:rPr>
              <a:t> </a:t>
            </a:r>
            <a:r>
              <a:rPr lang="en-US" altLang="nl-NL" dirty="0" err="1">
                <a:latin typeface="Calibri" charset="0"/>
              </a:rPr>
              <a:t>bij</a:t>
            </a:r>
            <a:r>
              <a:rPr lang="en-US" altLang="nl-NL" dirty="0">
                <a:latin typeface="Calibri" charset="0"/>
              </a:rPr>
              <a:t> de </a:t>
            </a:r>
            <a:r>
              <a:rPr lang="en-US" altLang="nl-NL" dirty="0" err="1">
                <a:latin typeface="Calibri" charset="0"/>
              </a:rPr>
              <a:t>geallieerden</a:t>
            </a:r>
            <a:r>
              <a:rPr lang="en-US" altLang="nl-NL" dirty="0">
                <a:latin typeface="Calibri" charset="0"/>
              </a:rPr>
              <a:t> </a:t>
            </a:r>
            <a:r>
              <a:rPr lang="en-US" altLang="nl-NL" dirty="0" err="1">
                <a:latin typeface="Calibri" charset="0"/>
              </a:rPr>
              <a:t>toen</a:t>
            </a:r>
            <a:r>
              <a:rPr lang="en-US" altLang="nl-NL" dirty="0">
                <a:latin typeface="Calibri" charset="0"/>
              </a:rPr>
              <a:t> tanks </a:t>
            </a:r>
            <a:r>
              <a:rPr lang="en-US" altLang="nl-NL" dirty="0" err="1">
                <a:latin typeface="Calibri" charset="0"/>
              </a:rPr>
              <a:t>veroverd</a:t>
            </a:r>
            <a:r>
              <a:rPr lang="en-US" altLang="nl-NL" dirty="0">
                <a:latin typeface="Calibri" charset="0"/>
              </a:rPr>
              <a:t> </a:t>
            </a:r>
            <a:r>
              <a:rPr lang="en-US" altLang="nl-NL" dirty="0" err="1">
                <a:latin typeface="Calibri" charset="0"/>
              </a:rPr>
              <a:t>werden</a:t>
            </a:r>
            <a:r>
              <a:rPr lang="en-US" altLang="nl-NL" dirty="0">
                <a:latin typeface="Calibri" charset="0"/>
              </a:rPr>
              <a:t> op het </a:t>
            </a:r>
            <a:r>
              <a:rPr lang="en-US" altLang="nl-NL" dirty="0" err="1">
                <a:latin typeface="Calibri" charset="0"/>
              </a:rPr>
              <a:t>slagveld</a:t>
            </a:r>
            <a:endParaRPr lang="en-US" altLang="nl-NL" dirty="0">
              <a:latin typeface="Calibri" charset="0"/>
            </a:endParaRPr>
          </a:p>
          <a:p>
            <a:pPr marL="171450" indent="-171450">
              <a:spcBef>
                <a:spcPct val="0"/>
              </a:spcBef>
              <a:buFont typeface="Wingdings" panose="05000000000000000000" pitchFamily="2" charset="2"/>
              <a:buChar char="Ø"/>
            </a:pPr>
            <a:endParaRPr lang="en-US" altLang="nl-NL" sz="800" dirty="0">
              <a:latin typeface="Calibri" charset="0"/>
            </a:endParaRPr>
          </a:p>
          <a:p>
            <a:pPr marL="285750" indent="-285750">
              <a:spcBef>
                <a:spcPct val="0"/>
              </a:spcBef>
              <a:buFont typeface="Wingdings" panose="05000000000000000000" pitchFamily="2" charset="2"/>
              <a:buChar char="Ø"/>
            </a:pPr>
            <a:r>
              <a:rPr lang="en-US" altLang="nl-NL" dirty="0">
                <a:latin typeface="Calibri" charset="0"/>
              </a:rPr>
              <a:t>De </a:t>
            </a:r>
            <a:r>
              <a:rPr lang="en-US" altLang="nl-NL" dirty="0" err="1">
                <a:latin typeface="Calibri" charset="0"/>
              </a:rPr>
              <a:t>statistici</a:t>
            </a:r>
            <a:r>
              <a:rPr lang="en-US" altLang="nl-NL" dirty="0">
                <a:latin typeface="Calibri" charset="0"/>
              </a:rPr>
              <a:t> van de </a:t>
            </a:r>
            <a:r>
              <a:rPr lang="en-US" altLang="nl-NL" dirty="0" err="1">
                <a:latin typeface="Calibri" charset="0"/>
              </a:rPr>
              <a:t>geallieerden</a:t>
            </a:r>
            <a:r>
              <a:rPr lang="en-US" altLang="nl-NL" dirty="0">
                <a:latin typeface="Calibri" charset="0"/>
              </a:rPr>
              <a:t> </a:t>
            </a:r>
            <a:r>
              <a:rPr lang="en-US" altLang="nl-NL" dirty="0" err="1">
                <a:latin typeface="Calibri" charset="0"/>
              </a:rPr>
              <a:t>ontwikkelden</a:t>
            </a:r>
            <a:r>
              <a:rPr lang="en-US" altLang="nl-NL" dirty="0">
                <a:latin typeface="Calibri" charset="0"/>
              </a:rPr>
              <a:t> </a:t>
            </a:r>
            <a:r>
              <a:rPr lang="en-US" altLang="nl-NL" dirty="0" err="1">
                <a:latin typeface="Calibri" charset="0"/>
              </a:rPr>
              <a:t>een</a:t>
            </a:r>
            <a:r>
              <a:rPr lang="en-US" altLang="nl-NL" dirty="0">
                <a:latin typeface="Calibri" charset="0"/>
              </a:rPr>
              <a:t> </a:t>
            </a:r>
            <a:r>
              <a:rPr lang="en-US" altLang="nl-NL" dirty="0" err="1">
                <a:latin typeface="Calibri" charset="0"/>
              </a:rPr>
              <a:t>schattingsprocedure</a:t>
            </a:r>
            <a:r>
              <a:rPr lang="en-US" altLang="nl-NL" dirty="0">
                <a:latin typeface="Calibri" charset="0"/>
              </a:rPr>
              <a:t> om </a:t>
            </a:r>
            <a:r>
              <a:rPr lang="en-US" altLang="nl-NL" i="1" dirty="0">
                <a:latin typeface="Calibri" charset="0"/>
              </a:rPr>
              <a:t>N </a:t>
            </a:r>
            <a:r>
              <a:rPr lang="en-US" altLang="nl-NL" dirty="0" err="1">
                <a:latin typeface="Calibri" charset="0"/>
              </a:rPr>
              <a:t>te</a:t>
            </a:r>
            <a:r>
              <a:rPr lang="en-US" altLang="nl-NL" dirty="0">
                <a:latin typeface="Calibri" charset="0"/>
              </a:rPr>
              <a:t> </a:t>
            </a:r>
            <a:r>
              <a:rPr lang="en-US" altLang="nl-NL" dirty="0" err="1">
                <a:latin typeface="Calibri" charset="0"/>
              </a:rPr>
              <a:t>bepalen</a:t>
            </a:r>
            <a:endParaRPr lang="en-US" altLang="nl-NL" dirty="0">
              <a:latin typeface="Calibri" charset="0"/>
            </a:endParaRPr>
          </a:p>
          <a:p>
            <a:pPr marL="171450" indent="-171450">
              <a:spcBef>
                <a:spcPct val="0"/>
              </a:spcBef>
              <a:buFont typeface="Wingdings" panose="05000000000000000000" pitchFamily="2" charset="2"/>
              <a:buChar char="Ø"/>
            </a:pPr>
            <a:endParaRPr lang="en-US" altLang="nl-NL" sz="800" dirty="0">
              <a:latin typeface="Calibri" charset="0"/>
            </a:endParaRPr>
          </a:p>
          <a:p>
            <a:pPr marL="285750" indent="-285750">
              <a:spcBef>
                <a:spcPct val="0"/>
              </a:spcBef>
              <a:buFont typeface="Wingdings" panose="05000000000000000000" pitchFamily="2" charset="2"/>
              <a:buChar char="Ø"/>
            </a:pPr>
            <a:r>
              <a:rPr lang="en-US" altLang="nl-NL" dirty="0">
                <a:latin typeface="Calibri" charset="0"/>
              </a:rPr>
              <a:t>Na </a:t>
            </a:r>
            <a:r>
              <a:rPr lang="en-US" altLang="nl-NL" dirty="0" err="1">
                <a:latin typeface="Calibri" charset="0"/>
              </a:rPr>
              <a:t>afloop</a:t>
            </a:r>
            <a:r>
              <a:rPr lang="en-US" altLang="nl-NL" dirty="0">
                <a:latin typeface="Calibri" charset="0"/>
              </a:rPr>
              <a:t> van WO II </a:t>
            </a:r>
            <a:r>
              <a:rPr lang="en-US" altLang="nl-NL" dirty="0" err="1">
                <a:latin typeface="Calibri" charset="0"/>
              </a:rPr>
              <a:t>bleek</a:t>
            </a:r>
            <a:r>
              <a:rPr lang="en-US" altLang="nl-NL" dirty="0">
                <a:latin typeface="Calibri" charset="0"/>
              </a:rPr>
              <a:t> de </a:t>
            </a:r>
            <a:r>
              <a:rPr lang="en-US" altLang="nl-NL" dirty="0" err="1">
                <a:latin typeface="Calibri" charset="0"/>
              </a:rPr>
              <a:t>schatting</a:t>
            </a:r>
            <a:r>
              <a:rPr lang="en-US" altLang="nl-NL" dirty="0">
                <a:latin typeface="Calibri" charset="0"/>
              </a:rPr>
              <a:t> op basis van de </a:t>
            </a:r>
            <a:r>
              <a:rPr lang="en-US" altLang="nl-NL" dirty="0" err="1">
                <a:latin typeface="Calibri" charset="0"/>
              </a:rPr>
              <a:t>serienummers</a:t>
            </a:r>
            <a:r>
              <a:rPr lang="en-US" altLang="nl-NL" dirty="0">
                <a:latin typeface="Calibri" charset="0"/>
              </a:rPr>
              <a:t> </a:t>
            </a:r>
            <a:r>
              <a:rPr lang="en-US" altLang="nl-NL" dirty="0" err="1">
                <a:latin typeface="Calibri" charset="0"/>
              </a:rPr>
              <a:t>voor</a:t>
            </a:r>
            <a:r>
              <a:rPr lang="en-US" altLang="nl-NL" dirty="0">
                <a:latin typeface="Calibri" charset="0"/>
              </a:rPr>
              <a:t> de </a:t>
            </a:r>
            <a:r>
              <a:rPr lang="en-US" altLang="nl-NL" dirty="0" err="1">
                <a:latin typeface="Calibri" charset="0"/>
              </a:rPr>
              <a:t>productieaantallen</a:t>
            </a:r>
            <a:r>
              <a:rPr lang="en-US" altLang="nl-NL" dirty="0">
                <a:latin typeface="Calibri" charset="0"/>
              </a:rPr>
              <a:t> van de </a:t>
            </a:r>
            <a:r>
              <a:rPr lang="en-US" altLang="nl-NL" dirty="0" err="1">
                <a:latin typeface="Calibri" charset="0"/>
              </a:rPr>
              <a:t>Duitse</a:t>
            </a:r>
            <a:r>
              <a:rPr lang="en-US" altLang="nl-NL" dirty="0">
                <a:latin typeface="Calibri" charset="0"/>
              </a:rPr>
              <a:t> tanks </a:t>
            </a:r>
            <a:r>
              <a:rPr lang="en-US" altLang="nl-NL" dirty="0" err="1">
                <a:latin typeface="Calibri" charset="0"/>
              </a:rPr>
              <a:t>zeer</a:t>
            </a:r>
            <a:r>
              <a:rPr lang="en-US" altLang="nl-NL" dirty="0">
                <a:latin typeface="Calibri" charset="0"/>
              </a:rPr>
              <a:t> </a:t>
            </a:r>
            <a:r>
              <a:rPr lang="en-US" altLang="nl-NL" dirty="0" err="1">
                <a:latin typeface="Calibri" charset="0"/>
              </a:rPr>
              <a:t>dicht</a:t>
            </a:r>
            <a:r>
              <a:rPr lang="en-US" altLang="nl-NL" dirty="0">
                <a:latin typeface="Calibri" charset="0"/>
              </a:rPr>
              <a:t> </a:t>
            </a:r>
            <a:r>
              <a:rPr lang="en-US" altLang="nl-NL" dirty="0" err="1">
                <a:latin typeface="Calibri" charset="0"/>
              </a:rPr>
              <a:t>bij</a:t>
            </a:r>
            <a:r>
              <a:rPr lang="en-US" altLang="nl-NL" dirty="0">
                <a:latin typeface="Calibri" charset="0"/>
              </a:rPr>
              <a:t> de </a:t>
            </a:r>
            <a:r>
              <a:rPr lang="en-US" altLang="nl-NL" dirty="0" err="1">
                <a:latin typeface="Calibri" charset="0"/>
              </a:rPr>
              <a:t>feitelijke</a:t>
            </a:r>
            <a:r>
              <a:rPr lang="en-US" altLang="nl-NL" dirty="0">
                <a:latin typeface="Calibri" charset="0"/>
              </a:rPr>
              <a:t> </a:t>
            </a:r>
            <a:r>
              <a:rPr lang="en-US" altLang="nl-NL" dirty="0" err="1">
                <a:latin typeface="Calibri" charset="0"/>
              </a:rPr>
              <a:t>aantallen</a:t>
            </a:r>
            <a:r>
              <a:rPr lang="en-US" altLang="nl-NL" dirty="0">
                <a:latin typeface="Calibri" charset="0"/>
              </a:rPr>
              <a:t> </a:t>
            </a:r>
            <a:r>
              <a:rPr lang="en-US" altLang="nl-NL" dirty="0" err="1">
                <a:latin typeface="Calibri" charset="0"/>
              </a:rPr>
              <a:t>te</a:t>
            </a:r>
            <a:r>
              <a:rPr lang="en-US" altLang="nl-NL" dirty="0">
                <a:latin typeface="Calibri" charset="0"/>
              </a:rPr>
              <a:t> </a:t>
            </a:r>
            <a:r>
              <a:rPr lang="en-US" altLang="nl-NL" dirty="0" err="1">
                <a:latin typeface="Calibri" charset="0"/>
              </a:rPr>
              <a:t>liggen</a:t>
            </a:r>
            <a:endParaRPr lang="en-US" altLang="nl-NL" dirty="0">
              <a:latin typeface="Calibri" charset="0"/>
            </a:endParaRPr>
          </a:p>
          <a:p>
            <a:pPr>
              <a:spcBef>
                <a:spcPct val="0"/>
              </a:spcBef>
            </a:pPr>
            <a:endParaRPr lang="en-US" altLang="nl-NL" sz="1600" dirty="0">
              <a:latin typeface="Calibri" charset="0"/>
            </a:endParaRPr>
          </a:p>
          <a:p>
            <a:pPr>
              <a:spcBef>
                <a:spcPct val="0"/>
              </a:spcBef>
            </a:pPr>
            <a:r>
              <a:rPr lang="nl-NL" altLang="nl-NL" dirty="0">
                <a:latin typeface="Calibri" charset="0"/>
              </a:rPr>
              <a:t>Deze </a:t>
            </a:r>
            <a:r>
              <a:rPr lang="en-US" altLang="ja-JP" dirty="0">
                <a:latin typeface="Calibri" charset="0"/>
              </a:rPr>
              <a:t>German Tank Problem activity is </a:t>
            </a:r>
            <a:r>
              <a:rPr lang="en-US" altLang="ja-JP" dirty="0" err="1">
                <a:latin typeface="Calibri" charset="0"/>
              </a:rPr>
              <a:t>gebaseerd</a:t>
            </a:r>
            <a:r>
              <a:rPr lang="en-US" altLang="ja-JP" dirty="0">
                <a:latin typeface="Calibri" charset="0"/>
              </a:rPr>
              <a:t> op </a:t>
            </a:r>
            <a:r>
              <a:rPr lang="en-US" altLang="ja-JP" dirty="0" err="1">
                <a:latin typeface="Calibri" charset="0"/>
              </a:rPr>
              <a:t>dit</a:t>
            </a:r>
            <a:r>
              <a:rPr lang="en-US" altLang="ja-JP" dirty="0">
                <a:latin typeface="Calibri" charset="0"/>
              </a:rPr>
              <a:t> real-world </a:t>
            </a:r>
            <a:r>
              <a:rPr lang="en-US" altLang="ja-JP" dirty="0" err="1">
                <a:latin typeface="Calibri" charset="0"/>
              </a:rPr>
              <a:t>probleem</a:t>
            </a:r>
            <a:endParaRPr lang="en-US" altLang="ja-JP" dirty="0">
              <a:latin typeface="Calibri" charset="0"/>
            </a:endParaRPr>
          </a:p>
          <a:p>
            <a:pPr>
              <a:spcBef>
                <a:spcPct val="0"/>
              </a:spcBef>
            </a:pPr>
            <a:endParaRPr lang="en-US" altLang="nl-NL" sz="1400" dirty="0">
              <a:latin typeface="Calibri" charset="0"/>
            </a:endParaRPr>
          </a:p>
        </p:txBody>
      </p:sp>
      <p:sp>
        <p:nvSpPr>
          <p:cNvPr id="7" name="Rechthoek 6"/>
          <p:cNvSpPr/>
          <p:nvPr/>
        </p:nvSpPr>
        <p:spPr>
          <a:xfrm>
            <a:off x="1259632" y="478294"/>
            <a:ext cx="1841081" cy="523220"/>
          </a:xfrm>
          <a:prstGeom prst="rect">
            <a:avLst/>
          </a:prstGeom>
        </p:spPr>
        <p:txBody>
          <a:bodyPr wrap="none">
            <a:spAutoFit/>
          </a:bodyPr>
          <a:lstStyle/>
          <a:p>
            <a:pPr>
              <a:spcBef>
                <a:spcPct val="0"/>
              </a:spcBef>
            </a:pPr>
            <a:r>
              <a:rPr lang="en-US" altLang="nl-NL" sz="2800" b="1" dirty="0" err="1">
                <a:solidFill>
                  <a:srgbClr val="FF0000"/>
                </a:solidFill>
                <a:latin typeface="Calibri" charset="0"/>
              </a:rPr>
              <a:t>Introductie</a:t>
            </a:r>
            <a:endParaRPr lang="en-US" altLang="nl-NL" sz="2800" b="1" dirty="0">
              <a:solidFill>
                <a:srgbClr val="FF0000"/>
              </a:solidFill>
              <a:latin typeface="Calibri" charset="0"/>
            </a:endParaRPr>
          </a:p>
        </p:txBody>
      </p:sp>
      <p:pic>
        <p:nvPicPr>
          <p:cNvPr id="12" name="Afbeelding 11">
            <a:extLst>
              <a:ext uri="{FF2B5EF4-FFF2-40B4-BE49-F238E27FC236}">
                <a16:creationId xmlns:a16="http://schemas.microsoft.com/office/drawing/2014/main" id="{5E9DC7FE-1B30-4B8A-92CD-551312FA4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154833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el 1"/>
          <p:cNvSpPr txBox="1">
            <a:spLocks/>
          </p:cNvSpPr>
          <p:nvPr/>
        </p:nvSpPr>
        <p:spPr>
          <a:xfrm>
            <a:off x="764444" y="2414"/>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NL">
                <a:solidFill>
                  <a:srgbClr val="FF0000"/>
                </a:solidFill>
              </a:rPr>
              <a:t>TI-Nspire met statistiek formule</a:t>
            </a:r>
          </a:p>
        </p:txBody>
      </p:sp>
      <p:pic>
        <p:nvPicPr>
          <p:cNvPr id="12" name="Afbeeldin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94" y="1605789"/>
            <a:ext cx="1511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1319" y="1245427"/>
            <a:ext cx="6172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3">
            <a:extLst>
              <a:ext uri="{FF2B5EF4-FFF2-40B4-BE49-F238E27FC236}">
                <a16:creationId xmlns:a16="http://schemas.microsoft.com/office/drawing/2014/main" id="{802E23FF-BB85-41A0-BCD0-50F20CC961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292513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el 1"/>
          <p:cNvSpPr txBox="1">
            <a:spLocks/>
          </p:cNvSpPr>
          <p:nvPr/>
        </p:nvSpPr>
        <p:spPr>
          <a:xfrm>
            <a:off x="134265" y="-73714"/>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NL">
                <a:solidFill>
                  <a:srgbClr val="FF0000"/>
                </a:solidFill>
              </a:rPr>
              <a:t>De werkelijkheid na WO II</a:t>
            </a:r>
            <a:endParaRPr lang="nl-NL" altLang="nl-NL" dirty="0">
              <a:solidFill>
                <a:srgbClr val="FF0000"/>
              </a:solidFill>
            </a:endParaRPr>
          </a:p>
        </p:txBody>
      </p:sp>
      <p:sp>
        <p:nvSpPr>
          <p:cNvPr id="12" name="TextBox 1"/>
          <p:cNvSpPr txBox="1">
            <a:spLocks noChangeArrowheads="1"/>
          </p:cNvSpPr>
          <p:nvPr/>
        </p:nvSpPr>
        <p:spPr bwMode="auto">
          <a:xfrm>
            <a:off x="419100" y="1230116"/>
            <a:ext cx="8305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nl-NL" sz="2400" dirty="0">
                <a:latin typeface="Calibri" charset="0"/>
              </a:rPr>
              <a:t>The records of the Speer Ministry, which was in charge of Germany's war production, were recovered after the war.  The table below gives the actual tank production for three different months, the estimate by statisticians from serial number analysis, and the number obtained by traditional American/British </a:t>
            </a:r>
            <a:r>
              <a:rPr lang="ja-JP" altLang="en-US" sz="2400" dirty="0">
                <a:latin typeface="Calibri" charset="0"/>
              </a:rPr>
              <a:t>“</a:t>
            </a:r>
            <a:r>
              <a:rPr lang="en-US" altLang="ja-JP" sz="2400" dirty="0">
                <a:latin typeface="Calibri" charset="0"/>
              </a:rPr>
              <a:t>intelligence</a:t>
            </a:r>
            <a:r>
              <a:rPr lang="ja-JP" altLang="en-US" sz="2400" dirty="0">
                <a:latin typeface="Calibri" charset="0"/>
              </a:rPr>
              <a:t>”</a:t>
            </a:r>
            <a:r>
              <a:rPr lang="en-US" altLang="ja-JP" sz="2400" dirty="0">
                <a:latin typeface="Calibri" charset="0"/>
              </a:rPr>
              <a:t> gathering.</a:t>
            </a:r>
          </a:p>
          <a:p>
            <a:pPr eaLnBrk="1" hangingPunct="1">
              <a:spcBef>
                <a:spcPct val="0"/>
              </a:spcBef>
              <a:buClrTx/>
              <a:buSzTx/>
              <a:buFontTx/>
              <a:buNone/>
            </a:pPr>
            <a:r>
              <a:rPr lang="en-US" altLang="nl-NL" sz="2400" dirty="0">
                <a:latin typeface="Calibri" charset="0"/>
              </a:rPr>
              <a:t> </a:t>
            </a:r>
          </a:p>
        </p:txBody>
      </p:sp>
      <p:graphicFrame>
        <p:nvGraphicFramePr>
          <p:cNvPr id="13" name="Table 2"/>
          <p:cNvGraphicFramePr>
            <a:graphicFrameLocks noGrp="1"/>
          </p:cNvGraphicFramePr>
          <p:nvPr>
            <p:extLst>
              <p:ext uri="{D42A27DB-BD31-4B8C-83A1-F6EECF244321}">
                <p14:modId xmlns:p14="http://schemas.microsoft.com/office/powerpoint/2010/main" val="1518202194"/>
              </p:ext>
            </p:extLst>
          </p:nvPr>
        </p:nvGraphicFramePr>
        <p:xfrm>
          <a:off x="723900" y="3560021"/>
          <a:ext cx="7696200" cy="2420947"/>
        </p:xfrm>
        <a:graphic>
          <a:graphicData uri="http://schemas.openxmlformats.org/drawingml/2006/table">
            <a:tbl>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1116320">
                <a:tc>
                  <a:txBody>
                    <a:bodyPr/>
                    <a:lstStyle/>
                    <a:p>
                      <a:pPr marL="0" marR="0" algn="ctr">
                        <a:spcBef>
                          <a:spcPts val="0"/>
                        </a:spcBef>
                        <a:spcAft>
                          <a:spcPts val="0"/>
                        </a:spcAft>
                      </a:pPr>
                      <a:r>
                        <a:rPr lang="en-US" sz="2400" b="1" dirty="0">
                          <a:latin typeface="Times New Roman"/>
                          <a:ea typeface="Times New Roman"/>
                        </a:rPr>
                        <a:t>Month</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Times New Roman"/>
                          <a:ea typeface="Times New Roman"/>
                        </a:rPr>
                        <a:t>Actual # of Tanks Produced</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Times New Roman"/>
                          <a:ea typeface="Times New Roman"/>
                        </a:rPr>
                        <a:t>Allied Statisticians Estimate</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Times New Roman"/>
                          <a:ea typeface="Times New Roman"/>
                        </a:rPr>
                        <a:t>Estimate by Intelligence Agencies</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4873">
                <a:tc>
                  <a:txBody>
                    <a:bodyPr/>
                    <a:lstStyle/>
                    <a:p>
                      <a:pPr marL="0" marR="0" algn="ctr">
                        <a:spcBef>
                          <a:spcPts val="0"/>
                        </a:spcBef>
                        <a:spcAft>
                          <a:spcPts val="0"/>
                        </a:spcAft>
                      </a:pPr>
                      <a:r>
                        <a:rPr lang="en-US" sz="2400" b="1" dirty="0">
                          <a:latin typeface="Times New Roman"/>
                          <a:ea typeface="Times New Roman"/>
                        </a:rPr>
                        <a:t>June 1940</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rPr>
                        <a:t>122</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rPr>
                        <a:t>169</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rPr>
                        <a:t>1000</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4873">
                <a:tc>
                  <a:txBody>
                    <a:bodyPr/>
                    <a:lstStyle/>
                    <a:p>
                      <a:pPr marL="0" marR="0" algn="ctr">
                        <a:spcBef>
                          <a:spcPts val="0"/>
                        </a:spcBef>
                        <a:spcAft>
                          <a:spcPts val="0"/>
                        </a:spcAft>
                      </a:pPr>
                      <a:r>
                        <a:rPr lang="en-US" sz="2400" b="1" dirty="0">
                          <a:latin typeface="Times New Roman"/>
                          <a:ea typeface="Times New Roman"/>
                        </a:rPr>
                        <a:t>June 1941</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rPr>
                        <a:t>271</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rPr>
                        <a:t>244</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rPr>
                        <a:t>1550</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4873">
                <a:tc>
                  <a:txBody>
                    <a:bodyPr/>
                    <a:lstStyle/>
                    <a:p>
                      <a:pPr marL="0" marR="0" algn="ctr">
                        <a:spcBef>
                          <a:spcPts val="0"/>
                        </a:spcBef>
                        <a:spcAft>
                          <a:spcPts val="0"/>
                        </a:spcAft>
                      </a:pPr>
                      <a:r>
                        <a:rPr lang="en-US" sz="2400" b="1" dirty="0">
                          <a:latin typeface="Times New Roman"/>
                          <a:ea typeface="Times New Roman"/>
                        </a:rPr>
                        <a:t>Sept 1942</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rPr>
                        <a:t>342</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rPr>
                        <a:t>327</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rPr>
                        <a:t>1550</a:t>
                      </a:r>
                    </a:p>
                  </a:txBody>
                  <a:tcPr marL="9525" marR="9525" marT="9524" marB="95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Afbeelding 6">
            <a:extLst>
              <a:ext uri="{FF2B5EF4-FFF2-40B4-BE49-F238E27FC236}">
                <a16:creationId xmlns:a16="http://schemas.microsoft.com/office/drawing/2014/main" id="{E6A90DBD-EB6F-4CCB-BA86-AE8929B62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796" y="2768682"/>
            <a:ext cx="764361" cy="764361"/>
          </a:xfrm>
          <a:prstGeom prst="rect">
            <a:avLst/>
          </a:prstGeom>
        </p:spPr>
      </p:pic>
      <p:pic>
        <p:nvPicPr>
          <p:cNvPr id="14" name="Afbeelding 13">
            <a:extLst>
              <a:ext uri="{FF2B5EF4-FFF2-40B4-BE49-F238E27FC236}">
                <a16:creationId xmlns:a16="http://schemas.microsoft.com/office/drawing/2014/main" id="{0DC091DF-2640-4D81-8A64-91F44D18D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473103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1027536" y="229121"/>
            <a:ext cx="5119415" cy="769441"/>
          </a:xfrm>
          <a:prstGeom prst="rect">
            <a:avLst/>
          </a:prstGeom>
        </p:spPr>
        <p:txBody>
          <a:bodyPr wrap="none">
            <a:spAutoFit/>
          </a:bodyPr>
          <a:lstStyle/>
          <a:p>
            <a:pPr>
              <a:spcBef>
                <a:spcPct val="0"/>
              </a:spcBef>
            </a:pPr>
            <a:r>
              <a:rPr lang="en-US" altLang="nl-NL" sz="4400" b="1" dirty="0" err="1">
                <a:solidFill>
                  <a:srgbClr val="FF0000"/>
                </a:solidFill>
                <a:latin typeface="Calibri" charset="0"/>
              </a:rPr>
              <a:t>Andere</a:t>
            </a:r>
            <a:r>
              <a:rPr lang="en-US" altLang="nl-NL" sz="4400" b="1" dirty="0">
                <a:solidFill>
                  <a:srgbClr val="FF0000"/>
                </a:solidFill>
                <a:latin typeface="Calibri" charset="0"/>
              </a:rPr>
              <a:t> </a:t>
            </a:r>
            <a:r>
              <a:rPr lang="en-US" altLang="nl-NL" sz="4400" b="1" dirty="0" err="1">
                <a:solidFill>
                  <a:srgbClr val="FF0000"/>
                </a:solidFill>
                <a:latin typeface="Calibri" charset="0"/>
              </a:rPr>
              <a:t>toepassingen</a:t>
            </a:r>
            <a:endParaRPr lang="en-US" altLang="nl-NL" sz="4400" dirty="0">
              <a:solidFill>
                <a:srgbClr val="FF0000"/>
              </a:solidFill>
              <a:latin typeface="Calibri" charset="0"/>
            </a:endParaRPr>
          </a:p>
        </p:txBody>
      </p:sp>
      <p:sp>
        <p:nvSpPr>
          <p:cNvPr id="7" name="Rechthoek 6"/>
          <p:cNvSpPr/>
          <p:nvPr/>
        </p:nvSpPr>
        <p:spPr>
          <a:xfrm>
            <a:off x="474642" y="1308516"/>
            <a:ext cx="8345829" cy="3508653"/>
          </a:xfrm>
          <a:prstGeom prst="rect">
            <a:avLst/>
          </a:prstGeom>
        </p:spPr>
        <p:txBody>
          <a:bodyPr wrap="square">
            <a:spAutoFit/>
          </a:bodyPr>
          <a:lstStyle/>
          <a:p>
            <a:pPr>
              <a:spcBef>
                <a:spcPct val="0"/>
              </a:spcBef>
              <a:buFont typeface="Arial" charset="0"/>
              <a:buChar char="•"/>
            </a:pPr>
            <a:endParaRPr lang="en-US" altLang="nl-NL" sz="1000" dirty="0">
              <a:latin typeface="Calibri" charset="0"/>
            </a:endParaRPr>
          </a:p>
          <a:p>
            <a:pPr marL="342900" indent="-342900">
              <a:spcBef>
                <a:spcPct val="0"/>
              </a:spcBef>
              <a:buFont typeface="Wingdings" charset="2"/>
              <a:buChar char="Ø"/>
            </a:pPr>
            <a:r>
              <a:rPr lang="en-US" altLang="nl-NL" sz="2400" dirty="0">
                <a:latin typeface="Calibri" charset="0"/>
              </a:rPr>
              <a:t> </a:t>
            </a:r>
            <a:r>
              <a:rPr lang="en-US" altLang="nl-NL" sz="2400" dirty="0" err="1">
                <a:latin typeface="Calibri" charset="0"/>
              </a:rPr>
              <a:t>Schatten</a:t>
            </a:r>
            <a:r>
              <a:rPr lang="en-US" altLang="nl-NL" sz="2400" dirty="0">
                <a:latin typeface="Calibri" charset="0"/>
              </a:rPr>
              <a:t> van het </a:t>
            </a:r>
            <a:r>
              <a:rPr lang="en-US" altLang="nl-NL" sz="2400" dirty="0" err="1">
                <a:latin typeface="Calibri" charset="0"/>
              </a:rPr>
              <a:t>aantal</a:t>
            </a:r>
            <a:r>
              <a:rPr lang="en-US" altLang="nl-NL" sz="2400" dirty="0">
                <a:latin typeface="Calibri" charset="0"/>
              </a:rPr>
              <a:t> taxis in New York City</a:t>
            </a:r>
          </a:p>
          <a:p>
            <a:pPr marL="171450" indent="-171450">
              <a:spcBef>
                <a:spcPct val="0"/>
              </a:spcBef>
              <a:buFont typeface="Wingdings" charset="2"/>
              <a:buChar char="Ø"/>
            </a:pPr>
            <a:endParaRPr lang="en-US" altLang="nl-NL" sz="1000" dirty="0">
              <a:latin typeface="Calibri" charset="0"/>
            </a:endParaRPr>
          </a:p>
          <a:p>
            <a:pPr marL="342900" indent="-342900">
              <a:spcBef>
                <a:spcPct val="0"/>
              </a:spcBef>
              <a:buFont typeface="Wingdings" charset="2"/>
              <a:buChar char="Ø"/>
            </a:pPr>
            <a:r>
              <a:rPr lang="en-US" altLang="nl-NL" sz="2400" dirty="0">
                <a:latin typeface="Calibri" charset="0"/>
              </a:rPr>
              <a:t>  </a:t>
            </a:r>
            <a:r>
              <a:rPr lang="en-US" altLang="nl-NL" sz="2400" dirty="0" err="1">
                <a:latin typeface="Calibri" charset="0"/>
              </a:rPr>
              <a:t>Aantal</a:t>
            </a:r>
            <a:r>
              <a:rPr lang="en-US" altLang="nl-NL" sz="2400" dirty="0">
                <a:latin typeface="Calibri" charset="0"/>
              </a:rPr>
              <a:t> </a:t>
            </a:r>
            <a:r>
              <a:rPr lang="en-US" altLang="nl-NL" sz="2400" dirty="0" err="1">
                <a:latin typeface="Calibri" charset="0"/>
              </a:rPr>
              <a:t>verkochte</a:t>
            </a:r>
            <a:r>
              <a:rPr lang="en-US" altLang="nl-NL" sz="2400" dirty="0">
                <a:latin typeface="Calibri" charset="0"/>
              </a:rPr>
              <a:t> iPhones</a:t>
            </a:r>
          </a:p>
          <a:p>
            <a:pPr lvl="1">
              <a:spcBef>
                <a:spcPct val="0"/>
              </a:spcBef>
            </a:pPr>
            <a:r>
              <a:rPr lang="en-US" altLang="nl-NL" sz="2400" dirty="0">
                <a:latin typeface="Calibri" charset="0"/>
              </a:rPr>
              <a:t>In 2008, </a:t>
            </a:r>
            <a:r>
              <a:rPr lang="en-US" altLang="nl-NL" sz="2400" dirty="0" err="1">
                <a:latin typeface="Calibri" charset="0"/>
              </a:rPr>
              <a:t>een</a:t>
            </a:r>
            <a:r>
              <a:rPr lang="en-US" altLang="nl-NL" sz="2400" dirty="0">
                <a:latin typeface="Calibri" charset="0"/>
              </a:rPr>
              <a:t> </a:t>
            </a:r>
            <a:r>
              <a:rPr lang="en-US" altLang="nl-NL" sz="2400" dirty="0" err="1">
                <a:latin typeface="Calibri" charset="0"/>
              </a:rPr>
              <a:t>jaar</a:t>
            </a:r>
            <a:r>
              <a:rPr lang="en-US" altLang="nl-NL" sz="2400" dirty="0">
                <a:latin typeface="Calibri" charset="0"/>
              </a:rPr>
              <a:t> </a:t>
            </a:r>
            <a:r>
              <a:rPr lang="en-US" altLang="nl-NL" sz="2400" dirty="0" err="1">
                <a:latin typeface="Calibri" charset="0"/>
              </a:rPr>
              <a:t>na</a:t>
            </a:r>
            <a:r>
              <a:rPr lang="en-US" altLang="nl-NL" sz="2400" dirty="0">
                <a:latin typeface="Calibri" charset="0"/>
              </a:rPr>
              <a:t> de </a:t>
            </a:r>
            <a:r>
              <a:rPr lang="en-US" altLang="nl-NL" sz="2400" dirty="0" err="1">
                <a:latin typeface="Calibri" charset="0"/>
              </a:rPr>
              <a:t>introductie</a:t>
            </a:r>
            <a:r>
              <a:rPr lang="en-US" altLang="nl-NL" sz="2400" dirty="0">
                <a:latin typeface="Calibri" charset="0"/>
              </a:rPr>
              <a:t> van de iPhone, </a:t>
            </a:r>
            <a:r>
              <a:rPr lang="en-US" altLang="nl-NL" sz="2400" dirty="0" err="1">
                <a:latin typeface="Calibri" charset="0"/>
              </a:rPr>
              <a:t>vroeg</a:t>
            </a:r>
            <a:r>
              <a:rPr lang="en-US" altLang="nl-NL" sz="2400" dirty="0">
                <a:latin typeface="Calibri" charset="0"/>
              </a:rPr>
              <a:t> </a:t>
            </a:r>
            <a:r>
              <a:rPr lang="en-US" altLang="nl-NL" sz="2400" dirty="0" err="1">
                <a:latin typeface="Calibri" charset="0"/>
              </a:rPr>
              <a:t>een</a:t>
            </a:r>
            <a:r>
              <a:rPr lang="en-US" altLang="nl-NL" sz="2400" dirty="0">
                <a:latin typeface="Calibri" charset="0"/>
              </a:rPr>
              <a:t> </a:t>
            </a:r>
            <a:r>
              <a:rPr lang="en-US" altLang="nl-NL" sz="2400" dirty="0" err="1">
                <a:latin typeface="Calibri" charset="0"/>
              </a:rPr>
              <a:t>Londenaar</a:t>
            </a:r>
            <a:r>
              <a:rPr lang="en-US" altLang="nl-NL" sz="2400" dirty="0">
                <a:latin typeface="Calibri" charset="0"/>
              </a:rPr>
              <a:t> </a:t>
            </a:r>
            <a:r>
              <a:rPr lang="en-US" altLang="nl-NL" sz="2400" dirty="0" err="1">
                <a:latin typeface="Calibri" charset="0"/>
              </a:rPr>
              <a:t>mensen</a:t>
            </a:r>
            <a:r>
              <a:rPr lang="en-US" altLang="nl-NL" sz="2400" dirty="0">
                <a:latin typeface="Calibri" charset="0"/>
              </a:rPr>
              <a:t> om het </a:t>
            </a:r>
            <a:r>
              <a:rPr lang="en-US" altLang="nl-NL" sz="2400" dirty="0" err="1">
                <a:latin typeface="Calibri" charset="0"/>
              </a:rPr>
              <a:t>serienummer</a:t>
            </a:r>
            <a:r>
              <a:rPr lang="en-US" altLang="nl-NL" sz="2400" dirty="0">
                <a:latin typeface="Calibri" charset="0"/>
              </a:rPr>
              <a:t> van </a:t>
            </a:r>
            <a:r>
              <a:rPr lang="en-US" altLang="nl-NL" sz="2400" dirty="0" err="1">
                <a:latin typeface="Calibri" charset="0"/>
              </a:rPr>
              <a:t>hun</a:t>
            </a:r>
            <a:r>
              <a:rPr lang="en-US" altLang="nl-NL" sz="2400" dirty="0">
                <a:latin typeface="Calibri" charset="0"/>
              </a:rPr>
              <a:t> iPhone </a:t>
            </a:r>
            <a:r>
              <a:rPr lang="en-US" altLang="nl-NL" sz="2400" dirty="0" err="1">
                <a:latin typeface="Calibri" charset="0"/>
              </a:rPr>
              <a:t>te</a:t>
            </a:r>
            <a:r>
              <a:rPr lang="en-US" altLang="nl-NL" sz="2400" dirty="0">
                <a:latin typeface="Calibri" charset="0"/>
              </a:rPr>
              <a:t> </a:t>
            </a:r>
            <a:r>
              <a:rPr lang="en-US" altLang="nl-NL" sz="2400" dirty="0" err="1">
                <a:latin typeface="Calibri" charset="0"/>
              </a:rPr>
              <a:t>posten</a:t>
            </a:r>
            <a:r>
              <a:rPr lang="en-US" altLang="nl-NL" sz="2400" dirty="0">
                <a:latin typeface="Calibri" charset="0"/>
              </a:rPr>
              <a:t> </a:t>
            </a:r>
            <a:r>
              <a:rPr lang="en-US" altLang="nl-NL" sz="2400" dirty="0" err="1">
                <a:latin typeface="Calibri" charset="0"/>
              </a:rPr>
              <a:t>samen</a:t>
            </a:r>
            <a:r>
              <a:rPr lang="en-US" altLang="nl-NL" sz="2400" dirty="0">
                <a:latin typeface="Calibri" charset="0"/>
              </a:rPr>
              <a:t> met de </a:t>
            </a:r>
            <a:r>
              <a:rPr lang="en-US" altLang="nl-NL" sz="2400" dirty="0" err="1">
                <a:latin typeface="Calibri" charset="0"/>
              </a:rPr>
              <a:t>aankoopdatum</a:t>
            </a:r>
            <a:r>
              <a:rPr lang="en-US" altLang="nl-NL" sz="2400" dirty="0">
                <a:latin typeface="Calibri" charset="0"/>
              </a:rPr>
              <a:t>.</a:t>
            </a:r>
          </a:p>
          <a:p>
            <a:pPr lvl="1">
              <a:spcBef>
                <a:spcPct val="0"/>
              </a:spcBef>
              <a:buFontTx/>
              <a:buChar char="-"/>
            </a:pPr>
            <a:endParaRPr lang="en-US" altLang="nl-NL" sz="1000" dirty="0">
              <a:latin typeface="Calibri" charset="0"/>
            </a:endParaRPr>
          </a:p>
          <a:p>
            <a:pPr lvl="1">
              <a:spcBef>
                <a:spcPct val="0"/>
              </a:spcBef>
            </a:pPr>
            <a:r>
              <a:rPr lang="en-US" altLang="nl-NL" sz="2400" dirty="0" err="1">
                <a:latin typeface="Calibri" charset="0"/>
              </a:rPr>
              <a:t>Vanuit</a:t>
            </a:r>
            <a:r>
              <a:rPr lang="en-US" altLang="nl-NL" sz="2400" dirty="0">
                <a:latin typeface="Calibri" charset="0"/>
              </a:rPr>
              <a:t> de </a:t>
            </a:r>
            <a:r>
              <a:rPr lang="en-US" altLang="nl-NL" sz="2400" dirty="0" err="1">
                <a:latin typeface="Calibri" charset="0"/>
              </a:rPr>
              <a:t>gedeelde</a:t>
            </a:r>
            <a:r>
              <a:rPr lang="en-US" altLang="nl-NL" sz="2400" dirty="0">
                <a:latin typeface="Calibri" charset="0"/>
              </a:rPr>
              <a:t> data </a:t>
            </a:r>
            <a:r>
              <a:rPr lang="en-US" altLang="nl-NL" sz="2400" dirty="0" err="1">
                <a:latin typeface="Calibri" charset="0"/>
              </a:rPr>
              <a:t>en</a:t>
            </a:r>
            <a:r>
              <a:rPr lang="en-US" altLang="nl-NL" sz="2400" dirty="0">
                <a:latin typeface="Calibri" charset="0"/>
              </a:rPr>
              <a:t> de </a:t>
            </a:r>
            <a:r>
              <a:rPr lang="en-US" altLang="nl-NL" sz="2400" dirty="0" err="1">
                <a:latin typeface="Calibri" charset="0"/>
              </a:rPr>
              <a:t>schattingsformules</a:t>
            </a:r>
            <a:r>
              <a:rPr lang="en-US" altLang="nl-NL" sz="2400" dirty="0">
                <a:latin typeface="Calibri" charset="0"/>
              </a:rPr>
              <a:t> was </a:t>
            </a:r>
            <a:r>
              <a:rPr lang="en-US" altLang="nl-NL" sz="2400" dirty="0" err="1">
                <a:latin typeface="Calibri" charset="0"/>
              </a:rPr>
              <a:t>hij</a:t>
            </a:r>
            <a:r>
              <a:rPr lang="en-US" altLang="nl-NL" sz="2400" dirty="0">
                <a:latin typeface="Calibri" charset="0"/>
              </a:rPr>
              <a:t> in </a:t>
            </a:r>
            <a:r>
              <a:rPr lang="en-US" altLang="nl-NL" sz="2400" dirty="0" err="1">
                <a:latin typeface="Calibri" charset="0"/>
              </a:rPr>
              <a:t>staat</a:t>
            </a:r>
            <a:r>
              <a:rPr lang="en-US" altLang="nl-NL" sz="2400" dirty="0">
                <a:latin typeface="Calibri" charset="0"/>
              </a:rPr>
              <a:t> om </a:t>
            </a:r>
            <a:r>
              <a:rPr lang="en-US" altLang="nl-NL" sz="2400" dirty="0" err="1">
                <a:latin typeface="Calibri" charset="0"/>
              </a:rPr>
              <a:t>een</a:t>
            </a:r>
            <a:r>
              <a:rPr lang="en-US" altLang="nl-NL" sz="2400" dirty="0">
                <a:latin typeface="Calibri" charset="0"/>
              </a:rPr>
              <a:t> </a:t>
            </a:r>
            <a:r>
              <a:rPr lang="en-US" altLang="nl-NL" sz="2400" dirty="0" err="1">
                <a:latin typeface="Calibri" charset="0"/>
              </a:rPr>
              <a:t>schatting</a:t>
            </a:r>
            <a:r>
              <a:rPr lang="en-US" altLang="nl-NL" sz="2400" dirty="0">
                <a:latin typeface="Calibri" charset="0"/>
              </a:rPr>
              <a:t> </a:t>
            </a:r>
            <a:r>
              <a:rPr lang="en-US" altLang="nl-NL" sz="2400" dirty="0" err="1">
                <a:latin typeface="Calibri" charset="0"/>
              </a:rPr>
              <a:t>te</a:t>
            </a:r>
            <a:r>
              <a:rPr lang="en-US" altLang="nl-NL" sz="2400" dirty="0">
                <a:latin typeface="Calibri" charset="0"/>
              </a:rPr>
              <a:t> </a:t>
            </a:r>
            <a:r>
              <a:rPr lang="en-US" altLang="nl-NL" sz="2400" dirty="0" err="1">
                <a:latin typeface="Calibri" charset="0"/>
              </a:rPr>
              <a:t>maken</a:t>
            </a:r>
            <a:r>
              <a:rPr lang="en-US" altLang="nl-NL" sz="2400" dirty="0">
                <a:latin typeface="Calibri" charset="0"/>
              </a:rPr>
              <a:t> van het </a:t>
            </a:r>
            <a:r>
              <a:rPr lang="en-US" altLang="nl-NL" sz="2400" dirty="0" err="1">
                <a:latin typeface="Calibri" charset="0"/>
              </a:rPr>
              <a:t>aantal</a:t>
            </a:r>
            <a:r>
              <a:rPr lang="en-US" altLang="nl-NL" sz="2400" dirty="0">
                <a:latin typeface="Calibri" charset="0"/>
              </a:rPr>
              <a:t> door `Apple </a:t>
            </a:r>
            <a:r>
              <a:rPr lang="en-US" altLang="nl-NL" sz="2400" dirty="0" err="1">
                <a:latin typeface="Calibri" charset="0"/>
              </a:rPr>
              <a:t>verkochte</a:t>
            </a:r>
            <a:r>
              <a:rPr lang="en-US" altLang="nl-NL" sz="2400" dirty="0">
                <a:latin typeface="Calibri" charset="0"/>
              </a:rPr>
              <a:t> iPhones: 9.1 </a:t>
            </a:r>
            <a:r>
              <a:rPr lang="en-US" altLang="nl-NL" sz="2400" dirty="0" err="1">
                <a:latin typeface="Calibri" charset="0"/>
              </a:rPr>
              <a:t>miljoen</a:t>
            </a:r>
            <a:r>
              <a:rPr lang="en-US" altLang="nl-NL" sz="2400" dirty="0">
                <a:latin typeface="Calibri" charset="0"/>
              </a:rPr>
              <a:t> iPhones.</a:t>
            </a:r>
          </a:p>
        </p:txBody>
      </p:sp>
      <p:pic>
        <p:nvPicPr>
          <p:cNvPr id="12" name="Afbeelding 11">
            <a:extLst>
              <a:ext uri="{FF2B5EF4-FFF2-40B4-BE49-F238E27FC236}">
                <a16:creationId xmlns:a16="http://schemas.microsoft.com/office/drawing/2014/main" id="{905474BE-8D47-44C0-BD9A-A2B02AD4C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18726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179512" y="1337607"/>
            <a:ext cx="8424936" cy="3970318"/>
          </a:xfrm>
          <a:prstGeom prst="rect">
            <a:avLst/>
          </a:prstGeom>
        </p:spPr>
        <p:txBody>
          <a:bodyPr wrap="square">
            <a:spAutoFit/>
          </a:bodyPr>
          <a:lstStyle/>
          <a:p>
            <a:pPr>
              <a:spcBef>
                <a:spcPct val="0"/>
              </a:spcBef>
            </a:pPr>
            <a:r>
              <a:rPr lang="nl-NL" altLang="nl-NL" sz="2800" b="1" dirty="0">
                <a:solidFill>
                  <a:srgbClr val="FF0000"/>
                </a:solidFill>
              </a:rPr>
              <a:t>Begin 1943</a:t>
            </a:r>
            <a:r>
              <a:rPr lang="nl-NL" altLang="nl-NL" sz="2800" dirty="0"/>
              <a:t>: </a:t>
            </a:r>
            <a:r>
              <a:rPr lang="nl-NL" altLang="nl-NL" sz="2800" dirty="0" err="1"/>
              <a:t>Economic</a:t>
            </a:r>
            <a:r>
              <a:rPr lang="nl-NL" altLang="nl-NL" sz="2800" dirty="0"/>
              <a:t> </a:t>
            </a:r>
            <a:r>
              <a:rPr lang="nl-NL" altLang="nl-NL" sz="2800" dirty="0" err="1"/>
              <a:t>Warfare</a:t>
            </a:r>
            <a:r>
              <a:rPr lang="nl-NL" altLang="nl-NL" sz="2800" dirty="0"/>
              <a:t> </a:t>
            </a:r>
            <a:r>
              <a:rPr lang="nl-NL" altLang="nl-NL" sz="2800" dirty="0" err="1"/>
              <a:t>Division</a:t>
            </a:r>
            <a:r>
              <a:rPr lang="nl-NL" altLang="nl-NL" sz="2800" dirty="0"/>
              <a:t> van de Amerikaanse ambassade in Londen begint een samenwerking met het Britse </a:t>
            </a:r>
            <a:r>
              <a:rPr lang="nl-NL" altLang="nl-NL" sz="2800" dirty="0" err="1"/>
              <a:t>Ministry</a:t>
            </a:r>
            <a:r>
              <a:rPr lang="nl-NL" altLang="nl-NL" sz="2800" dirty="0"/>
              <a:t> of </a:t>
            </a:r>
            <a:r>
              <a:rPr lang="nl-NL" altLang="nl-NL" sz="2800" dirty="0" err="1"/>
              <a:t>Economic</a:t>
            </a:r>
            <a:r>
              <a:rPr lang="nl-NL" altLang="nl-NL" sz="2800" dirty="0"/>
              <a:t> </a:t>
            </a:r>
            <a:r>
              <a:rPr lang="nl-NL" altLang="nl-NL" sz="2800" dirty="0" err="1"/>
              <a:t>Warfare</a:t>
            </a:r>
            <a:r>
              <a:rPr lang="nl-NL" altLang="nl-NL" sz="2800" dirty="0"/>
              <a:t> waarbij men merktekens en serienummers analyseert op buitgemaakt Duits oorlogsmateriaal </a:t>
            </a:r>
          </a:p>
          <a:p>
            <a:pPr>
              <a:spcBef>
                <a:spcPct val="0"/>
              </a:spcBef>
            </a:pPr>
            <a:r>
              <a:rPr lang="nl-NL" altLang="nl-NL" sz="2800" b="1" dirty="0">
                <a:solidFill>
                  <a:srgbClr val="FF0000"/>
                </a:solidFill>
              </a:rPr>
              <a:t>Doel</a:t>
            </a:r>
            <a:r>
              <a:rPr lang="nl-NL" altLang="nl-NL" sz="2800" dirty="0"/>
              <a:t>: beter inzicht te verkrijgen in de Duitse oorlogsproductie (hoeveel, wanneer en waar) en oorlogssterkte. Eerst banden van trucks, auto’s en vliegtuigen. Later tanks, trucks, kanonnen en raketten.</a:t>
            </a:r>
          </a:p>
        </p:txBody>
      </p:sp>
      <p:pic>
        <p:nvPicPr>
          <p:cNvPr id="12" name="Afbeelding 11">
            <a:extLst>
              <a:ext uri="{FF2B5EF4-FFF2-40B4-BE49-F238E27FC236}">
                <a16:creationId xmlns:a16="http://schemas.microsoft.com/office/drawing/2014/main" id="{34CACC7F-832E-49A4-A2D1-A7585A564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32944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ekstvak 8"/>
          <p:cNvSpPr txBox="1">
            <a:spLocks noChangeArrowheads="1"/>
          </p:cNvSpPr>
          <p:nvPr/>
        </p:nvSpPr>
        <p:spPr bwMode="auto">
          <a:xfrm>
            <a:off x="1155700" y="1409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endParaRPr lang="nl-NL" altLang="nl-NL" sz="1800"/>
          </a:p>
        </p:txBody>
      </p:sp>
      <p:graphicFrame>
        <p:nvGraphicFramePr>
          <p:cNvPr id="12" name="Object 11"/>
          <p:cNvGraphicFramePr>
            <a:graphicFrameLocks noChangeAspect="1"/>
          </p:cNvGraphicFramePr>
          <p:nvPr>
            <p:extLst>
              <p:ext uri="{D42A27DB-BD31-4B8C-83A1-F6EECF244321}">
                <p14:modId xmlns:p14="http://schemas.microsoft.com/office/powerpoint/2010/main" val="2012639730"/>
              </p:ext>
            </p:extLst>
          </p:nvPr>
        </p:nvGraphicFramePr>
        <p:xfrm>
          <a:off x="139875" y="1311664"/>
          <a:ext cx="7945437" cy="3241675"/>
        </p:xfrm>
        <a:graphic>
          <a:graphicData uri="http://schemas.openxmlformats.org/presentationml/2006/ole">
            <mc:AlternateContent xmlns:mc="http://schemas.openxmlformats.org/markup-compatibility/2006">
              <mc:Choice xmlns:v="urn:schemas-microsoft-com:vml" Requires="v">
                <p:oleObj spid="_x0000_s3080" name="Document" r:id="rId4" imgW="5753100" imgH="2349500" progId="Word.Document.12">
                  <p:embed/>
                </p:oleObj>
              </mc:Choice>
              <mc:Fallback>
                <p:oleObj name="Document" r:id="rId4" imgW="5753100" imgH="23495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75" y="1311664"/>
                        <a:ext cx="794543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3" descr="Tank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18578" y="3444646"/>
            <a:ext cx="349726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kstvak 1"/>
          <p:cNvSpPr txBox="1">
            <a:spLocks noChangeArrowheads="1"/>
          </p:cNvSpPr>
          <p:nvPr/>
        </p:nvSpPr>
        <p:spPr bwMode="auto">
          <a:xfrm>
            <a:off x="315912" y="5851030"/>
            <a:ext cx="1863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1200"/>
              <a:t>Gebruik Duitse </a:t>
            </a:r>
            <a:r>
              <a:rPr lang="nl-NL" altLang="nl-NL" sz="1200" dirty="0" err="1"/>
              <a:t>tanks.tns</a:t>
            </a:r>
            <a:endParaRPr lang="nl-NL" altLang="nl-NL" sz="1200" dirty="0"/>
          </a:p>
        </p:txBody>
      </p:sp>
      <p:pic>
        <p:nvPicPr>
          <p:cNvPr id="15" name="Afbeelding 14">
            <a:extLst>
              <a:ext uri="{FF2B5EF4-FFF2-40B4-BE49-F238E27FC236}">
                <a16:creationId xmlns:a16="http://schemas.microsoft.com/office/drawing/2014/main" id="{BB2202C0-0C92-450C-B497-1703AF5103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84861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graphicFrame>
        <p:nvGraphicFramePr>
          <p:cNvPr id="9" name="Object 8"/>
          <p:cNvGraphicFramePr>
            <a:graphicFrameLocks noChangeAspect="1"/>
          </p:cNvGraphicFramePr>
          <p:nvPr>
            <p:extLst>
              <p:ext uri="{D42A27DB-BD31-4B8C-83A1-F6EECF244321}">
                <p14:modId xmlns:p14="http://schemas.microsoft.com/office/powerpoint/2010/main" val="1457873721"/>
              </p:ext>
            </p:extLst>
          </p:nvPr>
        </p:nvGraphicFramePr>
        <p:xfrm>
          <a:off x="94905" y="1386759"/>
          <a:ext cx="7945438" cy="3559175"/>
        </p:xfrm>
        <a:graphic>
          <a:graphicData uri="http://schemas.openxmlformats.org/presentationml/2006/ole">
            <mc:AlternateContent xmlns:mc="http://schemas.openxmlformats.org/markup-compatibility/2006">
              <mc:Choice xmlns:v="urn:schemas-microsoft-com:vml" Requires="v">
                <p:oleObj spid="_x0000_s4104" name="Document" r:id="rId4" imgW="5753100" imgH="2578100" progId="Word.Document.12">
                  <p:embed/>
                </p:oleObj>
              </mc:Choice>
              <mc:Fallback>
                <p:oleObj name="Document" r:id="rId4" imgW="5753100" imgH="25781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05" y="1386759"/>
                        <a:ext cx="7945438"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4" descr="Tan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4450" y="4398492"/>
            <a:ext cx="2870629" cy="18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kstvak 12"/>
          <p:cNvSpPr txBox="1">
            <a:spLocks noChangeArrowheads="1"/>
          </p:cNvSpPr>
          <p:nvPr/>
        </p:nvSpPr>
        <p:spPr bwMode="auto">
          <a:xfrm>
            <a:off x="936211" y="370562"/>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dirty="0">
                <a:solidFill>
                  <a:srgbClr val="FF0000"/>
                </a:solidFill>
              </a:rPr>
              <a:t>Maximum serienummer</a:t>
            </a:r>
          </a:p>
        </p:txBody>
      </p:sp>
      <p:pic>
        <p:nvPicPr>
          <p:cNvPr id="14" name="Afbeelding 13">
            <a:extLst>
              <a:ext uri="{FF2B5EF4-FFF2-40B4-BE49-F238E27FC236}">
                <a16:creationId xmlns:a16="http://schemas.microsoft.com/office/drawing/2014/main" id="{6E2F1FA5-0C24-40D2-9DCA-B6B98DE71B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29863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graphicFrame>
        <p:nvGraphicFramePr>
          <p:cNvPr id="9" name="Object 8"/>
          <p:cNvGraphicFramePr>
            <a:graphicFrameLocks noChangeAspect="1"/>
          </p:cNvGraphicFramePr>
          <p:nvPr>
            <p:extLst>
              <p:ext uri="{D42A27DB-BD31-4B8C-83A1-F6EECF244321}">
                <p14:modId xmlns:p14="http://schemas.microsoft.com/office/powerpoint/2010/main" val="997248240"/>
              </p:ext>
            </p:extLst>
          </p:nvPr>
        </p:nvGraphicFramePr>
        <p:xfrm>
          <a:off x="347319" y="1473430"/>
          <a:ext cx="7945437" cy="3243263"/>
        </p:xfrm>
        <a:graphic>
          <a:graphicData uri="http://schemas.openxmlformats.org/presentationml/2006/ole">
            <mc:AlternateContent xmlns:mc="http://schemas.openxmlformats.org/markup-compatibility/2006">
              <mc:Choice xmlns:v="urn:schemas-microsoft-com:vml" Requires="v">
                <p:oleObj spid="_x0000_s5128" name="Document" r:id="rId4" imgW="5753100" imgH="2349500" progId="Word.Document.12">
                  <p:embed/>
                </p:oleObj>
              </mc:Choice>
              <mc:Fallback>
                <p:oleObj name="Document" r:id="rId4" imgW="5753100" imgH="23495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19" y="1473430"/>
                        <a:ext cx="7945437"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kstvak 11"/>
          <p:cNvSpPr txBox="1">
            <a:spLocks noChangeArrowheads="1"/>
          </p:cNvSpPr>
          <p:nvPr/>
        </p:nvSpPr>
        <p:spPr bwMode="auto">
          <a:xfrm>
            <a:off x="906469" y="379596"/>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dirty="0">
                <a:solidFill>
                  <a:srgbClr val="FF0000"/>
                </a:solidFill>
              </a:rPr>
              <a:t>2x gemiddelde van de serienummers</a:t>
            </a:r>
          </a:p>
        </p:txBody>
      </p:sp>
      <p:pic>
        <p:nvPicPr>
          <p:cNvPr id="13" name="Afbeelding 12">
            <a:extLst>
              <a:ext uri="{FF2B5EF4-FFF2-40B4-BE49-F238E27FC236}">
                <a16:creationId xmlns:a16="http://schemas.microsoft.com/office/drawing/2014/main" id="{ACCEDDBB-9EC0-4A3D-A2F0-A536AD52B9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25256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graphicFrame>
        <p:nvGraphicFramePr>
          <p:cNvPr id="9" name="Object 8"/>
          <p:cNvGraphicFramePr>
            <a:graphicFrameLocks noChangeAspect="1"/>
          </p:cNvGraphicFramePr>
          <p:nvPr>
            <p:extLst>
              <p:ext uri="{D42A27DB-BD31-4B8C-83A1-F6EECF244321}">
                <p14:modId xmlns:p14="http://schemas.microsoft.com/office/powerpoint/2010/main" val="1489558701"/>
              </p:ext>
            </p:extLst>
          </p:nvPr>
        </p:nvGraphicFramePr>
        <p:xfrm>
          <a:off x="136168" y="1392367"/>
          <a:ext cx="7945437" cy="4208462"/>
        </p:xfrm>
        <a:graphic>
          <a:graphicData uri="http://schemas.openxmlformats.org/presentationml/2006/ole">
            <mc:AlternateContent xmlns:mc="http://schemas.openxmlformats.org/markup-compatibility/2006">
              <mc:Choice xmlns:v="urn:schemas-microsoft-com:vml" Requires="v">
                <p:oleObj spid="_x0000_s6152" name="Document" r:id="rId4" imgW="5753100" imgH="3048000" progId="Word.Document.12">
                  <p:embed/>
                </p:oleObj>
              </mc:Choice>
              <mc:Fallback>
                <p:oleObj name="Document" r:id="rId4" imgW="5753100" imgH="30480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168" y="1392367"/>
                        <a:ext cx="7945437"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kstvak 11"/>
          <p:cNvSpPr txBox="1">
            <a:spLocks noChangeArrowheads="1"/>
          </p:cNvSpPr>
          <p:nvPr/>
        </p:nvSpPr>
        <p:spPr bwMode="auto">
          <a:xfrm>
            <a:off x="1079500" y="396249"/>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a:solidFill>
                  <a:srgbClr val="FF0000"/>
                </a:solidFill>
              </a:rPr>
              <a:t>gemiddelde + 3x standaardafwijking</a:t>
            </a:r>
          </a:p>
        </p:txBody>
      </p:sp>
      <p:pic>
        <p:nvPicPr>
          <p:cNvPr id="13" name="Afbeelding 12">
            <a:extLst>
              <a:ext uri="{FF2B5EF4-FFF2-40B4-BE49-F238E27FC236}">
                <a16:creationId xmlns:a16="http://schemas.microsoft.com/office/drawing/2014/main" id="{8432EB75-C157-4D54-A780-0037880EAF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214489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graphicFrame>
        <p:nvGraphicFramePr>
          <p:cNvPr id="9" name="Object 8"/>
          <p:cNvGraphicFramePr>
            <a:graphicFrameLocks noChangeAspect="1"/>
          </p:cNvGraphicFramePr>
          <p:nvPr>
            <p:extLst>
              <p:ext uri="{D42A27DB-BD31-4B8C-83A1-F6EECF244321}">
                <p14:modId xmlns:p14="http://schemas.microsoft.com/office/powerpoint/2010/main" val="341207705"/>
              </p:ext>
            </p:extLst>
          </p:nvPr>
        </p:nvGraphicFramePr>
        <p:xfrm>
          <a:off x="279649" y="1422088"/>
          <a:ext cx="7945437" cy="4208462"/>
        </p:xfrm>
        <a:graphic>
          <a:graphicData uri="http://schemas.openxmlformats.org/presentationml/2006/ole">
            <mc:AlternateContent xmlns:mc="http://schemas.openxmlformats.org/markup-compatibility/2006">
              <mc:Choice xmlns:v="urn:schemas-microsoft-com:vml" Requires="v">
                <p:oleObj spid="_x0000_s7176" name="Document" r:id="rId4" imgW="5753100" imgH="3048000" progId="Word.Document.12">
                  <p:embed/>
                </p:oleObj>
              </mc:Choice>
              <mc:Fallback>
                <p:oleObj name="Document" r:id="rId4" imgW="5753100" imgH="30480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49" y="1422088"/>
                        <a:ext cx="7945437"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kstvak 11"/>
          <p:cNvSpPr txBox="1">
            <a:spLocks noChangeArrowheads="1"/>
          </p:cNvSpPr>
          <p:nvPr/>
        </p:nvSpPr>
        <p:spPr bwMode="auto">
          <a:xfrm>
            <a:off x="870107" y="379012"/>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nl-NL" altLang="nl-NL" sz="2800" b="1" dirty="0">
                <a:solidFill>
                  <a:srgbClr val="FF0000"/>
                </a:solidFill>
              </a:rPr>
              <a:t>gemiddelde + 2x standaardafwijking</a:t>
            </a:r>
          </a:p>
        </p:txBody>
      </p:sp>
      <p:pic>
        <p:nvPicPr>
          <p:cNvPr id="13" name="Afbeelding 12">
            <a:extLst>
              <a:ext uri="{FF2B5EF4-FFF2-40B4-BE49-F238E27FC236}">
                <a16:creationId xmlns:a16="http://schemas.microsoft.com/office/drawing/2014/main" id="{B227EB42-84AB-46A3-9BDA-01595F2B60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81714993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878</Words>
  <Application>Microsoft Office PowerPoint</Application>
  <PresentationFormat>Diavoorstelling (4:3)</PresentationFormat>
  <Paragraphs>185</Paragraphs>
  <Slides>32</Slides>
  <Notes>0</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2</vt:i4>
      </vt:variant>
      <vt:variant>
        <vt:lpstr>Diatitels</vt:lpstr>
      </vt:variant>
      <vt:variant>
        <vt:i4>32</vt:i4>
      </vt:variant>
    </vt:vector>
  </HeadingPairs>
  <TitlesOfParts>
    <vt:vector size="42" baseType="lpstr">
      <vt:lpstr>ＭＳ Ｐゴシック</vt:lpstr>
      <vt:lpstr>Arial</vt:lpstr>
      <vt:lpstr>Calibri</vt:lpstr>
      <vt:lpstr>Cambria Math</vt:lpstr>
      <vt:lpstr>Mangal</vt:lpstr>
      <vt:lpstr>Times New Roman</vt:lpstr>
      <vt:lpstr>Wingdings</vt:lpstr>
      <vt:lpstr>Kantoorthema</vt:lpstr>
      <vt:lpstr>Document</vt:lpstr>
      <vt:lpstr>Microsoft Word-document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Ludovic</dc:creator>
  <cp:lastModifiedBy>epi van winsen</cp:lastModifiedBy>
  <cp:revision>16</cp:revision>
  <dcterms:created xsi:type="dcterms:W3CDTF">2017-04-21T07:33:27Z</dcterms:created>
  <dcterms:modified xsi:type="dcterms:W3CDTF">2017-10-10T19:07:57Z</dcterms:modified>
</cp:coreProperties>
</file>