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64" r:id="rId2"/>
    <p:sldId id="320" r:id="rId3"/>
    <p:sldId id="321" r:id="rId4"/>
    <p:sldId id="324" r:id="rId5"/>
    <p:sldId id="319" r:id="rId6"/>
    <p:sldId id="325" r:id="rId7"/>
    <p:sldId id="345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35" r:id="rId18"/>
    <p:sldId id="349" r:id="rId19"/>
    <p:sldId id="328" r:id="rId20"/>
    <p:sldId id="327" r:id="rId21"/>
    <p:sldId id="311" r:id="rId22"/>
    <p:sldId id="310" r:id="rId23"/>
    <p:sldId id="318" r:id="rId24"/>
    <p:sldId id="308" r:id="rId25"/>
    <p:sldId id="329" r:id="rId26"/>
    <p:sldId id="330" r:id="rId27"/>
    <p:sldId id="346" r:id="rId28"/>
    <p:sldId id="347" r:id="rId29"/>
    <p:sldId id="348" r:id="rId30"/>
    <p:sldId id="331" r:id="rId31"/>
    <p:sldId id="353" r:id="rId32"/>
    <p:sldId id="306" r:id="rId33"/>
    <p:sldId id="326" r:id="rId34"/>
    <p:sldId id="365" r:id="rId35"/>
    <p:sldId id="366" r:id="rId36"/>
    <p:sldId id="363" r:id="rId37"/>
    <p:sldId id="333" r:id="rId38"/>
    <p:sldId id="258" r:id="rId3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5" autoAdjust="0"/>
    <p:restoredTop sz="99279" autoAdjust="0"/>
  </p:normalViewPr>
  <p:slideViewPr>
    <p:cSldViewPr snapToGrid="0" snapToObjects="1">
      <p:cViewPr varScale="1">
        <p:scale>
          <a:sx n="103" d="100"/>
          <a:sy n="103" d="100"/>
        </p:scale>
        <p:origin x="-1040" y="-112"/>
      </p:cViewPr>
      <p:guideLst>
        <p:guide orient="horz" pos="12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6735-F1AF-FD44-8DF5-62C2013349B5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89E57-4F42-C945-8246-7437E10B6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77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AF47-C842-6042-BDC2-AC45AF877726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AEB1-44A7-EC45-B4C9-671D1CC421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07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Sleep de </a:t>
            </a:r>
            <a:r>
              <a:rPr lang="en-US" dirty="0" err="1" smtClean="0"/>
              <a:t>afbeelding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tijdelijke</a:t>
            </a:r>
            <a:r>
              <a:rPr lang="en-US" dirty="0" smtClean="0"/>
              <a:t> </a:t>
            </a:r>
            <a:r>
              <a:rPr lang="en-US" dirty="0" err="1" smtClean="0"/>
              <a:t>aanduiding</a:t>
            </a:r>
            <a:r>
              <a:rPr lang="en-US" dirty="0" smtClean="0"/>
              <a:t> of </a:t>
            </a:r>
            <a:r>
              <a:rPr lang="en-US" dirty="0" err="1" smtClean="0"/>
              <a:t>klik</a:t>
            </a:r>
            <a:r>
              <a:rPr lang="en-US" dirty="0" smtClean="0"/>
              <a:t> op het pictogram </a:t>
            </a:r>
            <a:r>
              <a:rPr lang="en-US" dirty="0" err="1" smtClean="0"/>
              <a:t>als</a:t>
            </a:r>
            <a:r>
              <a:rPr lang="en-US" dirty="0" smtClean="0"/>
              <a:t> u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afbeelding</a:t>
            </a:r>
            <a:r>
              <a:rPr lang="en-US" dirty="0" smtClean="0"/>
              <a:t> wilt </a:t>
            </a:r>
            <a:r>
              <a:rPr lang="en-US" dirty="0" err="1" smtClean="0"/>
              <a:t>toevoegen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1D6-238A-2D49-8598-85CDA9AF5F6C}" type="datetimeFigureOut">
              <a:rPr lang="nl-NL" smtClean="0"/>
              <a:t>25-03-17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480C-084E-204C-A37D-533045FFC8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fld id="{D7E5E1D6-238A-2D49-8598-85CDA9AF5F6C}" type="datetimeFigureOut">
              <a:rPr lang="nl-NL" smtClean="0"/>
              <a:pPr/>
              <a:t>25-03-17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  <a:latin typeface="Calibri"/>
              </a:defRPr>
            </a:lvl1pPr>
          </a:lstStyle>
          <a:p>
            <a:fld id="{373B480C-084E-204C-A37D-533045FFC88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libri"/>
          <a:ea typeface="+mj-ea"/>
          <a:cs typeface="Calibri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jp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unctions.tns" TargetMode="External"/><Relationship Id="rId3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unctions.tns" TargetMode="External"/><Relationship Id="rId3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ibonacci%20nim.tns" TargetMode="External"/><Relationship Id="rId3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ibonacci%20nim.tns" TargetMode="External"/><Relationship Id="rId3" Type="http://schemas.openxmlformats.org/officeDocument/2006/relationships/image" Target="../media/image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ibonacci%20nim.tns" TargetMode="External"/><Relationship Id="rId3" Type="http://schemas.openxmlformats.org/officeDocument/2006/relationships/image" Target="../media/image8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ibonacci%20nim.tns" TargetMode="External"/><Relationship Id="rId3" Type="http://schemas.openxmlformats.org/officeDocument/2006/relationships/image" Target="../media/image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ibonacci%20nim.tns" TargetMode="External"/><Relationship Id="rId3" Type="http://schemas.openxmlformats.org/officeDocument/2006/relationships/image" Target="../media/image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ibonacci%20nim.tns" TargetMode="External"/><Relationship Id="rId3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wikkerink/Desktop/Brussel/Fibonacci%20nim/Fibonacci%20nim.tns" TargetMode="External"/><Relationship Id="rId3" Type="http://schemas.openxmlformats.org/officeDocument/2006/relationships/image" Target="../media/image8.tif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hyperlink" Target="file://localhost/Users/bwikkerink/Desktop/Brussel/Fibonacci%20nim/Fibonacci%20nim%20with%20leds.tns" TargetMode="External"/><Relationship Id="rId10" Type="http://schemas.openxmlformats.org/officeDocument/2006/relationships/hyperlink" Target="file://localhost/Users/bwikkerink/Desktop/Brussel/Fibonacci%20nim/Nim_Lua.tns" TargetMode="External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file://localhost/Users/bwikkerink/Desktop/Brussel/Extra/The%20Entertainer.tn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roduct-ti-innovator-hub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 b="27422"/>
          <a:stretch/>
        </p:blipFill>
        <p:spPr>
          <a:xfrm>
            <a:off x="612450" y="3454018"/>
            <a:ext cx="1652708" cy="1314440"/>
          </a:xfrm>
          <a:prstGeom prst="rect">
            <a:avLst/>
          </a:prstGeom>
        </p:spPr>
      </p:pic>
      <p:pic>
        <p:nvPicPr>
          <p:cNvPr id="11" name="Mijn film 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208" r="12198"/>
          <a:stretch/>
        </p:blipFill>
        <p:spPr>
          <a:xfrm>
            <a:off x="2419591" y="2370427"/>
            <a:ext cx="2346330" cy="1746000"/>
          </a:xfrm>
          <a:prstGeom prst="rect">
            <a:avLst/>
          </a:prstGeom>
        </p:spPr>
      </p:pic>
      <p:sp>
        <p:nvSpPr>
          <p:cNvPr id="19" name="Vrije vorm 18"/>
          <p:cNvSpPr/>
          <p:nvPr/>
        </p:nvSpPr>
        <p:spPr>
          <a:xfrm>
            <a:off x="1519674" y="4102293"/>
            <a:ext cx="1644793" cy="666165"/>
          </a:xfrm>
          <a:custGeom>
            <a:avLst/>
            <a:gdLst>
              <a:gd name="connsiteX0" fmla="*/ 0 w 3255036"/>
              <a:gd name="connsiteY0" fmla="*/ 616450 h 1154314"/>
              <a:gd name="connsiteX1" fmla="*/ 2663211 w 3255036"/>
              <a:gd name="connsiteY1" fmla="*/ 1134267 h 1154314"/>
              <a:gd name="connsiteX2" fmla="*/ 3255036 w 3255036"/>
              <a:gd name="connsiteY2" fmla="*/ 0 h 1154314"/>
              <a:gd name="connsiteX3" fmla="*/ 3255036 w 3255036"/>
              <a:gd name="connsiteY3" fmla="*/ 0 h 115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036" h="1154314">
                <a:moveTo>
                  <a:pt x="0" y="616450"/>
                </a:moveTo>
                <a:cubicBezTo>
                  <a:pt x="1060352" y="926729"/>
                  <a:pt x="2120705" y="1237009"/>
                  <a:pt x="2663211" y="1134267"/>
                </a:cubicBezTo>
                <a:cubicBezTo>
                  <a:pt x="3205717" y="1031525"/>
                  <a:pt x="3255036" y="0"/>
                  <a:pt x="3255036" y="0"/>
                </a:cubicBezTo>
                <a:lnTo>
                  <a:pt x="325503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rije vorm 20"/>
          <p:cNvSpPr/>
          <p:nvPr/>
        </p:nvSpPr>
        <p:spPr>
          <a:xfrm rot="241613">
            <a:off x="1464875" y="4037518"/>
            <a:ext cx="1816458" cy="806340"/>
          </a:xfrm>
          <a:custGeom>
            <a:avLst/>
            <a:gdLst>
              <a:gd name="connsiteX0" fmla="*/ 0 w 3255036"/>
              <a:gd name="connsiteY0" fmla="*/ 616450 h 1154314"/>
              <a:gd name="connsiteX1" fmla="*/ 2663211 w 3255036"/>
              <a:gd name="connsiteY1" fmla="*/ 1134267 h 1154314"/>
              <a:gd name="connsiteX2" fmla="*/ 3255036 w 3255036"/>
              <a:gd name="connsiteY2" fmla="*/ 0 h 1154314"/>
              <a:gd name="connsiteX3" fmla="*/ 3255036 w 3255036"/>
              <a:gd name="connsiteY3" fmla="*/ 0 h 115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036" h="1154314">
                <a:moveTo>
                  <a:pt x="0" y="616450"/>
                </a:moveTo>
                <a:cubicBezTo>
                  <a:pt x="1060352" y="926729"/>
                  <a:pt x="2120705" y="1237009"/>
                  <a:pt x="2663211" y="1134267"/>
                </a:cubicBezTo>
                <a:cubicBezTo>
                  <a:pt x="3205717" y="1031525"/>
                  <a:pt x="3255036" y="0"/>
                  <a:pt x="3255036" y="0"/>
                </a:cubicBezTo>
                <a:lnTo>
                  <a:pt x="325503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rije vorm 21"/>
          <p:cNvSpPr/>
          <p:nvPr/>
        </p:nvSpPr>
        <p:spPr>
          <a:xfrm rot="185235">
            <a:off x="1934890" y="4056506"/>
            <a:ext cx="1604231" cy="701062"/>
          </a:xfrm>
          <a:custGeom>
            <a:avLst/>
            <a:gdLst>
              <a:gd name="connsiteX0" fmla="*/ 0 w 3255036"/>
              <a:gd name="connsiteY0" fmla="*/ 616450 h 1154314"/>
              <a:gd name="connsiteX1" fmla="*/ 2663211 w 3255036"/>
              <a:gd name="connsiteY1" fmla="*/ 1134267 h 1154314"/>
              <a:gd name="connsiteX2" fmla="*/ 3255036 w 3255036"/>
              <a:gd name="connsiteY2" fmla="*/ 0 h 1154314"/>
              <a:gd name="connsiteX3" fmla="*/ 3255036 w 3255036"/>
              <a:gd name="connsiteY3" fmla="*/ 0 h 115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036" h="1154314">
                <a:moveTo>
                  <a:pt x="0" y="616450"/>
                </a:moveTo>
                <a:cubicBezTo>
                  <a:pt x="1060352" y="926729"/>
                  <a:pt x="2120705" y="1237009"/>
                  <a:pt x="2663211" y="1134267"/>
                </a:cubicBezTo>
                <a:cubicBezTo>
                  <a:pt x="3205717" y="1031525"/>
                  <a:pt x="3255036" y="0"/>
                  <a:pt x="3255036" y="0"/>
                </a:cubicBezTo>
                <a:lnTo>
                  <a:pt x="325503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Nim 3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2121" t="-1" r="12106" b="-43"/>
          <a:stretch/>
        </p:blipFill>
        <p:spPr>
          <a:xfrm>
            <a:off x="5621587" y="3194814"/>
            <a:ext cx="2350888" cy="1746000"/>
          </a:xfrm>
          <a:prstGeom prst="rect">
            <a:avLst/>
          </a:prstGeom>
        </p:spPr>
      </p:pic>
      <p:pic>
        <p:nvPicPr>
          <p:cNvPr id="10" name="Afbeelding 9" descr="t3nederlan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0"/>
            <a:ext cx="832513" cy="97126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864499" y="5473187"/>
            <a:ext cx="157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/>
                <a:cs typeface="Calibri"/>
              </a:rPr>
              <a:t>Bert Wikkerink</a:t>
            </a:r>
            <a:endParaRPr lang="nl-NL" dirty="0">
              <a:latin typeface="Calibri"/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464819" y="5898992"/>
            <a:ext cx="2380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latin typeface="Calibri"/>
                <a:cs typeface="Calibri"/>
              </a:rPr>
              <a:t>b.wikkerink@csgliudger.nl</a:t>
            </a:r>
            <a:endParaRPr lang="nl-NL" sz="1600" dirty="0">
              <a:latin typeface="Calibri"/>
              <a:cs typeface="Calibri"/>
            </a:endParaRPr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3085293" y="950226"/>
            <a:ext cx="2997329" cy="91145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dirty="0" smtClean="0"/>
              <a:t>Programming</a:t>
            </a:r>
          </a:p>
          <a:p>
            <a:r>
              <a:rPr lang="en-GB" sz="3200" dirty="0" smtClean="0"/>
              <a:t>a strategy game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848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2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al 23"/>
          <p:cNvSpPr/>
          <p:nvPr/>
        </p:nvSpPr>
        <p:spPr>
          <a:xfrm>
            <a:off x="2148913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787518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3471582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4125399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4792911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5439083" y="3229992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6051917" y="3229465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879081" y="5091287"/>
            <a:ext cx="218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7  =  5  +  2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47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827584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481401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2148913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787518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3471582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4125399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4792911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5431516" y="2330404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6048152" y="2333015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9" name="Ovaal 38"/>
          <p:cNvSpPr/>
          <p:nvPr/>
        </p:nvSpPr>
        <p:spPr>
          <a:xfrm>
            <a:off x="6701969" y="2327533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0" name="Ovaal 39"/>
          <p:cNvSpPr/>
          <p:nvPr/>
        </p:nvSpPr>
        <p:spPr>
          <a:xfrm>
            <a:off x="7369481" y="2324375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1" name="Ovaal 40"/>
          <p:cNvSpPr/>
          <p:nvPr/>
        </p:nvSpPr>
        <p:spPr>
          <a:xfrm>
            <a:off x="8008086" y="2327533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74904" y="5091287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12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04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887E-6 2.25284E-6 L 3.31887E-6 0.130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0226E-6 -1.60685E-6 L -3.00226E-6 0.1315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723E-6 1.4633E-6 L 3.94723E-6 0.1319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69E-6 -1.2277E-7 L -0.00139 0.13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827584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481401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2148913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787518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3471582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4125399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4792911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5431516" y="2330404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6048152" y="3230619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9" name="Ovaal 38"/>
          <p:cNvSpPr/>
          <p:nvPr/>
        </p:nvSpPr>
        <p:spPr>
          <a:xfrm>
            <a:off x="6701969" y="3234153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0" name="Ovaal 39"/>
          <p:cNvSpPr/>
          <p:nvPr/>
        </p:nvSpPr>
        <p:spPr>
          <a:xfrm>
            <a:off x="7369481" y="3230995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1" name="Ovaal 40"/>
          <p:cNvSpPr/>
          <p:nvPr/>
        </p:nvSpPr>
        <p:spPr>
          <a:xfrm>
            <a:off x="7995257" y="3234153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31951" y="5091287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12  =  8  +  4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96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0122 0.1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827584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481401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2148913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787518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3471582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4125399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4792911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5431516" y="2330404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6048152" y="3230619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9" name="Ovaal 38"/>
          <p:cNvSpPr/>
          <p:nvPr/>
        </p:nvSpPr>
        <p:spPr>
          <a:xfrm>
            <a:off x="6701969" y="3234153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0" name="Ovaal 39"/>
          <p:cNvSpPr/>
          <p:nvPr/>
        </p:nvSpPr>
        <p:spPr>
          <a:xfrm>
            <a:off x="7369481" y="3230995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1" name="Ovaal 40"/>
          <p:cNvSpPr/>
          <p:nvPr/>
        </p:nvSpPr>
        <p:spPr>
          <a:xfrm>
            <a:off x="8008086" y="4071618"/>
            <a:ext cx="341456" cy="33544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307836" y="5091287"/>
            <a:ext cx="329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12  =  8  +  3  +  1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54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1023598" y="2335121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391731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1747184" y="2335121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093879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2483768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2827304" y="2328247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3187344" y="2328247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3547384" y="2328247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3907424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9" name="Ovaal 38"/>
          <p:cNvSpPr/>
          <p:nvPr/>
        </p:nvSpPr>
        <p:spPr>
          <a:xfrm>
            <a:off x="4267464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0" name="Ovaal 39"/>
          <p:cNvSpPr/>
          <p:nvPr/>
        </p:nvSpPr>
        <p:spPr>
          <a:xfrm>
            <a:off x="4627504" y="2335067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1" name="Ovaal 40"/>
          <p:cNvSpPr/>
          <p:nvPr/>
        </p:nvSpPr>
        <p:spPr>
          <a:xfrm>
            <a:off x="4996646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347584" y="2335067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707624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9" name="Ovaal 18"/>
          <p:cNvSpPr/>
          <p:nvPr/>
        </p:nvSpPr>
        <p:spPr>
          <a:xfrm>
            <a:off x="6065278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0" name="Ovaal 19"/>
          <p:cNvSpPr/>
          <p:nvPr/>
        </p:nvSpPr>
        <p:spPr>
          <a:xfrm>
            <a:off x="6442893" y="2328247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1" name="Ovaal 20"/>
          <p:cNvSpPr/>
          <p:nvPr/>
        </p:nvSpPr>
        <p:spPr>
          <a:xfrm>
            <a:off x="6787744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7142764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482986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7867864" y="2338279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4050394" y="5091287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20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873E-6 -1.69484E-6 L 3.86873E-6 0.13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608E-7 -1.69484E-6 L 9.44608E-7 0.137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254E-6 -2.48437E-6 L 4.3254E-6 0.1389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726E-6 -1.69484E-6 L 4.1726E-6 0.1375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7225E-6 -1.69484E-6 L 2.17225E-6 0.1375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8038E-7 -1.69484E-6 L -6.98038E-7 0.1375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227E-6 -1.69484E-6 L -1.88227E-6 0.1377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1023598" y="233509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391731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1747184" y="233509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093879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2483768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2827304" y="232822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3187344" y="232822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3547384" y="232822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3907424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9" name="Ovaal 38"/>
          <p:cNvSpPr/>
          <p:nvPr/>
        </p:nvSpPr>
        <p:spPr>
          <a:xfrm>
            <a:off x="4267464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0" name="Ovaal 39"/>
          <p:cNvSpPr/>
          <p:nvPr/>
        </p:nvSpPr>
        <p:spPr>
          <a:xfrm>
            <a:off x="4627504" y="233504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1" name="Ovaal 40"/>
          <p:cNvSpPr/>
          <p:nvPr/>
        </p:nvSpPr>
        <p:spPr>
          <a:xfrm>
            <a:off x="4996646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347584" y="233504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707624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9" name="Ovaal 18"/>
          <p:cNvSpPr/>
          <p:nvPr/>
        </p:nvSpPr>
        <p:spPr>
          <a:xfrm>
            <a:off x="6065278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0" name="Ovaal 19"/>
          <p:cNvSpPr/>
          <p:nvPr/>
        </p:nvSpPr>
        <p:spPr>
          <a:xfrm>
            <a:off x="6442893" y="3289763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1" name="Ovaal 20"/>
          <p:cNvSpPr/>
          <p:nvPr/>
        </p:nvSpPr>
        <p:spPr>
          <a:xfrm>
            <a:off x="6787744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7142764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482986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7867864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3520270" y="5091287"/>
            <a:ext cx="264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20  =  13  +  7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47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0086 0.12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00035 0.1206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al 25"/>
          <p:cNvSpPr/>
          <p:nvPr/>
        </p:nvSpPr>
        <p:spPr>
          <a:xfrm>
            <a:off x="7493417" y="4109065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7865808" y="410919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3193203" y="5078459"/>
            <a:ext cx="3530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20  =  13  +  5  +  2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32" name="Ovaal 31"/>
          <p:cNvSpPr/>
          <p:nvPr/>
        </p:nvSpPr>
        <p:spPr>
          <a:xfrm>
            <a:off x="1023598" y="233509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3" name="Ovaal 32"/>
          <p:cNvSpPr/>
          <p:nvPr/>
        </p:nvSpPr>
        <p:spPr>
          <a:xfrm>
            <a:off x="1391731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4" name="Ovaal 33"/>
          <p:cNvSpPr/>
          <p:nvPr/>
        </p:nvSpPr>
        <p:spPr>
          <a:xfrm>
            <a:off x="1747184" y="233509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2" name="Ovaal 41"/>
          <p:cNvSpPr/>
          <p:nvPr/>
        </p:nvSpPr>
        <p:spPr>
          <a:xfrm>
            <a:off x="2093879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3" name="Ovaal 42"/>
          <p:cNvSpPr/>
          <p:nvPr/>
        </p:nvSpPr>
        <p:spPr>
          <a:xfrm>
            <a:off x="2483768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4" name="Ovaal 43"/>
          <p:cNvSpPr/>
          <p:nvPr/>
        </p:nvSpPr>
        <p:spPr>
          <a:xfrm>
            <a:off x="2827304" y="232822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5" name="Ovaal 44"/>
          <p:cNvSpPr/>
          <p:nvPr/>
        </p:nvSpPr>
        <p:spPr>
          <a:xfrm>
            <a:off x="3187344" y="232822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6" name="Ovaal 45"/>
          <p:cNvSpPr/>
          <p:nvPr/>
        </p:nvSpPr>
        <p:spPr>
          <a:xfrm>
            <a:off x="3547384" y="232822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7" name="Ovaal 46"/>
          <p:cNvSpPr/>
          <p:nvPr/>
        </p:nvSpPr>
        <p:spPr>
          <a:xfrm>
            <a:off x="3907424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8" name="Ovaal 47"/>
          <p:cNvSpPr/>
          <p:nvPr/>
        </p:nvSpPr>
        <p:spPr>
          <a:xfrm>
            <a:off x="4267464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9" name="Ovaal 48"/>
          <p:cNvSpPr/>
          <p:nvPr/>
        </p:nvSpPr>
        <p:spPr>
          <a:xfrm>
            <a:off x="4627504" y="233504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50" name="Ovaal 49"/>
          <p:cNvSpPr/>
          <p:nvPr/>
        </p:nvSpPr>
        <p:spPr>
          <a:xfrm>
            <a:off x="4996646" y="2338254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51" name="Ovaal 50"/>
          <p:cNvSpPr/>
          <p:nvPr/>
        </p:nvSpPr>
        <p:spPr>
          <a:xfrm>
            <a:off x="5347584" y="2335042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52" name="Ovaal 51"/>
          <p:cNvSpPr/>
          <p:nvPr/>
        </p:nvSpPr>
        <p:spPr>
          <a:xfrm>
            <a:off x="5707624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53" name="Ovaal 52"/>
          <p:cNvSpPr/>
          <p:nvPr/>
        </p:nvSpPr>
        <p:spPr>
          <a:xfrm>
            <a:off x="6065278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54" name="Ovaal 53"/>
          <p:cNvSpPr/>
          <p:nvPr/>
        </p:nvSpPr>
        <p:spPr>
          <a:xfrm>
            <a:off x="6442893" y="3289763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55" name="Ovaal 54"/>
          <p:cNvSpPr/>
          <p:nvPr/>
        </p:nvSpPr>
        <p:spPr>
          <a:xfrm>
            <a:off x="6787744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56" name="Ovaal 55"/>
          <p:cNvSpPr/>
          <p:nvPr/>
        </p:nvSpPr>
        <p:spPr>
          <a:xfrm>
            <a:off x="7142764" y="3286967"/>
            <a:ext cx="232528" cy="22843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41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00225" y="1699612"/>
            <a:ext cx="7271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Every positive integer can be written as the sum of non-consecutive 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 numbers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00225" y="979445"/>
            <a:ext cx="2537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Thesis of </a:t>
            </a:r>
            <a:r>
              <a:rPr lang="en-AU" sz="2000" dirty="0" err="1" smtClean="0">
                <a:latin typeface="Calibri"/>
                <a:cs typeface="Calibri"/>
              </a:rPr>
              <a:t>Zeckendorf</a:t>
            </a:r>
            <a:r>
              <a:rPr lang="en-AU" sz="2000" dirty="0" smtClean="0">
                <a:latin typeface="Calibri"/>
                <a:cs typeface="Calibri"/>
              </a:rPr>
              <a:t>: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00225" y="3417794"/>
            <a:ext cx="7271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Starting with a non 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 number this gives always a move that leads to a win: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100225" y="4401290"/>
            <a:ext cx="7271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  <a:latin typeface="Calibri"/>
                <a:cs typeface="Calibri"/>
              </a:rPr>
              <a:t>Just take the smallest number in the representation.</a:t>
            </a:r>
            <a:endParaRPr lang="en-AU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42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59147" y="983715"/>
            <a:ext cx="551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Programming the TI-</a:t>
            </a:r>
            <a:r>
              <a:rPr lang="en-AU" sz="2000" dirty="0" err="1" smtClean="0">
                <a:latin typeface="Calibri"/>
                <a:cs typeface="Calibri"/>
              </a:rPr>
              <a:t>Nspire</a:t>
            </a:r>
            <a:r>
              <a:rPr lang="en-AU" sz="2000" dirty="0" smtClean="0">
                <a:latin typeface="Calibri"/>
                <a:cs typeface="Calibri"/>
              </a:rPr>
              <a:t> (software or handheld)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8704" y="2453469"/>
            <a:ext cx="2453607" cy="368636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0925" y="1924352"/>
            <a:ext cx="166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lang="nl-NL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ain</a:t>
            </a:r>
            <a:r>
              <a:rPr lang="nl-NL" sz="2000" dirty="0" smtClean="0">
                <a:solidFill>
                  <a:srgbClr val="0000FF"/>
                </a:solidFill>
                <a:latin typeface="Calibri"/>
                <a:cs typeface="Calibri"/>
              </a:rPr>
              <a:t> program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212782" y="3100158"/>
            <a:ext cx="1664507" cy="700149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6608709" y="3100159"/>
            <a:ext cx="1664507" cy="69717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3452311" y="3353485"/>
            <a:ext cx="7604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H="1">
            <a:off x="3452312" y="3580107"/>
            <a:ext cx="7604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5642579" y="1924352"/>
            <a:ext cx="11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functions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36" name="Rechte verbindingslijn met pijl 35"/>
          <p:cNvCxnSpPr/>
          <p:nvPr/>
        </p:nvCxnSpPr>
        <p:spPr>
          <a:xfrm>
            <a:off x="5877289" y="3353485"/>
            <a:ext cx="7314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>
            <a:off x="5877289" y="3580107"/>
            <a:ext cx="7314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4710629" y="3430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4364836" y="3230920"/>
            <a:ext cx="137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factorize</a:t>
            </a:r>
            <a:r>
              <a:rPr lang="nl-NL" sz="2000" dirty="0" smtClean="0">
                <a:solidFill>
                  <a:srgbClr val="0000FF"/>
                </a:solidFill>
                <a:latin typeface="Calibri"/>
                <a:cs typeface="Calibri"/>
              </a:rPr>
              <a:t>(n)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054658" y="3230920"/>
            <a:ext cx="81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fib</a:t>
            </a:r>
            <a:r>
              <a:rPr lang="nl-NL" sz="2000" dirty="0" smtClean="0">
                <a:solidFill>
                  <a:srgbClr val="0000FF"/>
                </a:solidFill>
                <a:latin typeface="Calibri"/>
                <a:cs typeface="Calibri"/>
              </a:rPr>
              <a:t>(a)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4166468" y="4014723"/>
            <a:ext cx="17552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Calibri"/>
                <a:cs typeface="Calibri"/>
              </a:rPr>
              <a:t>write</a:t>
            </a:r>
            <a:r>
              <a:rPr lang="nl-NL" sz="1600" dirty="0" smtClean="0">
                <a:latin typeface="Calibri"/>
                <a:cs typeface="Calibri"/>
              </a:rPr>
              <a:t> n as </a:t>
            </a:r>
            <a:r>
              <a:rPr lang="nl-NL" sz="1600" dirty="0" err="1" smtClean="0">
                <a:latin typeface="Calibri"/>
                <a:cs typeface="Calibri"/>
              </a:rPr>
              <a:t>sum</a:t>
            </a:r>
            <a:r>
              <a:rPr lang="nl-NL" sz="1600" dirty="0" smtClean="0">
                <a:latin typeface="Calibri"/>
                <a:cs typeface="Calibri"/>
              </a:rPr>
              <a:t> of </a:t>
            </a:r>
            <a:r>
              <a:rPr lang="nl-NL" sz="1600" dirty="0" err="1" smtClean="0">
                <a:latin typeface="Calibri"/>
                <a:cs typeface="Calibri"/>
              </a:rPr>
              <a:t>fibonacci</a:t>
            </a:r>
            <a:r>
              <a:rPr lang="nl-NL" sz="1600" dirty="0" smtClean="0">
                <a:latin typeface="Calibri"/>
                <a:cs typeface="Calibri"/>
              </a:rPr>
              <a:t> </a:t>
            </a:r>
            <a:r>
              <a:rPr lang="nl-NL" sz="1600" dirty="0" err="1" smtClean="0">
                <a:latin typeface="Calibri"/>
                <a:cs typeface="Calibri"/>
              </a:rPr>
              <a:t>numbers</a:t>
            </a:r>
            <a:endParaRPr lang="nl-NL" sz="1600" dirty="0">
              <a:latin typeface="Calibri"/>
              <a:cs typeface="Calibri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6546543" y="4014723"/>
            <a:ext cx="20453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Calibri"/>
                <a:cs typeface="Calibri"/>
              </a:rPr>
              <a:t>find</a:t>
            </a:r>
            <a:r>
              <a:rPr lang="nl-NL" sz="1600" dirty="0" smtClean="0">
                <a:latin typeface="Calibri"/>
                <a:cs typeface="Calibri"/>
              </a:rPr>
              <a:t> the </a:t>
            </a:r>
            <a:r>
              <a:rPr lang="nl-NL" sz="1600" dirty="0" err="1" smtClean="0">
                <a:latin typeface="Calibri"/>
                <a:cs typeface="Calibri"/>
              </a:rPr>
              <a:t>biggest</a:t>
            </a:r>
            <a:r>
              <a:rPr lang="nl-NL" sz="1600" dirty="0" smtClean="0">
                <a:latin typeface="Calibri"/>
                <a:cs typeface="Calibri"/>
              </a:rPr>
              <a:t> </a:t>
            </a:r>
            <a:r>
              <a:rPr lang="nl-NL" sz="1600" dirty="0" err="1" smtClean="0">
                <a:latin typeface="Calibri"/>
                <a:cs typeface="Calibri"/>
              </a:rPr>
              <a:t>fibonacci</a:t>
            </a:r>
            <a:r>
              <a:rPr lang="nl-NL" sz="1600" dirty="0" smtClean="0">
                <a:latin typeface="Calibri"/>
                <a:cs typeface="Calibri"/>
              </a:rPr>
              <a:t> </a:t>
            </a:r>
            <a:r>
              <a:rPr lang="nl-NL" sz="1600" dirty="0" err="1" smtClean="0">
                <a:latin typeface="Calibri"/>
                <a:cs typeface="Calibri"/>
              </a:rPr>
              <a:t>number</a:t>
            </a:r>
            <a:r>
              <a:rPr lang="nl-NL" sz="1600" dirty="0" smtClean="0">
                <a:latin typeface="Calibri"/>
                <a:cs typeface="Calibri"/>
              </a:rPr>
              <a:t> ≤ a</a:t>
            </a:r>
            <a:endParaRPr lang="nl-NL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62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32" grpId="0"/>
      <p:bldP spid="42" grpId="0"/>
      <p:bldP spid="43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59147" y="983715"/>
            <a:ext cx="1724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Two functions: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19557" y="1684008"/>
            <a:ext cx="404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  <a:latin typeface="Calibri"/>
                <a:cs typeface="Calibri"/>
              </a:rPr>
              <a:t>fib(a)</a:t>
            </a:r>
            <a:r>
              <a:rPr lang="en-AU" sz="2000" dirty="0" smtClean="0">
                <a:latin typeface="Calibri"/>
                <a:cs typeface="Calibri"/>
              </a:rPr>
              <a:t>:  biggest 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 number ≤ a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9557" y="2757918"/>
            <a:ext cx="12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Examples: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417991" y="2756713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fib(11) = 8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417991" y="3429127"/>
            <a:ext cx="1374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fib(19) = 13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417991" y="4148127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fib(30) = 21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59147" y="1684008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1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05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09671" y="991755"/>
            <a:ext cx="205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lang="nl-NL" sz="2800" dirty="0" smtClean="0">
                <a:solidFill>
                  <a:srgbClr val="000000"/>
                </a:solidFill>
                <a:latin typeface="Calibri"/>
                <a:cs typeface="Calibri"/>
              </a:rPr>
              <a:t> we do: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09671" y="2174067"/>
            <a:ext cx="2155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Explore a game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09671" y="2959422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Use mathematics to find a winning strategy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09671" y="3738656"/>
            <a:ext cx="338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Make a program in TI-Basic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109671" y="53499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"/>
            </a:pP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But first </a:t>
            </a:r>
            <a:r>
              <a:rPr lang="mr-IN" sz="2000" dirty="0" smtClean="0">
                <a:solidFill>
                  <a:srgbClr val="0000FF"/>
                </a:solidFill>
                <a:latin typeface="Calibri"/>
                <a:cs typeface="Calibri"/>
              </a:rPr>
              <a:t>…</a:t>
            </a:r>
            <a:endParaRPr lang="en-US" sz="2000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09671" y="4544492"/>
            <a:ext cx="2269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Extra features </a:t>
            </a:r>
            <a:r>
              <a:rPr lang="mr-IN" sz="2000" dirty="0" smtClean="0">
                <a:solidFill>
                  <a:srgbClr val="0000FF"/>
                </a:solidFill>
                <a:latin typeface="Calibri"/>
                <a:cs typeface="Calibri"/>
              </a:rPr>
              <a:t>…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87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859147" y="983715"/>
            <a:ext cx="1724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Two functions: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419557" y="1684008"/>
            <a:ext cx="457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  <a:latin typeface="Calibri"/>
                <a:cs typeface="Calibri"/>
              </a:rPr>
              <a:t>factorize(n)</a:t>
            </a:r>
            <a:r>
              <a:rPr lang="en-AU" sz="2000" dirty="0" smtClean="0">
                <a:latin typeface="Calibri"/>
                <a:cs typeface="Calibri"/>
              </a:rPr>
              <a:t>:  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 representation of n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419557" y="2757918"/>
            <a:ext cx="12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Examples: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417991" y="2756713"/>
            <a:ext cx="246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factorize(11) = { 8, 3 }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417991" y="3429127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factorize(19) = { 13, 5, 2 }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417991" y="4148127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factorize(30) = { 21, 8, 1 }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59147" y="1684008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2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10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49458" y="1939717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Calibri"/>
                <a:cs typeface="Calibri"/>
              </a:rPr>
              <a:t>{</a:t>
            </a:r>
            <a:r>
              <a:rPr lang="nl-NL" sz="240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nl-NL" sz="2400" dirty="0" smtClean="0">
                <a:latin typeface="Calibri"/>
                <a:cs typeface="Calibri"/>
              </a:rPr>
              <a:t>,</a:t>
            </a:r>
            <a:r>
              <a:rPr lang="nl-NL" sz="24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nl-NL" sz="2400" dirty="0" smtClean="0">
                <a:latin typeface="Calibri"/>
                <a:cs typeface="Calibri"/>
              </a:rPr>
              <a:t>}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49458" y="283338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Calibri"/>
                <a:cs typeface="Calibri"/>
              </a:rPr>
              <a:t>{</a:t>
            </a:r>
            <a:r>
              <a:rPr lang="nl-NL" sz="240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nl-NL" sz="2400" dirty="0" smtClean="0">
                <a:latin typeface="Calibri"/>
                <a:cs typeface="Calibri"/>
              </a:rPr>
              <a:t>,</a:t>
            </a:r>
            <a:r>
              <a:rPr lang="nl-NL" sz="2400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nl-NL" sz="2400" dirty="0" smtClean="0">
                <a:latin typeface="Calibri"/>
                <a:cs typeface="Calibri"/>
              </a:rPr>
              <a:t>}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49458" y="3691872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Calibri"/>
                <a:cs typeface="Calibri"/>
              </a:rPr>
              <a:t>{</a:t>
            </a:r>
            <a:r>
              <a:rPr lang="nl-NL" sz="2400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lang="nl-NL" sz="2400" dirty="0" smtClean="0">
                <a:latin typeface="Calibri"/>
                <a:cs typeface="Calibri"/>
              </a:rPr>
              <a:t>,</a:t>
            </a:r>
            <a:r>
              <a:rPr lang="nl-NL" sz="24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nl-NL" sz="2400" dirty="0" smtClean="0">
                <a:latin typeface="Calibri"/>
                <a:cs typeface="Calibri"/>
              </a:rPr>
              <a:t>}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49458" y="45839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Calibri"/>
                <a:cs typeface="Calibri"/>
              </a:rPr>
              <a:t>{</a:t>
            </a:r>
            <a:r>
              <a:rPr lang="nl-NL" sz="2400" dirty="0" smtClean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lang="nl-NL" sz="2400" dirty="0" smtClean="0">
                <a:latin typeface="Calibri"/>
                <a:cs typeface="Calibri"/>
              </a:rPr>
              <a:t>,</a:t>
            </a:r>
            <a:r>
              <a:rPr lang="nl-NL" sz="2400" dirty="0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lang="nl-NL" sz="2400" dirty="0" smtClean="0">
                <a:latin typeface="Calibri"/>
                <a:cs typeface="Calibri"/>
              </a:rPr>
              <a:t>}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349458" y="545339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Calibri"/>
                <a:cs typeface="Calibri"/>
              </a:rPr>
              <a:t>{</a:t>
            </a:r>
            <a:r>
              <a:rPr lang="nl-NL" sz="2400" dirty="0" smtClean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lang="nl-NL" sz="2400" dirty="0" smtClean="0">
                <a:latin typeface="Calibri"/>
                <a:cs typeface="Calibri"/>
              </a:rPr>
              <a:t>,</a:t>
            </a:r>
            <a:r>
              <a:rPr lang="nl-NL" sz="2400" dirty="0" smtClean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lang="nl-NL" sz="2400" dirty="0" smtClean="0">
                <a:latin typeface="Calibri"/>
                <a:cs typeface="Calibri"/>
              </a:rPr>
              <a:t>}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53124" y="1952046"/>
            <a:ext cx="100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nl-NL" sz="2400" dirty="0" smtClean="0">
                <a:latin typeface="Calibri"/>
                <a:cs typeface="Calibri"/>
              </a:rPr>
              <a:t> &gt; 6 ?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853124" y="2833386"/>
            <a:ext cx="100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nl-NL" sz="2400" dirty="0" smtClean="0">
                <a:latin typeface="Calibri"/>
                <a:cs typeface="Calibri"/>
              </a:rPr>
              <a:t> &gt; 6 ?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853124" y="3691872"/>
            <a:ext cx="100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nl-NL" sz="2400" dirty="0" smtClean="0">
                <a:latin typeface="Calibri"/>
                <a:cs typeface="Calibri"/>
              </a:rPr>
              <a:t> &gt; 6 ?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853124" y="4544655"/>
            <a:ext cx="100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lang="nl-NL" sz="2400" dirty="0" smtClean="0">
                <a:latin typeface="Calibri"/>
                <a:cs typeface="Calibri"/>
              </a:rPr>
              <a:t> &gt; 6 ?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853124" y="5453390"/>
            <a:ext cx="100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lang="nl-NL" sz="2400" dirty="0" smtClean="0">
                <a:latin typeface="Calibri"/>
                <a:cs typeface="Calibri"/>
              </a:rPr>
              <a:t> &gt; 6 ?</a:t>
            </a: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292581" y="5453390"/>
            <a:ext cx="142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Calibri"/>
                <a:cs typeface="Calibri"/>
              </a:rPr>
              <a:t>Return </a:t>
            </a:r>
            <a:r>
              <a:rPr lang="nl-NL" sz="2400" dirty="0" smtClean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endParaRPr lang="nl-NL" sz="2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35740" y="986811"/>
            <a:ext cx="533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1	How to find the biggest </a:t>
            </a:r>
            <a:r>
              <a:rPr lang="en-GB" sz="2000" dirty="0" err="1" smtClean="0">
                <a:latin typeface="Calibri"/>
                <a:cs typeface="Calibri"/>
              </a:rPr>
              <a:t>fibonacci</a:t>
            </a:r>
            <a:r>
              <a:rPr lang="en-GB" sz="2000" dirty="0" smtClean="0">
                <a:latin typeface="Calibri"/>
                <a:cs typeface="Calibri"/>
              </a:rPr>
              <a:t> number ≤ 6</a:t>
            </a:r>
            <a:endParaRPr lang="en-GB" sz="2000" dirty="0">
              <a:latin typeface="Calibri"/>
              <a:cs typeface="Calibri"/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 flipH="1">
            <a:off x="1610558" y="2408022"/>
            <a:ext cx="170324" cy="383928"/>
          </a:xfrm>
          <a:prstGeom prst="straightConnector1">
            <a:avLst/>
          </a:prstGeom>
          <a:ln w="12700" cmpd="sng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1641668" y="3317778"/>
            <a:ext cx="170324" cy="383928"/>
          </a:xfrm>
          <a:prstGeom prst="straightConnector1">
            <a:avLst/>
          </a:prstGeom>
          <a:ln w="12700" cmpd="sng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>
            <a:off x="1627268" y="4154406"/>
            <a:ext cx="170324" cy="383928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>
            <a:off x="1648674" y="5053977"/>
            <a:ext cx="170324" cy="383928"/>
          </a:xfrm>
          <a:prstGeom prst="straightConnector1">
            <a:avLst/>
          </a:prstGeom>
          <a:ln w="12700" cmpd="sng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6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4395" y="967118"/>
            <a:ext cx="1782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Define fib(a)=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Func</a:t>
            </a:r>
            <a:r>
              <a:rPr lang="en-GB" sz="2000" dirty="0">
                <a:solidFill>
                  <a:srgbClr val="0000FF"/>
                </a:solidFill>
                <a:latin typeface="Calibri"/>
              </a:rPr>
              <a:t> 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54395" y="5353837"/>
            <a:ext cx="1075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</a:rPr>
              <a:t>EndFunc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72904" y="1805880"/>
            <a:ext cx="1079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Local </a:t>
            </a:r>
            <a:r>
              <a:rPr lang="en-GB" sz="2000" dirty="0" smtClean="0">
                <a:solidFill>
                  <a:srgbClr val="008000"/>
                </a:solidFill>
                <a:latin typeface="Calibri"/>
                <a:cs typeface="Calibri"/>
              </a:rPr>
              <a:t>list</a:t>
            </a:r>
            <a:endParaRPr lang="nl-NL" sz="2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72904" y="2324312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8000"/>
                </a:solidFill>
                <a:latin typeface="Calibri"/>
                <a:cs typeface="Calibri"/>
              </a:rPr>
              <a:t>list:</a:t>
            </a:r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={1,1}</a:t>
            </a:r>
            <a:r>
              <a:rPr lang="nl-NL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2904" y="3069019"/>
            <a:ext cx="3101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Loop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If </a:t>
            </a:r>
            <a:r>
              <a:rPr lang="en-GB" sz="2000" dirty="0" smtClean="0">
                <a:latin typeface="Calibri"/>
                <a:cs typeface="Calibri"/>
              </a:rPr>
              <a:t>list[</a:t>
            </a:r>
            <a:r>
              <a:rPr lang="en-GB" sz="2000" dirty="0">
                <a:latin typeface="Calibri"/>
                <a:cs typeface="Calibri"/>
              </a:rPr>
              <a:t>2]&gt;a: Exit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</a:t>
            </a:r>
            <a:r>
              <a:rPr lang="en-GB" sz="2000" dirty="0" smtClean="0">
                <a:latin typeface="Calibri"/>
                <a:cs typeface="Calibri"/>
              </a:rPr>
              <a:t>list:</a:t>
            </a:r>
            <a:r>
              <a:rPr lang="en-GB" sz="2000" dirty="0">
                <a:latin typeface="Calibri"/>
                <a:cs typeface="Calibri"/>
              </a:rPr>
              <a:t>=</a:t>
            </a:r>
            <a:r>
              <a:rPr lang="en-GB" sz="2000" dirty="0" smtClean="0">
                <a:latin typeface="Calibri"/>
                <a:cs typeface="Calibri"/>
              </a:rPr>
              <a:t>{list[</a:t>
            </a:r>
            <a:r>
              <a:rPr lang="en-GB" sz="2000" dirty="0">
                <a:latin typeface="Calibri"/>
                <a:cs typeface="Calibri"/>
              </a:rPr>
              <a:t>2]</a:t>
            </a:r>
            <a:r>
              <a:rPr lang="en-GB" sz="2000" dirty="0" smtClean="0">
                <a:latin typeface="Calibri"/>
                <a:cs typeface="Calibri"/>
              </a:rPr>
              <a:t>,list[1]+list[2]</a:t>
            </a:r>
            <a:r>
              <a:rPr lang="en-GB" sz="2000" dirty="0">
                <a:latin typeface="Calibri"/>
                <a:cs typeface="Calibri"/>
              </a:rPr>
              <a:t>}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err="1">
                <a:latin typeface="Calibri"/>
                <a:cs typeface="Calibri"/>
              </a:rPr>
              <a:t>EndLoop</a:t>
            </a:r>
            <a:r>
              <a:rPr lang="nl-NL" sz="2000" dirty="0">
                <a:latin typeface="Calibri"/>
                <a:cs typeface="Calibri"/>
              </a:rPr>
              <a:t>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54395" y="4719609"/>
            <a:ext cx="1545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Return </a:t>
            </a:r>
            <a:r>
              <a:rPr lang="en-GB" sz="2000" dirty="0" smtClean="0">
                <a:solidFill>
                  <a:srgbClr val="008000"/>
                </a:solidFill>
                <a:latin typeface="Calibri"/>
                <a:cs typeface="Calibri"/>
              </a:rPr>
              <a:t>list[</a:t>
            </a:r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GB" sz="2000" dirty="0" smtClean="0">
                <a:solidFill>
                  <a:srgbClr val="008000"/>
                </a:solidFill>
                <a:latin typeface="Calibri"/>
                <a:cs typeface="Calibri"/>
              </a:rPr>
              <a:t>]</a:t>
            </a:r>
            <a:endParaRPr lang="nl-NL" sz="2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78400" y="1016926"/>
            <a:ext cx="410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© Find the biggest </a:t>
            </a:r>
            <a:r>
              <a:rPr lang="en-GB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fibonacci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number ≤ a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278400" y="1805880"/>
            <a:ext cx="41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Variable only used within this function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78400" y="2324312"/>
            <a:ext cx="306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First two </a:t>
            </a:r>
            <a:r>
              <a:rPr lang="en-GB" i="1" dirty="0" err="1" smtClean="0">
                <a:solidFill>
                  <a:srgbClr val="595959"/>
                </a:solidFill>
                <a:latin typeface="Calibri"/>
                <a:cs typeface="Calibri"/>
              </a:rPr>
              <a:t>fibonacci</a:t>
            </a:r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 numbers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278400" y="3548719"/>
            <a:ext cx="48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Calculate next Fibonacci number until &gt; a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278400" y="4719609"/>
            <a:ext cx="318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list[1] is the number we need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3" name="Afbeelding 2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63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4394" y="967118"/>
            <a:ext cx="2280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Define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factorize(a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)=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Func</a:t>
            </a:r>
            <a:r>
              <a:rPr lang="en-GB" sz="2000" dirty="0">
                <a:solidFill>
                  <a:srgbClr val="0000FF"/>
                </a:solidFill>
                <a:latin typeface="Calibri"/>
              </a:rPr>
              <a:t> 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54395" y="5353837"/>
            <a:ext cx="1075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</a:rPr>
              <a:t>EndFunc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72904" y="1805880"/>
            <a:ext cx="127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Local </a:t>
            </a:r>
            <a:r>
              <a:rPr lang="en-GB" sz="2000" dirty="0" err="1">
                <a:solidFill>
                  <a:srgbClr val="008000"/>
                </a:solidFill>
                <a:latin typeface="Calibri"/>
                <a:cs typeface="Calibri"/>
              </a:rPr>
              <a:t>n</a:t>
            </a:r>
            <a:r>
              <a:rPr lang="en-GB" sz="2000" dirty="0" err="1" smtClean="0">
                <a:solidFill>
                  <a:srgbClr val="008000"/>
                </a:solidFill>
                <a:latin typeface="Calibri"/>
                <a:cs typeface="Calibri"/>
              </a:rPr>
              <a:t>,list</a:t>
            </a:r>
            <a:endParaRPr lang="nl-NL" sz="2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72904" y="2324312"/>
            <a:ext cx="84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8000"/>
                </a:solidFill>
                <a:latin typeface="Calibri"/>
                <a:cs typeface="Calibri"/>
              </a:rPr>
              <a:t>list:</a:t>
            </a:r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=</a:t>
            </a:r>
            <a:r>
              <a:rPr lang="en-GB" sz="2000" dirty="0" smtClean="0">
                <a:solidFill>
                  <a:srgbClr val="008000"/>
                </a:solidFill>
                <a:latin typeface="Calibri"/>
                <a:cs typeface="Calibri"/>
              </a:rPr>
              <a:t>{}</a:t>
            </a:r>
            <a:r>
              <a:rPr lang="nl-NL" sz="20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endParaRPr lang="nl-NL" sz="2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2904" y="2993572"/>
            <a:ext cx="26679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While a&gt;0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n:</a:t>
            </a:r>
            <a:r>
              <a:rPr lang="en-GB" sz="2000" dirty="0">
                <a:latin typeface="Calibri"/>
                <a:cs typeface="Calibri"/>
              </a:rPr>
              <a:t>=fib(a)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list:</a:t>
            </a:r>
            <a:r>
              <a:rPr lang="en-GB" sz="2000" dirty="0">
                <a:latin typeface="Calibri"/>
                <a:cs typeface="Calibri"/>
              </a:rPr>
              <a:t>=augment(</a:t>
            </a:r>
            <a:r>
              <a:rPr lang="en-GB" sz="2000" dirty="0" smtClean="0">
                <a:latin typeface="Calibri"/>
                <a:cs typeface="Calibri"/>
              </a:rPr>
              <a:t>{n}</a:t>
            </a:r>
            <a:r>
              <a:rPr lang="en-GB" sz="2000" dirty="0">
                <a:latin typeface="Calibri"/>
                <a:cs typeface="Calibri"/>
              </a:rPr>
              <a:t>,</a:t>
            </a:r>
            <a:r>
              <a:rPr lang="en-GB" sz="2000" dirty="0" smtClean="0">
                <a:latin typeface="Calibri"/>
                <a:cs typeface="Calibri"/>
              </a:rPr>
              <a:t>list)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a:=a</a:t>
            </a:r>
            <a:r>
              <a:rPr lang="en-GB" sz="2000" dirty="0" smtClean="0">
                <a:latin typeface="Calibri"/>
                <a:cs typeface="Calibri"/>
              </a:rPr>
              <a:t>-n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err="1">
                <a:latin typeface="Calibri"/>
                <a:cs typeface="Calibri"/>
              </a:rPr>
              <a:t>EndWhile</a:t>
            </a:r>
            <a:endParaRPr lang="nl-NL" sz="20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54395" y="4794321"/>
            <a:ext cx="1258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Return </a:t>
            </a:r>
            <a:r>
              <a:rPr lang="en-GB" sz="2000" dirty="0" smtClean="0">
                <a:solidFill>
                  <a:srgbClr val="008000"/>
                </a:solidFill>
                <a:latin typeface="Calibri"/>
                <a:cs typeface="Calibri"/>
              </a:rPr>
              <a:t>list</a:t>
            </a:r>
            <a:endParaRPr lang="nl-NL" sz="2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78400" y="1016926"/>
            <a:ext cx="39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© Find the </a:t>
            </a:r>
            <a:r>
              <a:rPr lang="en-GB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fibonacci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representation of a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278400" y="1805880"/>
            <a:ext cx="41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Variables only used within this function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78400" y="2324312"/>
            <a:ext cx="266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Start w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it</a:t>
            </a:r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h an 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empty</a:t>
            </a:r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 list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278400" y="3548719"/>
            <a:ext cx="48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Find the biggest </a:t>
            </a:r>
            <a:r>
              <a:rPr lang="en-GB" i="1" dirty="0" err="1" smtClean="0">
                <a:solidFill>
                  <a:srgbClr val="595959"/>
                </a:solidFill>
                <a:latin typeface="Calibri"/>
                <a:cs typeface="Calibri"/>
              </a:rPr>
              <a:t>fibonacci</a:t>
            </a:r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 number </a:t>
            </a:r>
            <a:r>
              <a:rPr lang="en-GB" i="1" dirty="0">
                <a:solidFill>
                  <a:srgbClr val="595959"/>
                </a:solidFill>
                <a:latin typeface="Calibri"/>
                <a:cs typeface="Calibri"/>
              </a:rPr>
              <a:t>≤ </a:t>
            </a:r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a</a:t>
            </a:r>
          </a:p>
          <a:p>
            <a:r>
              <a:rPr lang="en-GB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   then do the same with the rest </a:t>
            </a:r>
            <a:r>
              <a:rPr lang="en-GB" i="1" dirty="0" err="1" smtClean="0">
                <a:solidFill>
                  <a:srgbClr val="595959"/>
                </a:solidFill>
                <a:latin typeface="Calibri"/>
                <a:cs typeface="Calibri"/>
              </a:rPr>
              <a:t>etc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278400" y="4794321"/>
            <a:ext cx="296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© This is the list of </a:t>
            </a:r>
            <a:r>
              <a:rPr lang="en-GB" i="1" dirty="0" err="1" smtClean="0">
                <a:solidFill>
                  <a:srgbClr val="595959"/>
                </a:solidFill>
                <a:latin typeface="Calibri"/>
                <a:cs typeface="Calibri"/>
              </a:rPr>
              <a:t>fibonacci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  <a:p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GB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GB" i="1" dirty="0" smtClean="0">
                <a:solidFill>
                  <a:srgbClr val="595959"/>
                </a:solidFill>
                <a:latin typeface="Calibri"/>
                <a:cs typeface="Calibri"/>
              </a:rPr>
              <a:t>  numbers we need</a:t>
            </a:r>
            <a:endParaRPr lang="en-GB" i="1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16" name="Afbeelding 15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9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54395" y="5353837"/>
            <a:ext cx="112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</a:rPr>
              <a:t>EndPrgm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54395" y="967118"/>
            <a:ext cx="1782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Define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start()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Prgm</a:t>
            </a:r>
            <a:r>
              <a:rPr lang="en-GB" sz="2000" dirty="0">
                <a:solidFill>
                  <a:srgbClr val="0000FF"/>
                </a:solidFill>
                <a:latin typeface="Calibri"/>
              </a:rPr>
              <a:t> 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72904" y="1805880"/>
            <a:ext cx="2955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Calibri"/>
                <a:cs typeface="Calibri"/>
              </a:rPr>
              <a:t>Local </a:t>
            </a:r>
            <a:r>
              <a:rPr lang="en-GB" sz="2000" dirty="0" err="1" smtClean="0">
                <a:solidFill>
                  <a:srgbClr val="008000"/>
                </a:solidFill>
                <a:latin typeface="Calibri"/>
                <a:cs typeface="Calibri"/>
              </a:rPr>
              <a:t>n,mx,move,a,f,nspire</a:t>
            </a:r>
            <a:endParaRPr lang="nl-NL" sz="2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54395" y="2390806"/>
            <a:ext cx="36797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n</a:t>
            </a:r>
            <a:r>
              <a:rPr lang="en-GB" sz="2000" dirty="0">
                <a:latin typeface="Calibri"/>
                <a:cs typeface="Calibri"/>
              </a:rPr>
              <a:t>:=0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While n&lt;3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     </a:t>
            </a:r>
            <a:r>
              <a:rPr lang="en-GB" sz="2000" dirty="0">
                <a:latin typeface="Calibri"/>
                <a:cs typeface="Calibri"/>
              </a:rPr>
              <a:t>Request "Starting number",n,0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     </a:t>
            </a:r>
            <a:r>
              <a:rPr lang="en-GB" sz="2000" dirty="0">
                <a:latin typeface="Calibri"/>
                <a:cs typeface="Calibri"/>
              </a:rPr>
              <a:t>If n=0: Stop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     </a:t>
            </a:r>
            <a:r>
              <a:rPr lang="en-GB" sz="2000" dirty="0">
                <a:latin typeface="Calibri"/>
                <a:cs typeface="Calibri"/>
              </a:rPr>
              <a:t>If n&lt;3: Text "Minimum 3",0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err="1" smtClean="0">
                <a:latin typeface="Calibri"/>
                <a:cs typeface="Calibri"/>
              </a:rPr>
              <a:t>EndWhile</a:t>
            </a:r>
            <a:endParaRPr lang="nl-NL" sz="2000" dirty="0">
              <a:latin typeface="Calibri"/>
              <a:cs typeface="Calibr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2904" y="4556651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Calibri"/>
                <a:cs typeface="Calibri"/>
              </a:rPr>
              <a:t>. . .</a:t>
            </a:r>
            <a:endParaRPr lang="nl-NL" sz="2000" b="1" dirty="0">
              <a:latin typeface="Calibri"/>
              <a:cs typeface="Calibri"/>
            </a:endParaRPr>
          </a:p>
        </p:txBody>
      </p:sp>
      <p:pic>
        <p:nvPicPr>
          <p:cNvPr id="9" name="Afbeelding 8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54395" y="5353837"/>
            <a:ext cx="112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</a:rPr>
              <a:t>EndPrgm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54395" y="967118"/>
            <a:ext cx="1782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Define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start()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Prgm</a:t>
            </a:r>
            <a:r>
              <a:rPr lang="en-GB" sz="2000" dirty="0">
                <a:solidFill>
                  <a:srgbClr val="0000FF"/>
                </a:solidFill>
                <a:latin typeface="Calibri"/>
              </a:rPr>
              <a:t> 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54395" y="2440614"/>
            <a:ext cx="49899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Calibri"/>
                <a:cs typeface="Calibri"/>
              </a:rPr>
              <a:t>nspire</a:t>
            </a:r>
            <a:r>
              <a:rPr lang="en-GB" sz="2000" dirty="0">
                <a:latin typeface="Calibri"/>
                <a:cs typeface="Calibri"/>
              </a:rPr>
              <a:t>:=false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a:=0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While a&lt;1 or a&gt;2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Request "1=</a:t>
            </a:r>
            <a:r>
              <a:rPr lang="en-GB" sz="2000" dirty="0" err="1">
                <a:latin typeface="Calibri"/>
                <a:cs typeface="Calibri"/>
              </a:rPr>
              <a:t>Nspire</a:t>
            </a:r>
            <a:r>
              <a:rPr lang="en-GB" sz="2000" dirty="0">
                <a:latin typeface="Calibri"/>
                <a:cs typeface="Calibri"/>
              </a:rPr>
              <a:t> begins, 2=You begin",a,0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If a=0: Stop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err="1">
                <a:latin typeface="Calibri"/>
                <a:cs typeface="Calibri"/>
              </a:rPr>
              <a:t>EndWhile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If </a:t>
            </a:r>
            <a:r>
              <a:rPr lang="en-GB" sz="2000" dirty="0">
                <a:latin typeface="Calibri"/>
                <a:cs typeface="Calibri"/>
              </a:rPr>
              <a:t>a=1: </a:t>
            </a:r>
            <a:r>
              <a:rPr lang="en-GB" sz="2000" dirty="0" err="1">
                <a:latin typeface="Calibri"/>
                <a:cs typeface="Calibri"/>
              </a:rPr>
              <a:t>nspire</a:t>
            </a:r>
            <a:r>
              <a:rPr lang="en-GB" sz="2000" dirty="0">
                <a:latin typeface="Calibri"/>
                <a:cs typeface="Calibri"/>
              </a:rPr>
              <a:t>:=true</a:t>
            </a:r>
            <a:endParaRPr lang="nl-NL" sz="2000" dirty="0">
              <a:latin typeface="Calibri"/>
              <a:cs typeface="Calibr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2904" y="1828284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Calibri"/>
                <a:cs typeface="Calibri"/>
              </a:rPr>
              <a:t>. . .</a:t>
            </a:r>
            <a:endParaRPr lang="nl-NL" sz="2000" b="1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54395" y="4791851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Calibri"/>
                <a:cs typeface="Calibri"/>
              </a:rPr>
              <a:t>. . .</a:t>
            </a:r>
            <a:endParaRPr lang="nl-NL" sz="2000" b="1" dirty="0">
              <a:latin typeface="Calibri"/>
              <a:cs typeface="Calibri"/>
            </a:endParaRPr>
          </a:p>
        </p:txBody>
      </p:sp>
      <p:pic>
        <p:nvPicPr>
          <p:cNvPr id="10" name="Afbeelding 9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7118" y="587461"/>
            <a:ext cx="892278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mx:</a:t>
            </a:r>
            <a:r>
              <a:rPr lang="en-GB" sz="2000" dirty="0">
                <a:latin typeface="Calibri"/>
                <a:cs typeface="Calibri"/>
              </a:rPr>
              <a:t>=n-1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Loop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</a:t>
            </a:r>
            <a:r>
              <a:rPr lang="en-GB" sz="2000" dirty="0" smtClean="0">
                <a:latin typeface="Calibri"/>
                <a:cs typeface="Calibri"/>
              </a:rPr>
              <a:t>    </a:t>
            </a:r>
            <a:r>
              <a:rPr lang="en-GB" sz="2000" dirty="0">
                <a:latin typeface="Calibri"/>
                <a:cs typeface="Calibri"/>
              </a:rPr>
              <a:t>If </a:t>
            </a:r>
            <a:r>
              <a:rPr lang="en-GB" sz="2000" dirty="0" err="1">
                <a:latin typeface="Calibri"/>
                <a:cs typeface="Calibri"/>
              </a:rPr>
              <a:t>nspire</a:t>
            </a:r>
            <a:r>
              <a:rPr lang="en-GB" sz="2000" dirty="0">
                <a:latin typeface="Calibri"/>
                <a:cs typeface="Calibri"/>
              </a:rPr>
              <a:t> Then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    f:</a:t>
            </a:r>
            <a:r>
              <a:rPr lang="en-GB" sz="2000" dirty="0">
                <a:latin typeface="Calibri"/>
                <a:cs typeface="Calibri"/>
              </a:rPr>
              <a:t>=factorize(n)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    </a:t>
            </a:r>
            <a:r>
              <a:rPr lang="en-GB" sz="2000" dirty="0">
                <a:latin typeface="Calibri"/>
                <a:cs typeface="Calibri"/>
              </a:rPr>
              <a:t>move:=</a:t>
            </a:r>
            <a:r>
              <a:rPr lang="en-GB" sz="2000" dirty="0" smtClean="0">
                <a:latin typeface="Calibri"/>
                <a:cs typeface="Calibri"/>
              </a:rPr>
              <a:t>f[</a:t>
            </a:r>
            <a:r>
              <a:rPr lang="en-GB" sz="2000" dirty="0">
                <a:latin typeface="Calibri"/>
                <a:cs typeface="Calibri"/>
              </a:rPr>
              <a:t>1]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    </a:t>
            </a:r>
            <a:r>
              <a:rPr lang="en-GB" sz="2000" dirty="0">
                <a:latin typeface="Calibri"/>
                <a:cs typeface="Calibri"/>
              </a:rPr>
              <a:t>If move&gt;</a:t>
            </a:r>
            <a:r>
              <a:rPr lang="en-GB" sz="2000" dirty="0" smtClean="0">
                <a:latin typeface="Calibri"/>
                <a:cs typeface="Calibri"/>
              </a:rPr>
              <a:t>mx: </a:t>
            </a:r>
            <a:r>
              <a:rPr lang="en-GB" sz="2000" dirty="0">
                <a:latin typeface="Calibri"/>
                <a:cs typeface="Calibri"/>
              </a:rPr>
              <a:t>move:=1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    </a:t>
            </a:r>
            <a:r>
              <a:rPr lang="en-GB" sz="2000" dirty="0">
                <a:latin typeface="Calibri"/>
                <a:cs typeface="Calibri"/>
              </a:rPr>
              <a:t>Text "There are "&amp;string(n)&amp;". I take "&amp;string(move</a:t>
            </a:r>
            <a:r>
              <a:rPr lang="en-GB" sz="2000" dirty="0" smtClean="0">
                <a:latin typeface="Calibri"/>
                <a:cs typeface="Calibri"/>
              </a:rPr>
              <a:t>)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</a:t>
            </a:r>
            <a:r>
              <a:rPr lang="en-GB" sz="2000" dirty="0" smtClean="0">
                <a:latin typeface="Calibri"/>
                <a:cs typeface="Calibri"/>
              </a:rPr>
              <a:t>   </a:t>
            </a:r>
            <a:r>
              <a:rPr lang="en-GB" sz="2000" dirty="0">
                <a:latin typeface="Calibri"/>
                <a:cs typeface="Calibri"/>
              </a:rPr>
              <a:t>Else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</a:t>
            </a:r>
            <a:r>
              <a:rPr lang="en-GB" sz="2000" dirty="0" smtClean="0">
                <a:latin typeface="Calibri"/>
                <a:cs typeface="Calibri"/>
              </a:rPr>
              <a:t>     </a:t>
            </a:r>
            <a:r>
              <a:rPr lang="en-GB" sz="2000" dirty="0">
                <a:latin typeface="Calibri"/>
                <a:cs typeface="Calibri"/>
              </a:rPr>
              <a:t>move:=0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</a:t>
            </a:r>
            <a:r>
              <a:rPr lang="en-GB" sz="2000" dirty="0" smtClean="0">
                <a:latin typeface="Calibri"/>
                <a:cs typeface="Calibri"/>
              </a:rPr>
              <a:t>     </a:t>
            </a:r>
            <a:r>
              <a:rPr lang="en-GB" sz="2000" dirty="0">
                <a:latin typeface="Calibri"/>
                <a:cs typeface="Calibri"/>
              </a:rPr>
              <a:t>While move&lt;1 or move&gt;</a:t>
            </a:r>
            <a:r>
              <a:rPr lang="en-GB" sz="2000" dirty="0" smtClean="0">
                <a:latin typeface="Calibri"/>
                <a:cs typeface="Calibri"/>
              </a:rPr>
              <a:t>mx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</a:t>
            </a:r>
            <a:r>
              <a:rPr lang="en-GB" sz="2000" dirty="0" smtClean="0">
                <a:latin typeface="Calibri"/>
                <a:cs typeface="Calibri"/>
              </a:rPr>
              <a:t>        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Request "There are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“&amp;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string(n)&amp;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"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. You take? (max "&amp;string(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mx)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&amp;")",</a:t>
            </a:r>
            <a:r>
              <a:rPr lang="en-GB" sz="2000" dirty="0" smtClean="0">
                <a:latin typeface="Calibri"/>
                <a:cs typeface="Calibri"/>
              </a:rPr>
              <a:t>move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</a:t>
            </a:r>
            <a:r>
              <a:rPr lang="en-GB" sz="2000" dirty="0" smtClean="0">
                <a:latin typeface="Calibri"/>
                <a:cs typeface="Calibri"/>
              </a:rPr>
              <a:t>         </a:t>
            </a:r>
            <a:r>
              <a:rPr lang="en-GB" sz="2000" dirty="0">
                <a:latin typeface="Calibri"/>
                <a:cs typeface="Calibri"/>
              </a:rPr>
              <a:t>If move=0: Stop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</a:t>
            </a:r>
            <a:r>
              <a:rPr lang="en-GB" sz="2000" dirty="0" smtClean="0">
                <a:latin typeface="Calibri"/>
                <a:cs typeface="Calibri"/>
              </a:rPr>
              <a:t>     </a:t>
            </a:r>
            <a:r>
              <a:rPr lang="en-GB" sz="2000" dirty="0" err="1">
                <a:latin typeface="Calibri"/>
                <a:cs typeface="Calibri"/>
              </a:rPr>
              <a:t>EndWhile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</a:t>
            </a:r>
            <a:r>
              <a:rPr lang="en-GB" sz="2000" dirty="0" err="1" smtClean="0">
                <a:latin typeface="Calibri"/>
                <a:cs typeface="Calibri"/>
              </a:rPr>
              <a:t>EndIf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n</a:t>
            </a:r>
            <a:r>
              <a:rPr lang="en-GB" sz="2000" dirty="0">
                <a:latin typeface="Calibri"/>
                <a:cs typeface="Calibri"/>
              </a:rPr>
              <a:t>:=n-move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If </a:t>
            </a:r>
            <a:r>
              <a:rPr lang="en-GB" sz="2000" dirty="0">
                <a:latin typeface="Calibri"/>
                <a:cs typeface="Calibri"/>
              </a:rPr>
              <a:t>n≤0: Exit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</a:t>
            </a:r>
            <a:r>
              <a:rPr lang="en-GB" sz="2000" dirty="0" err="1" smtClean="0">
                <a:latin typeface="Calibri"/>
                <a:cs typeface="Calibri"/>
              </a:rPr>
              <a:t>nspire</a:t>
            </a:r>
            <a:r>
              <a:rPr lang="en-GB" sz="2000" dirty="0">
                <a:latin typeface="Calibri"/>
                <a:cs typeface="Calibri"/>
              </a:rPr>
              <a:t>:=not </a:t>
            </a:r>
            <a:r>
              <a:rPr lang="en-GB" sz="2000" dirty="0" err="1">
                <a:latin typeface="Calibri"/>
                <a:cs typeface="Calibri"/>
              </a:rPr>
              <a:t>nspire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 mx:</a:t>
            </a:r>
            <a:r>
              <a:rPr lang="en-GB" sz="2000" dirty="0">
                <a:latin typeface="Calibri"/>
                <a:cs typeface="Calibri"/>
              </a:rPr>
              <a:t>=2*move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err="1" smtClean="0">
                <a:latin typeface="Calibri"/>
                <a:cs typeface="Calibri"/>
              </a:rPr>
              <a:t>EndLoop</a:t>
            </a:r>
            <a:endParaRPr lang="nl-NL" sz="2000" dirty="0">
              <a:latin typeface="Calibri"/>
              <a:cs typeface="Calibri"/>
            </a:endParaRPr>
          </a:p>
        </p:txBody>
      </p:sp>
      <p:pic>
        <p:nvPicPr>
          <p:cNvPr id="3" name="Afbeelding 2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0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7118" y="587461"/>
            <a:ext cx="892278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mx: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=n-1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Loop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If </a:t>
            </a:r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nspire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Then</a:t>
            </a:r>
            <a:endParaRPr lang="nl-NL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    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f:=factorize(n)</a:t>
            </a:r>
            <a:endParaRPr lang="nl-NL" sz="20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move:=f[1]</a:t>
            </a:r>
            <a:endParaRPr lang="nl-NL" sz="20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If move&gt;mx: move:=1</a:t>
            </a:r>
            <a:endParaRPr lang="nl-NL" sz="20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Text "There are "&amp;string(n)&amp;". I take "&amp;string(move)</a:t>
            </a:r>
            <a:endParaRPr lang="nl-NL" sz="20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Else</a:t>
            </a:r>
            <a:endParaRPr lang="nl-NL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move:=0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While move&lt;1 or move&gt;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Request "There are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“&amp;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string(n)&amp;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"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. You take? (max "&amp;string(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mx)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&amp;")",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move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If move=0: Stop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err="1">
                <a:solidFill>
                  <a:srgbClr val="7F7F7F"/>
                </a:solidFill>
                <a:latin typeface="Calibri"/>
                <a:cs typeface="Calibri"/>
              </a:rPr>
              <a:t>EndWhile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EndIf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n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:=n-move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If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n≤0: Exit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nspire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:=not </a:t>
            </a:r>
            <a:r>
              <a:rPr lang="en-GB" sz="2000" dirty="0" err="1">
                <a:solidFill>
                  <a:srgbClr val="7F7F7F"/>
                </a:solidFill>
                <a:latin typeface="Calibri"/>
                <a:cs typeface="Calibri"/>
              </a:rPr>
              <a:t>nspire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mx: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=2*move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EndLoop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3" name="Afbeelding 2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4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7118" y="587461"/>
            <a:ext cx="892278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mx: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=n-1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Loop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If </a:t>
            </a:r>
            <a:r>
              <a:rPr lang="en-GB" sz="2000" dirty="0" err="1">
                <a:solidFill>
                  <a:srgbClr val="7F7F7F"/>
                </a:solidFill>
                <a:latin typeface="Calibri"/>
                <a:cs typeface="Calibri"/>
              </a:rPr>
              <a:t>nspire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Then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f: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=factorize(n)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move:=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f[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1]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If move&gt;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mx: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move:=1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Text "There are "&amp;string(n)&amp;". I take "&amp;string(move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)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Else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</a:t>
            </a:r>
            <a:r>
              <a:rPr lang="en-GB" sz="2000" dirty="0" smtClean="0">
                <a:latin typeface="Calibri"/>
                <a:cs typeface="Calibri"/>
              </a:rPr>
              <a:t>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move:=0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While move&lt;1 or move&gt;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mx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Request "There are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“&amp;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string(n)&amp;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"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. You take? (max "&amp;string(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mx)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&amp;")",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move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If move=0: Stop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lang="en-GB" sz="2000" dirty="0" err="1">
                <a:solidFill>
                  <a:srgbClr val="0000FF"/>
                </a:solidFill>
                <a:latin typeface="Calibri"/>
                <a:cs typeface="Calibri"/>
              </a:rPr>
              <a:t>EndWhile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</a:t>
            </a:r>
            <a:r>
              <a:rPr lang="en-GB" sz="2000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EndIf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n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:=n-move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If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n≤0: Exit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nspire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:=not </a:t>
            </a:r>
            <a:r>
              <a:rPr lang="en-GB" sz="2000" dirty="0" err="1">
                <a:solidFill>
                  <a:srgbClr val="7F7F7F"/>
                </a:solidFill>
                <a:latin typeface="Calibri"/>
                <a:cs typeface="Calibri"/>
              </a:rPr>
              <a:t>nspire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mx: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=2*move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EndLoop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3" name="Afbeelding 2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1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7118" y="587461"/>
            <a:ext cx="892278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mx: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=n-1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Loop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If </a:t>
            </a:r>
            <a:r>
              <a:rPr lang="en-GB" sz="2000" dirty="0" err="1">
                <a:solidFill>
                  <a:srgbClr val="7F7F7F"/>
                </a:solidFill>
                <a:latin typeface="Calibri"/>
                <a:cs typeface="Calibri"/>
              </a:rPr>
              <a:t>nspire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Then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f: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=factorize(n)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move:=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f[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1]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If move&gt;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mx: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move:=1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Text "There are "&amp;string(n)&amp;". I take "&amp;string(move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)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Else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move:=0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While move&lt;1 or move&gt;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Request "There are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“&amp;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string(n)&amp;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"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. You take? (max "&amp;string(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mx)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&amp;")",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move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    </a:t>
            </a:r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If move=0: Stop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   </a:t>
            </a:r>
            <a:r>
              <a:rPr lang="en-GB" sz="2000" dirty="0" err="1">
                <a:solidFill>
                  <a:srgbClr val="7F7F7F"/>
                </a:solidFill>
                <a:latin typeface="Calibri"/>
                <a:cs typeface="Calibri"/>
              </a:rPr>
              <a:t>EndWhile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7F7F7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EndIf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</a:t>
            </a:r>
            <a:r>
              <a:rPr lang="en-GB" sz="2000" dirty="0" smtClean="0">
                <a:latin typeface="Calibri"/>
                <a:cs typeface="Calibri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n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:=n-move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If 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n≤0: Exit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lang="en-GB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nspire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:=not </a:t>
            </a:r>
            <a:r>
              <a:rPr lang="en-GB" sz="2000" dirty="0" err="1">
                <a:solidFill>
                  <a:srgbClr val="0000FF"/>
                </a:solidFill>
                <a:latin typeface="Calibri"/>
                <a:cs typeface="Calibri"/>
              </a:rPr>
              <a:t>nspire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 mx: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=2*move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EndLoop</a:t>
            </a:r>
            <a:endParaRPr lang="nl-NL" sz="20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3" name="Afbeelding 2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32689" y="3011707"/>
            <a:ext cx="202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Calibri"/>
                <a:cs typeface="Calibri"/>
              </a:rPr>
              <a:t>The game</a:t>
            </a:r>
            <a:endParaRPr lang="nl-NL" sz="3600" dirty="0">
              <a:latin typeface="Calibri"/>
              <a:cs typeface="Calibr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09671" y="1943187"/>
            <a:ext cx="3363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Start with a number of stones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09671" y="2414694"/>
            <a:ext cx="4545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Two players alternately take stones away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09671" y="2886954"/>
            <a:ext cx="568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The player that takes the last stone(s) wins the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game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09671" y="3709052"/>
            <a:ext cx="186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Two extra rules: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42480" y="4438662"/>
            <a:ext cx="72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The first player is not allowed to take all stones (in the first turn)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42480" y="4915546"/>
            <a:ext cx="786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A player may not take more than twice the number his opponent took</a:t>
            </a:r>
          </a:p>
        </p:txBody>
      </p:sp>
    </p:spTree>
    <p:extLst>
      <p:ext uri="{BB962C8B-B14F-4D97-AF65-F5344CB8AC3E}">
        <p14:creationId xmlns:p14="http://schemas.microsoft.com/office/powerpoint/2010/main" val="228304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392E-6 3.83619E-6 L -0.26645 -0.296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23" y="-14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54395" y="5353837"/>
            <a:ext cx="112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0000FF"/>
                </a:solidFill>
                <a:latin typeface="Calibri"/>
              </a:rPr>
              <a:t>EndPrgm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54395" y="967118"/>
            <a:ext cx="1782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Define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start()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endParaRPr lang="nl-NL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GB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Prgm</a:t>
            </a:r>
            <a:r>
              <a:rPr lang="en-GB" sz="2000" dirty="0">
                <a:solidFill>
                  <a:srgbClr val="0000FF"/>
                </a:solidFill>
                <a:latin typeface="Calibri"/>
              </a:rPr>
              <a:t> </a:t>
            </a:r>
            <a:endParaRPr lang="nl-NL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2904" y="3144154"/>
            <a:ext cx="23460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If </a:t>
            </a:r>
            <a:r>
              <a:rPr lang="en-GB" sz="2000" dirty="0" err="1">
                <a:latin typeface="Calibri"/>
                <a:cs typeface="Calibri"/>
              </a:rPr>
              <a:t>nspire</a:t>
            </a:r>
            <a:r>
              <a:rPr lang="en-GB" sz="2000" dirty="0">
                <a:latin typeface="Calibri"/>
                <a:cs typeface="Calibri"/>
              </a:rPr>
              <a:t> Then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Text "   I won   ",0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Else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>
                <a:latin typeface="Calibri"/>
                <a:cs typeface="Calibri"/>
              </a:rPr>
              <a:t>      Text "You won",0</a:t>
            </a:r>
            <a:endParaRPr lang="nl-NL" sz="2000" dirty="0">
              <a:latin typeface="Calibri"/>
              <a:cs typeface="Calibri"/>
            </a:endParaRPr>
          </a:p>
          <a:p>
            <a:r>
              <a:rPr lang="en-GB" sz="2000" dirty="0" err="1">
                <a:latin typeface="Calibri"/>
                <a:cs typeface="Calibri"/>
              </a:rPr>
              <a:t>EndIf</a:t>
            </a:r>
            <a:endParaRPr lang="nl-NL" sz="2000" dirty="0">
              <a:latin typeface="Calibri"/>
              <a:cs typeface="Calibr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2904" y="2226752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Calibri"/>
                <a:cs typeface="Calibri"/>
              </a:rPr>
              <a:t>. . .</a:t>
            </a:r>
            <a:endParaRPr lang="nl-NL" sz="2000" b="1" dirty="0">
              <a:latin typeface="Calibri"/>
              <a:cs typeface="Calibri"/>
            </a:endParaRPr>
          </a:p>
        </p:txBody>
      </p:sp>
      <p:pic>
        <p:nvPicPr>
          <p:cNvPr id="6" name="Afbeelding 5" descr="TI-NspireCX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26" y="4794321"/>
            <a:ext cx="553670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roduct-ti-innovator-hub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 b="27422"/>
          <a:stretch/>
        </p:blipFill>
        <p:spPr>
          <a:xfrm>
            <a:off x="269465" y="3157849"/>
            <a:ext cx="2167410" cy="1723796"/>
          </a:xfrm>
          <a:prstGeom prst="rect">
            <a:avLst/>
          </a:prstGeom>
        </p:spPr>
      </p:pic>
      <p:pic>
        <p:nvPicPr>
          <p:cNvPr id="11" name="Mijn film 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208" r="12198"/>
          <a:stretch/>
        </p:blipFill>
        <p:spPr>
          <a:xfrm>
            <a:off x="2616865" y="1907789"/>
            <a:ext cx="2599390" cy="1934312"/>
          </a:xfrm>
          <a:prstGeom prst="rect">
            <a:avLst/>
          </a:prstGeom>
        </p:spPr>
      </p:pic>
      <p:sp>
        <p:nvSpPr>
          <p:cNvPr id="19" name="Vrije vorm 18"/>
          <p:cNvSpPr/>
          <p:nvPr/>
        </p:nvSpPr>
        <p:spPr>
          <a:xfrm>
            <a:off x="1445694" y="3842101"/>
            <a:ext cx="2157031" cy="1154314"/>
          </a:xfrm>
          <a:custGeom>
            <a:avLst/>
            <a:gdLst>
              <a:gd name="connsiteX0" fmla="*/ 0 w 3255036"/>
              <a:gd name="connsiteY0" fmla="*/ 616450 h 1154314"/>
              <a:gd name="connsiteX1" fmla="*/ 2663211 w 3255036"/>
              <a:gd name="connsiteY1" fmla="*/ 1134267 h 1154314"/>
              <a:gd name="connsiteX2" fmla="*/ 3255036 w 3255036"/>
              <a:gd name="connsiteY2" fmla="*/ 0 h 1154314"/>
              <a:gd name="connsiteX3" fmla="*/ 3255036 w 3255036"/>
              <a:gd name="connsiteY3" fmla="*/ 0 h 115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036" h="1154314">
                <a:moveTo>
                  <a:pt x="0" y="616450"/>
                </a:moveTo>
                <a:cubicBezTo>
                  <a:pt x="1060352" y="926729"/>
                  <a:pt x="2120705" y="1237009"/>
                  <a:pt x="2663211" y="1134267"/>
                </a:cubicBezTo>
                <a:cubicBezTo>
                  <a:pt x="3205717" y="1031525"/>
                  <a:pt x="3255036" y="0"/>
                  <a:pt x="3255036" y="0"/>
                </a:cubicBezTo>
                <a:lnTo>
                  <a:pt x="325503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rije vorm 20"/>
          <p:cNvSpPr/>
          <p:nvPr/>
        </p:nvSpPr>
        <p:spPr>
          <a:xfrm rot="241613">
            <a:off x="1408781" y="3756694"/>
            <a:ext cx="2385432" cy="1335751"/>
          </a:xfrm>
          <a:custGeom>
            <a:avLst/>
            <a:gdLst>
              <a:gd name="connsiteX0" fmla="*/ 0 w 3255036"/>
              <a:gd name="connsiteY0" fmla="*/ 616450 h 1154314"/>
              <a:gd name="connsiteX1" fmla="*/ 2663211 w 3255036"/>
              <a:gd name="connsiteY1" fmla="*/ 1134267 h 1154314"/>
              <a:gd name="connsiteX2" fmla="*/ 3255036 w 3255036"/>
              <a:gd name="connsiteY2" fmla="*/ 0 h 1154314"/>
              <a:gd name="connsiteX3" fmla="*/ 3255036 w 3255036"/>
              <a:gd name="connsiteY3" fmla="*/ 0 h 115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036" h="1154314">
                <a:moveTo>
                  <a:pt x="0" y="616450"/>
                </a:moveTo>
                <a:cubicBezTo>
                  <a:pt x="1060352" y="926729"/>
                  <a:pt x="2120705" y="1237009"/>
                  <a:pt x="2663211" y="1134267"/>
                </a:cubicBezTo>
                <a:cubicBezTo>
                  <a:pt x="3205717" y="1031525"/>
                  <a:pt x="3255036" y="0"/>
                  <a:pt x="3255036" y="0"/>
                </a:cubicBezTo>
                <a:lnTo>
                  <a:pt x="325503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rije vorm 21"/>
          <p:cNvSpPr/>
          <p:nvPr/>
        </p:nvSpPr>
        <p:spPr>
          <a:xfrm rot="185235">
            <a:off x="1874381" y="3784567"/>
            <a:ext cx="2103836" cy="1214783"/>
          </a:xfrm>
          <a:custGeom>
            <a:avLst/>
            <a:gdLst>
              <a:gd name="connsiteX0" fmla="*/ 0 w 3255036"/>
              <a:gd name="connsiteY0" fmla="*/ 616450 h 1154314"/>
              <a:gd name="connsiteX1" fmla="*/ 2663211 w 3255036"/>
              <a:gd name="connsiteY1" fmla="*/ 1134267 h 1154314"/>
              <a:gd name="connsiteX2" fmla="*/ 3255036 w 3255036"/>
              <a:gd name="connsiteY2" fmla="*/ 0 h 1154314"/>
              <a:gd name="connsiteX3" fmla="*/ 3255036 w 3255036"/>
              <a:gd name="connsiteY3" fmla="*/ 0 h 115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036" h="1154314">
                <a:moveTo>
                  <a:pt x="0" y="616450"/>
                </a:moveTo>
                <a:cubicBezTo>
                  <a:pt x="1060352" y="926729"/>
                  <a:pt x="2120705" y="1237009"/>
                  <a:pt x="2663211" y="1134267"/>
                </a:cubicBezTo>
                <a:cubicBezTo>
                  <a:pt x="3205717" y="1031525"/>
                  <a:pt x="3255036" y="0"/>
                  <a:pt x="3255036" y="0"/>
                </a:cubicBezTo>
                <a:lnTo>
                  <a:pt x="325503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Nim 3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2121" t="-1" r="12106" b="-43"/>
          <a:stretch/>
        </p:blipFill>
        <p:spPr>
          <a:xfrm>
            <a:off x="5782625" y="4149248"/>
            <a:ext cx="2724859" cy="2023748"/>
          </a:xfrm>
          <a:prstGeom prst="rect">
            <a:avLst/>
          </a:prstGeom>
        </p:spPr>
      </p:pic>
      <p:sp>
        <p:nvSpPr>
          <p:cNvPr id="2" name="Rechthoek 1">
            <a:hlinkClick r:id="rId9" action="ppaction://hlinkfile"/>
          </p:cNvPr>
          <p:cNvSpPr/>
          <p:nvPr/>
        </p:nvSpPr>
        <p:spPr>
          <a:xfrm>
            <a:off x="269465" y="1702486"/>
            <a:ext cx="5143263" cy="34720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hlinkClick r:id="rId10" action="ppaction://hlinkfile"/>
          </p:cNvPr>
          <p:cNvSpPr/>
          <p:nvPr/>
        </p:nvSpPr>
        <p:spPr>
          <a:xfrm>
            <a:off x="5794955" y="4101726"/>
            <a:ext cx="2811167" cy="21329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3085293" y="776726"/>
            <a:ext cx="2997329" cy="5305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l-NL" sz="3200" dirty="0" smtClean="0"/>
              <a:t>Extra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0654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2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115038" y="5171761"/>
            <a:ext cx="265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Calibri"/>
                <a:cs typeface="Calibri"/>
              </a:rPr>
              <a:t>b.wikkerink@csgliudger.nl</a:t>
            </a:r>
            <a:endParaRPr lang="nl-NL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369038" y="3908887"/>
            <a:ext cx="2125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 smtClean="0">
                <a:latin typeface="Calibri"/>
                <a:cs typeface="Calibri"/>
              </a:rPr>
              <a:t>Thank</a:t>
            </a:r>
            <a:r>
              <a:rPr lang="nl-NL" sz="3600" dirty="0" smtClean="0">
                <a:latin typeface="Calibri"/>
                <a:cs typeface="Calibri"/>
              </a:rPr>
              <a:t> </a:t>
            </a:r>
            <a:r>
              <a:rPr lang="nl-NL" sz="3600" dirty="0" err="1" smtClean="0">
                <a:latin typeface="Calibri"/>
                <a:cs typeface="Calibri"/>
              </a:rPr>
              <a:t>you</a:t>
            </a:r>
            <a:endParaRPr lang="nl-NL" sz="3600" dirty="0">
              <a:latin typeface="Calibri"/>
              <a:cs typeface="Calibri"/>
            </a:endParaRPr>
          </a:p>
        </p:txBody>
      </p:sp>
      <p:pic>
        <p:nvPicPr>
          <p:cNvPr id="6" name="Afbeelding 5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28" y="1294544"/>
            <a:ext cx="2524171" cy="1902641"/>
          </a:xfrm>
          <a:prstGeom prst="rect">
            <a:avLst/>
          </a:prstGeom>
        </p:spPr>
      </p:pic>
      <p:sp>
        <p:nvSpPr>
          <p:cNvPr id="2" name="Rechthoek 1">
            <a:hlinkClick r:id="rId3" action="ppaction://hlinkfile"/>
          </p:cNvPr>
          <p:cNvSpPr/>
          <p:nvPr/>
        </p:nvSpPr>
        <p:spPr>
          <a:xfrm>
            <a:off x="2564574" y="1195912"/>
            <a:ext cx="3587937" cy="45617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63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4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6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7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ds nummer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61" y="1138379"/>
            <a:ext cx="2980644" cy="32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ds nummer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61" y="1138379"/>
            <a:ext cx="2980644" cy="3283191"/>
          </a:xfrm>
          <a:prstGeom prst="rect">
            <a:avLst/>
          </a:prstGeom>
        </p:spPr>
      </p:pic>
      <p:grpSp>
        <p:nvGrpSpPr>
          <p:cNvPr id="27" name="Groeperen 26"/>
          <p:cNvGrpSpPr/>
          <p:nvPr/>
        </p:nvGrpSpPr>
        <p:grpSpPr>
          <a:xfrm>
            <a:off x="3085201" y="1201310"/>
            <a:ext cx="472831" cy="3593471"/>
            <a:chOff x="3085201" y="1201310"/>
            <a:chExt cx="472831" cy="3593471"/>
          </a:xfrm>
        </p:grpSpPr>
        <p:sp>
          <p:nvSpPr>
            <p:cNvPr id="3" name="Rechthoek 2"/>
            <p:cNvSpPr/>
            <p:nvPr/>
          </p:nvSpPr>
          <p:spPr>
            <a:xfrm>
              <a:off x="3085201" y="1201310"/>
              <a:ext cx="472831" cy="317324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3153085" y="433311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Calibri"/>
                  <a:cs typeface="Calibri"/>
                </a:rPr>
                <a:t>1</a:t>
              </a:r>
              <a:endParaRPr lang="nl-NL" sz="2400" dirty="0">
                <a:latin typeface="Calibri"/>
                <a:cs typeface="Calibri"/>
              </a:endParaRPr>
            </a:p>
          </p:txBody>
        </p:sp>
      </p:grpSp>
      <p:grpSp>
        <p:nvGrpSpPr>
          <p:cNvPr id="11" name="Groeperen 10"/>
          <p:cNvGrpSpPr/>
          <p:nvPr/>
        </p:nvGrpSpPr>
        <p:grpSpPr>
          <a:xfrm>
            <a:off x="3774012" y="1500373"/>
            <a:ext cx="798281" cy="1195140"/>
            <a:chOff x="3774012" y="1500373"/>
            <a:chExt cx="798281" cy="1195140"/>
          </a:xfrm>
        </p:grpSpPr>
        <p:sp>
          <p:nvSpPr>
            <p:cNvPr id="6" name="Rechthoek 5"/>
            <p:cNvSpPr/>
            <p:nvPr/>
          </p:nvSpPr>
          <p:spPr>
            <a:xfrm>
              <a:off x="4111651" y="1500373"/>
              <a:ext cx="460642" cy="11951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774012" y="190875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Calibri"/>
                  <a:cs typeface="Calibri"/>
                </a:rPr>
                <a:t>2</a:t>
              </a:r>
              <a:endParaRPr lang="nl-NL" sz="24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eperen 4"/>
          <p:cNvGrpSpPr/>
          <p:nvPr/>
        </p:nvGrpSpPr>
        <p:grpSpPr>
          <a:xfrm>
            <a:off x="4346917" y="739645"/>
            <a:ext cx="1347379" cy="907902"/>
            <a:chOff x="4346917" y="739645"/>
            <a:chExt cx="1347379" cy="907902"/>
          </a:xfrm>
        </p:grpSpPr>
        <p:sp>
          <p:nvSpPr>
            <p:cNvPr id="10" name="Rechthoek 9"/>
            <p:cNvSpPr/>
            <p:nvPr/>
          </p:nvSpPr>
          <p:spPr>
            <a:xfrm>
              <a:off x="4346917" y="1201310"/>
              <a:ext cx="1347379" cy="44623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846695" y="739645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latin typeface="Calibri"/>
                  <a:cs typeface="Calibri"/>
                </a:rPr>
                <a:t>3</a:t>
              </a:r>
            </a:p>
          </p:txBody>
        </p:sp>
      </p:grpSp>
      <p:grpSp>
        <p:nvGrpSpPr>
          <p:cNvPr id="21" name="Groeperen 20"/>
          <p:cNvGrpSpPr/>
          <p:nvPr/>
        </p:nvGrpSpPr>
        <p:grpSpPr>
          <a:xfrm>
            <a:off x="5472361" y="1500373"/>
            <a:ext cx="813335" cy="1195140"/>
            <a:chOff x="5472361" y="1500373"/>
            <a:chExt cx="813335" cy="1195140"/>
          </a:xfrm>
        </p:grpSpPr>
        <p:sp>
          <p:nvSpPr>
            <p:cNvPr id="7" name="Rechthoek 6"/>
            <p:cNvSpPr/>
            <p:nvPr/>
          </p:nvSpPr>
          <p:spPr>
            <a:xfrm>
              <a:off x="5472361" y="1500373"/>
              <a:ext cx="460642" cy="11951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5945038" y="190875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Calibri"/>
                  <a:cs typeface="Calibri"/>
                </a:rPr>
                <a:t>4</a:t>
              </a:r>
              <a:endParaRPr lang="nl-NL" sz="24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eperen 24"/>
          <p:cNvGrpSpPr/>
          <p:nvPr/>
        </p:nvGrpSpPr>
        <p:grpSpPr>
          <a:xfrm>
            <a:off x="5472361" y="2861014"/>
            <a:ext cx="795406" cy="1195140"/>
            <a:chOff x="5472361" y="2861014"/>
            <a:chExt cx="795406" cy="1195140"/>
          </a:xfrm>
        </p:grpSpPr>
        <p:sp>
          <p:nvSpPr>
            <p:cNvPr id="9" name="Rechthoek 8"/>
            <p:cNvSpPr/>
            <p:nvPr/>
          </p:nvSpPr>
          <p:spPr>
            <a:xfrm>
              <a:off x="5472361" y="2861014"/>
              <a:ext cx="460642" cy="11951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927109" y="318309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Calibri"/>
                  <a:cs typeface="Calibri"/>
                </a:rPr>
                <a:t>7</a:t>
              </a:r>
            </a:p>
          </p:txBody>
        </p:sp>
      </p:grpSp>
      <p:grpSp>
        <p:nvGrpSpPr>
          <p:cNvPr id="24" name="Groeperen 23"/>
          <p:cNvGrpSpPr/>
          <p:nvPr/>
        </p:nvGrpSpPr>
        <p:grpSpPr>
          <a:xfrm>
            <a:off x="3773858" y="2861014"/>
            <a:ext cx="798435" cy="1195140"/>
            <a:chOff x="3773858" y="2861014"/>
            <a:chExt cx="798435" cy="1195140"/>
          </a:xfrm>
        </p:grpSpPr>
        <p:sp>
          <p:nvSpPr>
            <p:cNvPr id="8" name="Rechthoek 7"/>
            <p:cNvSpPr/>
            <p:nvPr/>
          </p:nvSpPr>
          <p:spPr>
            <a:xfrm>
              <a:off x="4111651" y="2861014"/>
              <a:ext cx="460642" cy="11951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3773858" y="318309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Calibri"/>
                  <a:cs typeface="Calibri"/>
                </a:rPr>
                <a:t>6</a:t>
              </a:r>
            </a:p>
          </p:txBody>
        </p:sp>
      </p:grpSp>
      <p:grpSp>
        <p:nvGrpSpPr>
          <p:cNvPr id="22" name="Groeperen 21"/>
          <p:cNvGrpSpPr/>
          <p:nvPr/>
        </p:nvGrpSpPr>
        <p:grpSpPr>
          <a:xfrm>
            <a:off x="4346917" y="2102256"/>
            <a:ext cx="1347379" cy="907902"/>
            <a:chOff x="4346917" y="2102256"/>
            <a:chExt cx="1347379" cy="907902"/>
          </a:xfrm>
        </p:grpSpPr>
        <p:sp>
          <p:nvSpPr>
            <p:cNvPr id="12" name="Rechthoek 11"/>
            <p:cNvSpPr/>
            <p:nvPr/>
          </p:nvSpPr>
          <p:spPr>
            <a:xfrm>
              <a:off x="4346917" y="2563921"/>
              <a:ext cx="1347379" cy="44623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846695" y="210225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latin typeface="Calibri"/>
                  <a:cs typeface="Calibri"/>
                </a:rPr>
                <a:t>5</a:t>
              </a:r>
            </a:p>
          </p:txBody>
        </p:sp>
      </p:grpSp>
      <p:grpSp>
        <p:nvGrpSpPr>
          <p:cNvPr id="26" name="Groeperen 25"/>
          <p:cNvGrpSpPr/>
          <p:nvPr/>
        </p:nvGrpSpPr>
        <p:grpSpPr>
          <a:xfrm>
            <a:off x="4346917" y="3928317"/>
            <a:ext cx="1347379" cy="843033"/>
            <a:chOff x="4346917" y="3928317"/>
            <a:chExt cx="1347379" cy="843033"/>
          </a:xfrm>
        </p:grpSpPr>
        <p:sp>
          <p:nvSpPr>
            <p:cNvPr id="13" name="Rechthoek 12"/>
            <p:cNvSpPr/>
            <p:nvPr/>
          </p:nvSpPr>
          <p:spPr>
            <a:xfrm>
              <a:off x="4346917" y="3928317"/>
              <a:ext cx="1347379" cy="44623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4846695" y="4309685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latin typeface="Calibri"/>
                  <a:cs typeface="Calibri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52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64499" y="5473187"/>
            <a:ext cx="157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/>
                <a:cs typeface="Calibri"/>
              </a:rPr>
              <a:t>Bert Wikkerink</a:t>
            </a:r>
            <a:endParaRPr lang="nl-NL" dirty="0">
              <a:latin typeface="Calibri"/>
              <a:cs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464819" y="5898992"/>
            <a:ext cx="2380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latin typeface="Calibri"/>
                <a:cs typeface="Calibri"/>
              </a:rPr>
              <a:t>b.wikkerink@csgliudger.nl</a:t>
            </a:r>
            <a:endParaRPr lang="nl-NL" sz="1600" dirty="0">
              <a:latin typeface="Calibri"/>
              <a:cs typeface="Calibri"/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3085293" y="950226"/>
            <a:ext cx="2997329" cy="91145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l-NL" sz="3200" dirty="0" smtClean="0"/>
              <a:t>Programming</a:t>
            </a:r>
          </a:p>
          <a:p>
            <a:r>
              <a:rPr lang="nl-NL" sz="3200" dirty="0" smtClean="0"/>
              <a:t>a </a:t>
            </a:r>
            <a:r>
              <a:rPr lang="nl-NL" sz="3200" dirty="0" err="1" smtClean="0"/>
              <a:t>strategy</a:t>
            </a:r>
            <a:r>
              <a:rPr lang="nl-NL" sz="3200" dirty="0" smtClean="0"/>
              <a:t> game</a:t>
            </a:r>
            <a:endParaRPr lang="nl-NL" sz="3200" dirty="0"/>
          </a:p>
        </p:txBody>
      </p:sp>
      <p:sp>
        <p:nvSpPr>
          <p:cNvPr id="3" name="Ovaal 2"/>
          <p:cNvSpPr/>
          <p:nvPr/>
        </p:nvSpPr>
        <p:spPr>
          <a:xfrm>
            <a:off x="1720420" y="2866033"/>
            <a:ext cx="609600" cy="609600"/>
          </a:xfrm>
          <a:prstGeom prst="ellipse">
            <a:avLst/>
          </a:prstGeom>
          <a:solidFill>
            <a:srgbClr val="008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9" name="Ovaal 8"/>
          <p:cNvSpPr/>
          <p:nvPr/>
        </p:nvSpPr>
        <p:spPr>
          <a:xfrm>
            <a:off x="2858589" y="2464996"/>
            <a:ext cx="502680" cy="521067"/>
          </a:xfrm>
          <a:prstGeom prst="ellipse">
            <a:avLst/>
          </a:prstGeom>
          <a:solidFill>
            <a:srgbClr val="3366FF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0" name="Ovaal 9"/>
          <p:cNvSpPr/>
          <p:nvPr/>
        </p:nvSpPr>
        <p:spPr>
          <a:xfrm>
            <a:off x="3561920" y="2713633"/>
            <a:ext cx="609600" cy="609600"/>
          </a:xfrm>
          <a:prstGeom prst="ellipse">
            <a:avLst/>
          </a:prstGeom>
          <a:solidFill>
            <a:srgbClr val="FF66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527954" y="3475633"/>
            <a:ext cx="762000" cy="762000"/>
          </a:xfrm>
          <a:prstGeom prst="ellipse">
            <a:avLst/>
          </a:prstGeom>
          <a:solidFill>
            <a:srgbClr val="0000FF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3790519" y="3779319"/>
            <a:ext cx="911914" cy="911914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759979" y="2980333"/>
            <a:ext cx="762000" cy="762000"/>
          </a:xfrm>
          <a:prstGeom prst="ellipse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312184" y="3335562"/>
            <a:ext cx="1099256" cy="1099256"/>
          </a:xfrm>
          <a:prstGeom prst="ellipse">
            <a:avLst/>
          </a:prstGeom>
          <a:solidFill>
            <a:srgbClr val="0000FF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pic>
        <p:nvPicPr>
          <p:cNvPr id="5" name="Afbeelding 4" descr="t3neder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59" y="229564"/>
            <a:ext cx="832513" cy="9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6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DSC_00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13952" r="21891" b="16641"/>
          <a:stretch/>
        </p:blipFill>
        <p:spPr>
          <a:xfrm>
            <a:off x="4590191" y="1649431"/>
            <a:ext cx="3333509" cy="234933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09671" y="991755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/>
                <a:cs typeface="Calibri"/>
              </a:rPr>
              <a:t>Finding a strategy</a:t>
            </a:r>
            <a:endParaRPr lang="en-GB" sz="2800" dirty="0">
              <a:latin typeface="Calibri"/>
              <a:cs typeface="Calibri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52089"/>
              </p:ext>
            </p:extLst>
          </p:nvPr>
        </p:nvGraphicFramePr>
        <p:xfrm>
          <a:off x="822582" y="4221310"/>
          <a:ext cx="7489831" cy="11590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841147"/>
                <a:gridCol w="554057"/>
                <a:gridCol w="554057"/>
                <a:gridCol w="554057"/>
                <a:gridCol w="554057"/>
                <a:gridCol w="554057"/>
                <a:gridCol w="554057"/>
                <a:gridCol w="554057"/>
                <a:gridCol w="554057"/>
                <a:gridCol w="554057"/>
                <a:gridCol w="554057"/>
                <a:gridCol w="554057"/>
                <a:gridCol w="554057"/>
              </a:tblGrid>
              <a:tr h="579941">
                <a:tc>
                  <a:txBody>
                    <a:bodyPr/>
                    <a:lstStyle/>
                    <a:p>
                      <a:pPr algn="ctr"/>
                      <a:endParaRPr lang="nl-NL" sz="200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3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4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5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6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7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8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9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10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11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12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13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Calibri"/>
                          <a:cs typeface="Calibri"/>
                        </a:rPr>
                        <a:t>14</a:t>
                      </a:r>
                      <a:endParaRPr lang="nl-NL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6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latin typeface="Calibri"/>
                          <a:cs typeface="Calibri"/>
                        </a:rPr>
                        <a:t>Winner</a:t>
                      </a:r>
                    </a:p>
                    <a:p>
                      <a:pPr algn="ctr"/>
                      <a:r>
                        <a:rPr lang="nl-NL" sz="1600" dirty="0" smtClean="0">
                          <a:latin typeface="Calibri"/>
                          <a:cs typeface="Calibri"/>
                        </a:rPr>
                        <a:t>(A or B)</a:t>
                      </a:r>
                      <a:endParaRPr lang="nl-NL" sz="16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773053" y="4803650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nl-NL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294342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856477" y="4803650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nl-NL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09814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960560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524263" y="4803650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nl-NL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071906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640520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191267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732191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294325" y="4803650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nl-NL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841968" y="480365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69670" y="3562175"/>
            <a:ext cx="2264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And the winner is </a:t>
            </a:r>
            <a:r>
              <a:rPr lang="mr-IN" sz="2000" dirty="0" smtClean="0">
                <a:solidFill>
                  <a:srgbClr val="0000FF"/>
                </a:solidFill>
                <a:latin typeface="Calibri"/>
                <a:cs typeface="Calibri"/>
              </a:rPr>
              <a:t>…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17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50748" y="1066596"/>
            <a:ext cx="723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It seems that player A looses when the game starts with one of the following numbers:</a:t>
            </a:r>
            <a:endParaRPr lang="en-AU" sz="2000" dirty="0">
              <a:latin typeface="Calibri"/>
              <a:cs typeface="Calibri"/>
            </a:endParaRPr>
          </a:p>
        </p:txBody>
      </p:sp>
      <p:pic>
        <p:nvPicPr>
          <p:cNvPr id="119" name="Afbeelding 118" descr="Fibonacci 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1005" y="3929669"/>
            <a:ext cx="1724044" cy="2097157"/>
          </a:xfrm>
          <a:prstGeom prst="rect">
            <a:avLst/>
          </a:prstGeom>
        </p:spPr>
      </p:pic>
      <p:sp>
        <p:nvSpPr>
          <p:cNvPr id="120" name="Tekstvak 119"/>
          <p:cNvSpPr txBox="1"/>
          <p:nvPr/>
        </p:nvSpPr>
        <p:spPr>
          <a:xfrm>
            <a:off x="4099893" y="5288067"/>
            <a:ext cx="1663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/>
                <a:cs typeface="Calibri"/>
              </a:rPr>
              <a:t>Leonardo of Pisa</a:t>
            </a:r>
          </a:p>
          <a:p>
            <a:pPr algn="ctr"/>
            <a:r>
              <a:rPr lang="en-US" sz="1400" dirty="0" smtClean="0">
                <a:latin typeface="Calibri"/>
                <a:cs typeface="Calibri"/>
              </a:rPr>
              <a:t>(Fibonacci)</a:t>
            </a:r>
          </a:p>
          <a:p>
            <a:pPr algn="ctr"/>
            <a:r>
              <a:rPr lang="mr-IN" sz="1400" dirty="0" smtClean="0">
                <a:latin typeface="Calibri"/>
                <a:cs typeface="Calibri"/>
              </a:rPr>
              <a:t>c</a:t>
            </a:r>
            <a:r>
              <a:rPr lang="mr-IN" sz="1400" dirty="0">
                <a:latin typeface="Calibri"/>
                <a:cs typeface="Calibri"/>
              </a:rPr>
              <a:t>. 1175 – c. 1250</a:t>
            </a:r>
            <a:endParaRPr lang="nl-NL" sz="1400" dirty="0">
              <a:latin typeface="Calibri"/>
              <a:cs typeface="Calibri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1485119" y="255332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0" name="Tekstvak 69"/>
          <p:cNvSpPr txBox="1"/>
          <p:nvPr/>
        </p:nvSpPr>
        <p:spPr>
          <a:xfrm>
            <a:off x="2076330" y="255392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1" name="Tekstvak 70"/>
          <p:cNvSpPr txBox="1"/>
          <p:nvPr/>
        </p:nvSpPr>
        <p:spPr>
          <a:xfrm>
            <a:off x="2703555" y="255332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25" name="Groeperen 124"/>
          <p:cNvGrpSpPr/>
          <p:nvPr/>
        </p:nvGrpSpPr>
        <p:grpSpPr>
          <a:xfrm>
            <a:off x="3273598" y="2552855"/>
            <a:ext cx="2304157" cy="524287"/>
            <a:chOff x="3273598" y="3480084"/>
            <a:chExt cx="2304157" cy="524287"/>
          </a:xfrm>
        </p:grpSpPr>
        <p:sp>
          <p:nvSpPr>
            <p:cNvPr id="72" name="Tekstvak 71"/>
            <p:cNvSpPr txBox="1"/>
            <p:nvPr/>
          </p:nvSpPr>
          <p:spPr>
            <a:xfrm>
              <a:off x="3273598" y="3481151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  <a:endParaRPr lang="nl-NL" sz="2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Tekstvak 72"/>
            <p:cNvSpPr txBox="1"/>
            <p:nvPr/>
          </p:nvSpPr>
          <p:spPr>
            <a:xfrm>
              <a:off x="3876821" y="3480084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latin typeface="Calibri"/>
                  <a:cs typeface="Calibri"/>
                </a:rPr>
                <a:t>5</a:t>
              </a:r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4468032" y="3480552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FF0000"/>
                  </a:solidFill>
                  <a:latin typeface="Calibri"/>
                  <a:cs typeface="Calibri"/>
                </a:rPr>
                <a:t>8</a:t>
              </a:r>
              <a:endParaRPr lang="nl-NL" sz="2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5029107" y="3480552"/>
              <a:ext cx="548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FF0000"/>
                  </a:solidFill>
                  <a:latin typeface="Calibri"/>
                  <a:cs typeface="Calibri"/>
                </a:rPr>
                <a:t>13</a:t>
              </a:r>
              <a:endParaRPr lang="nl-NL" sz="2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6" name="Tekstvak 75"/>
          <p:cNvSpPr txBox="1"/>
          <p:nvPr/>
        </p:nvSpPr>
        <p:spPr>
          <a:xfrm>
            <a:off x="5691081" y="2539440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21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6313373" y="254087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  <a:latin typeface="Calibri"/>
                <a:cs typeface="Calibri"/>
              </a:rPr>
              <a:t>34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6918623" y="2532873"/>
            <a:ext cx="43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dirty="0" smtClean="0">
                <a:solidFill>
                  <a:srgbClr val="0000FF"/>
                </a:solidFill>
                <a:latin typeface="Calibri"/>
                <a:cs typeface="Calibri"/>
              </a:rPr>
              <a:t>…</a:t>
            </a:r>
            <a:endParaRPr lang="nl-NL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79" name="Groeperen 78"/>
          <p:cNvGrpSpPr/>
          <p:nvPr/>
        </p:nvGrpSpPr>
        <p:grpSpPr>
          <a:xfrm>
            <a:off x="1668448" y="2794629"/>
            <a:ext cx="1218436" cy="721024"/>
            <a:chOff x="1034773" y="5083553"/>
            <a:chExt cx="1218436" cy="721024"/>
          </a:xfrm>
        </p:grpSpPr>
        <p:grpSp>
          <p:nvGrpSpPr>
            <p:cNvPr id="115" name="Groeperen 114"/>
            <p:cNvGrpSpPr/>
            <p:nvPr/>
          </p:nvGrpSpPr>
          <p:grpSpPr>
            <a:xfrm>
              <a:off x="1034773" y="5083553"/>
              <a:ext cx="1215976" cy="721024"/>
              <a:chOff x="1034773" y="5083553"/>
              <a:chExt cx="1215976" cy="721024"/>
            </a:xfrm>
          </p:grpSpPr>
          <p:cxnSp>
            <p:nvCxnSpPr>
              <p:cNvPr id="117" name="Rechte verbindingslijn 116"/>
              <p:cNvCxnSpPr>
                <a:stCxn id="69" idx="2"/>
              </p:cNvCxnSpPr>
              <p:nvPr/>
            </p:nvCxnSpPr>
            <p:spPr>
              <a:xfrm>
                <a:off x="1034773" y="5365467"/>
                <a:ext cx="591211" cy="5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Blokboog 117"/>
              <p:cNvSpPr/>
              <p:nvPr/>
            </p:nvSpPr>
            <p:spPr>
              <a:xfrm rot="10800000">
                <a:off x="1367875" y="5083553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6" name="Rechte verbindingslijn met pijl 115"/>
            <p:cNvCxnSpPr/>
            <p:nvPr/>
          </p:nvCxnSpPr>
          <p:spPr>
            <a:xfrm flipV="1">
              <a:off x="2250454" y="5391927"/>
              <a:ext cx="2755" cy="654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eperen 79"/>
          <p:cNvGrpSpPr/>
          <p:nvPr/>
        </p:nvGrpSpPr>
        <p:grpSpPr>
          <a:xfrm>
            <a:off x="2281937" y="2790915"/>
            <a:ext cx="1197268" cy="721024"/>
            <a:chOff x="1647318" y="5076938"/>
            <a:chExt cx="1197268" cy="721024"/>
          </a:xfrm>
        </p:grpSpPr>
        <p:grpSp>
          <p:nvGrpSpPr>
            <p:cNvPr id="111" name="Groeperen 110"/>
            <p:cNvGrpSpPr/>
            <p:nvPr/>
          </p:nvGrpSpPr>
          <p:grpSpPr>
            <a:xfrm>
              <a:off x="1647318" y="5076938"/>
              <a:ext cx="1197268" cy="721024"/>
              <a:chOff x="1647318" y="5076938"/>
              <a:chExt cx="1197268" cy="721024"/>
            </a:xfrm>
          </p:grpSpPr>
          <p:cxnSp>
            <p:nvCxnSpPr>
              <p:cNvPr id="113" name="Rechte verbindingslijn 112"/>
              <p:cNvCxnSpPr>
                <a:stCxn id="70" idx="2"/>
              </p:cNvCxnSpPr>
              <p:nvPr/>
            </p:nvCxnSpPr>
            <p:spPr>
              <a:xfrm>
                <a:off x="1647318" y="5362352"/>
                <a:ext cx="572503" cy="31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Blokboog 113"/>
              <p:cNvSpPr/>
              <p:nvPr/>
            </p:nvSpPr>
            <p:spPr>
              <a:xfrm rot="10800000">
                <a:off x="1961712" y="5076938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2" name="Rechte verbindingslijn met pijl 111"/>
            <p:cNvCxnSpPr/>
            <p:nvPr/>
          </p:nvCxnSpPr>
          <p:spPr>
            <a:xfrm flipV="1">
              <a:off x="2841831" y="5379015"/>
              <a:ext cx="2755" cy="654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eperen 80"/>
          <p:cNvGrpSpPr/>
          <p:nvPr/>
        </p:nvGrpSpPr>
        <p:grpSpPr>
          <a:xfrm>
            <a:off x="2860658" y="2785113"/>
            <a:ext cx="1205661" cy="721024"/>
            <a:chOff x="2226983" y="5070323"/>
            <a:chExt cx="1205661" cy="721024"/>
          </a:xfrm>
        </p:grpSpPr>
        <p:grpSp>
          <p:nvGrpSpPr>
            <p:cNvPr id="107" name="Groeperen 106"/>
            <p:cNvGrpSpPr/>
            <p:nvPr/>
          </p:nvGrpSpPr>
          <p:grpSpPr>
            <a:xfrm>
              <a:off x="2226983" y="5070323"/>
              <a:ext cx="1201189" cy="721024"/>
              <a:chOff x="2226983" y="5070323"/>
              <a:chExt cx="1201189" cy="721024"/>
            </a:xfrm>
          </p:grpSpPr>
          <p:cxnSp>
            <p:nvCxnSpPr>
              <p:cNvPr id="109" name="Rechte verbindingslijn 108"/>
              <p:cNvCxnSpPr>
                <a:stCxn id="72" idx="2"/>
              </p:cNvCxnSpPr>
              <p:nvPr/>
            </p:nvCxnSpPr>
            <p:spPr>
              <a:xfrm flipH="1">
                <a:off x="2226983" y="5366066"/>
                <a:ext cx="596269" cy="23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Blokboog 109"/>
              <p:cNvSpPr/>
              <p:nvPr/>
            </p:nvSpPr>
            <p:spPr>
              <a:xfrm rot="10800000">
                <a:off x="2545298" y="5070323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8" name="Rechte verbindingslijn met pijl 107"/>
            <p:cNvCxnSpPr/>
            <p:nvPr/>
          </p:nvCxnSpPr>
          <p:spPr>
            <a:xfrm flipV="1">
              <a:off x="3429889" y="5365467"/>
              <a:ext cx="2755" cy="654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eperen 81"/>
          <p:cNvGrpSpPr/>
          <p:nvPr/>
        </p:nvGrpSpPr>
        <p:grpSpPr>
          <a:xfrm>
            <a:off x="3487647" y="2778498"/>
            <a:ext cx="1167592" cy="721024"/>
            <a:chOff x="2853972" y="5063708"/>
            <a:chExt cx="1167592" cy="721024"/>
          </a:xfrm>
        </p:grpSpPr>
        <p:grpSp>
          <p:nvGrpSpPr>
            <p:cNvPr id="103" name="Groeperen 102"/>
            <p:cNvGrpSpPr/>
            <p:nvPr/>
          </p:nvGrpSpPr>
          <p:grpSpPr>
            <a:xfrm>
              <a:off x="2853972" y="5063708"/>
              <a:ext cx="1164193" cy="721024"/>
              <a:chOff x="2853972" y="5063708"/>
              <a:chExt cx="1164193" cy="721024"/>
            </a:xfrm>
          </p:grpSpPr>
          <p:cxnSp>
            <p:nvCxnSpPr>
              <p:cNvPr id="105" name="Rechte verbindingslijn 104"/>
              <p:cNvCxnSpPr>
                <a:endCxn id="73" idx="2"/>
              </p:cNvCxnSpPr>
              <p:nvPr/>
            </p:nvCxnSpPr>
            <p:spPr>
              <a:xfrm>
                <a:off x="2853972" y="5363165"/>
                <a:ext cx="572503" cy="18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Blokboog 105"/>
              <p:cNvSpPr/>
              <p:nvPr/>
            </p:nvSpPr>
            <p:spPr>
              <a:xfrm rot="10800000">
                <a:off x="3135291" y="5063708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4" name="Rechte verbindingslijn met pijl 103"/>
            <p:cNvCxnSpPr/>
            <p:nvPr/>
          </p:nvCxnSpPr>
          <p:spPr>
            <a:xfrm flipV="1">
              <a:off x="4018809" y="5359530"/>
              <a:ext cx="2755" cy="654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eperen 84"/>
          <p:cNvGrpSpPr/>
          <p:nvPr/>
        </p:nvGrpSpPr>
        <p:grpSpPr>
          <a:xfrm>
            <a:off x="5303431" y="2777991"/>
            <a:ext cx="1241632" cy="721024"/>
            <a:chOff x="4669756" y="5034718"/>
            <a:chExt cx="1241632" cy="721024"/>
          </a:xfrm>
        </p:grpSpPr>
        <p:grpSp>
          <p:nvGrpSpPr>
            <p:cNvPr id="91" name="Groeperen 90"/>
            <p:cNvGrpSpPr/>
            <p:nvPr/>
          </p:nvGrpSpPr>
          <p:grpSpPr>
            <a:xfrm>
              <a:off x="4669756" y="5034718"/>
              <a:ext cx="1237160" cy="721024"/>
              <a:chOff x="4669756" y="5034718"/>
              <a:chExt cx="1237160" cy="721024"/>
            </a:xfrm>
          </p:grpSpPr>
          <p:cxnSp>
            <p:nvCxnSpPr>
              <p:cNvPr id="93" name="Rechte verbindingslijn 92"/>
              <p:cNvCxnSpPr>
                <a:stCxn id="75" idx="2"/>
              </p:cNvCxnSpPr>
              <p:nvPr/>
            </p:nvCxnSpPr>
            <p:spPr>
              <a:xfrm flipV="1">
                <a:off x="4669756" y="5336354"/>
                <a:ext cx="606986" cy="9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Blokboog 93"/>
              <p:cNvSpPr/>
              <p:nvPr/>
            </p:nvSpPr>
            <p:spPr>
              <a:xfrm rot="10800000">
                <a:off x="5024042" y="5034718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Rechte verbindingslijn met pijl 91"/>
            <p:cNvCxnSpPr/>
            <p:nvPr/>
          </p:nvCxnSpPr>
          <p:spPr>
            <a:xfrm flipV="1">
              <a:off x="5908633" y="5326137"/>
              <a:ext cx="2755" cy="654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eperen 85"/>
          <p:cNvGrpSpPr/>
          <p:nvPr/>
        </p:nvGrpSpPr>
        <p:grpSpPr>
          <a:xfrm>
            <a:off x="5930782" y="2795899"/>
            <a:ext cx="1171499" cy="721024"/>
            <a:chOff x="5328857" y="5025399"/>
            <a:chExt cx="1171499" cy="721024"/>
          </a:xfrm>
        </p:grpSpPr>
        <p:grpSp>
          <p:nvGrpSpPr>
            <p:cNvPr id="87" name="Groeperen 86"/>
            <p:cNvGrpSpPr/>
            <p:nvPr/>
          </p:nvGrpSpPr>
          <p:grpSpPr>
            <a:xfrm>
              <a:off x="5328857" y="5025399"/>
              <a:ext cx="1167027" cy="721024"/>
              <a:chOff x="4686969" y="5034718"/>
              <a:chExt cx="1167027" cy="721024"/>
            </a:xfrm>
          </p:grpSpPr>
          <p:cxnSp>
            <p:nvCxnSpPr>
              <p:cNvPr id="89" name="Rechte verbindingslijn 88"/>
              <p:cNvCxnSpPr/>
              <p:nvPr/>
            </p:nvCxnSpPr>
            <p:spPr>
              <a:xfrm>
                <a:off x="4686969" y="5319190"/>
                <a:ext cx="6623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Blokboog 89"/>
              <p:cNvSpPr/>
              <p:nvPr/>
            </p:nvSpPr>
            <p:spPr>
              <a:xfrm rot="10800000">
                <a:off x="4971122" y="5034718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8" name="Rechte verbindingslijn met pijl 87"/>
            <p:cNvCxnSpPr/>
            <p:nvPr/>
          </p:nvCxnSpPr>
          <p:spPr>
            <a:xfrm flipV="1">
              <a:off x="6497601" y="5313585"/>
              <a:ext cx="2755" cy="654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eperen 121"/>
          <p:cNvGrpSpPr/>
          <p:nvPr/>
        </p:nvGrpSpPr>
        <p:grpSpPr>
          <a:xfrm>
            <a:off x="4070711" y="2779237"/>
            <a:ext cx="1217411" cy="721024"/>
            <a:chOff x="4070711" y="3706466"/>
            <a:chExt cx="1217411" cy="721024"/>
          </a:xfrm>
        </p:grpSpPr>
        <p:grpSp>
          <p:nvGrpSpPr>
            <p:cNvPr id="83" name="Groeperen 82"/>
            <p:cNvGrpSpPr/>
            <p:nvPr/>
          </p:nvGrpSpPr>
          <p:grpSpPr>
            <a:xfrm>
              <a:off x="4402493" y="3706466"/>
              <a:ext cx="885629" cy="721024"/>
              <a:chOff x="3768818" y="5054045"/>
              <a:chExt cx="885629" cy="721024"/>
            </a:xfrm>
          </p:grpSpPr>
          <p:sp>
            <p:nvSpPr>
              <p:cNvPr id="102" name="Blokboog 101"/>
              <p:cNvSpPr/>
              <p:nvPr/>
            </p:nvSpPr>
            <p:spPr>
              <a:xfrm rot="10800000">
                <a:off x="3768818" y="5054045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0" name="Rechte verbindingslijn met pijl 99"/>
              <p:cNvCxnSpPr/>
              <p:nvPr/>
            </p:nvCxnSpPr>
            <p:spPr>
              <a:xfrm flipV="1">
                <a:off x="4651692" y="5352237"/>
                <a:ext cx="2755" cy="654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Rechte verbindingslijn 120"/>
            <p:cNvCxnSpPr/>
            <p:nvPr/>
          </p:nvCxnSpPr>
          <p:spPr>
            <a:xfrm>
              <a:off x="4070711" y="4004267"/>
              <a:ext cx="572503" cy="18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eperen 123"/>
          <p:cNvGrpSpPr/>
          <p:nvPr/>
        </p:nvGrpSpPr>
        <p:grpSpPr>
          <a:xfrm>
            <a:off x="4674435" y="2789744"/>
            <a:ext cx="1238737" cy="721024"/>
            <a:chOff x="4674435" y="3716973"/>
            <a:chExt cx="1238737" cy="721024"/>
          </a:xfrm>
        </p:grpSpPr>
        <p:grpSp>
          <p:nvGrpSpPr>
            <p:cNvPr id="84" name="Groeperen 83"/>
            <p:cNvGrpSpPr/>
            <p:nvPr/>
          </p:nvGrpSpPr>
          <p:grpSpPr>
            <a:xfrm>
              <a:off x="5027543" y="3716973"/>
              <a:ext cx="885629" cy="721024"/>
              <a:chOff x="4387035" y="5041333"/>
              <a:chExt cx="885629" cy="721024"/>
            </a:xfrm>
          </p:grpSpPr>
          <p:sp>
            <p:nvSpPr>
              <p:cNvPr id="98" name="Blokboog 97"/>
              <p:cNvSpPr/>
              <p:nvPr/>
            </p:nvSpPr>
            <p:spPr>
              <a:xfrm rot="10800000">
                <a:off x="4387035" y="5041333"/>
                <a:ext cx="882874" cy="721024"/>
              </a:xfrm>
              <a:prstGeom prst="blockArc">
                <a:avLst>
                  <a:gd name="adj1" fmla="val 10697406"/>
                  <a:gd name="adj2" fmla="val 176682"/>
                  <a:gd name="adj3" fmla="val 0"/>
                </a:avLst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Rechte verbindingslijn met pijl 95"/>
              <p:cNvCxnSpPr/>
              <p:nvPr/>
            </p:nvCxnSpPr>
            <p:spPr>
              <a:xfrm flipV="1">
                <a:off x="5269909" y="5339367"/>
                <a:ext cx="2755" cy="654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Rechte verbindingslijn 122"/>
            <p:cNvCxnSpPr/>
            <p:nvPr/>
          </p:nvCxnSpPr>
          <p:spPr>
            <a:xfrm>
              <a:off x="4674435" y="4004267"/>
              <a:ext cx="572503" cy="18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kstvak 56"/>
          <p:cNvSpPr txBox="1"/>
          <p:nvPr/>
        </p:nvSpPr>
        <p:spPr>
          <a:xfrm>
            <a:off x="1419428" y="3929670"/>
            <a:ext cx="284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The Fibonacci sequence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01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/>
      <p:bldP spid="69" grpId="0"/>
      <p:bldP spid="70" grpId="0"/>
      <p:bldP spid="71" grpId="0"/>
      <p:bldP spid="76" grpId="0"/>
      <p:bldP spid="77" grpId="0"/>
      <p:bldP spid="78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50748" y="1066596"/>
            <a:ext cx="723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We know that the starting player looses when he has to begin with one of the </a:t>
            </a:r>
            <a:r>
              <a:rPr lang="en-AU" sz="2000" dirty="0" err="1" smtClean="0">
                <a:latin typeface="Calibri"/>
                <a:cs typeface="Calibri"/>
              </a:rPr>
              <a:t>fibbonacci</a:t>
            </a:r>
            <a:r>
              <a:rPr lang="en-AU" sz="2000" dirty="0" smtClean="0">
                <a:latin typeface="Calibri"/>
                <a:cs typeface="Calibri"/>
              </a:rPr>
              <a:t> numbers  2, 3, 5, 8.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50749" y="2115548"/>
            <a:ext cx="194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13?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6" name="Ovaal 5"/>
          <p:cNvSpPr/>
          <p:nvPr/>
        </p:nvSpPr>
        <p:spPr>
          <a:xfrm>
            <a:off x="1204894" y="3399498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7" name="Ovaal 6"/>
          <p:cNvSpPr/>
          <p:nvPr/>
        </p:nvSpPr>
        <p:spPr>
          <a:xfrm>
            <a:off x="1730421" y="3402656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8" name="Ovaal 7"/>
          <p:cNvSpPr/>
          <p:nvPr/>
        </p:nvSpPr>
        <p:spPr>
          <a:xfrm>
            <a:off x="2269643" y="3399498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9" name="Ovaal 8"/>
          <p:cNvSpPr/>
          <p:nvPr/>
        </p:nvSpPr>
        <p:spPr>
          <a:xfrm>
            <a:off x="2779958" y="3402656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0" name="Ovaal 9"/>
          <p:cNvSpPr/>
          <p:nvPr/>
        </p:nvSpPr>
        <p:spPr>
          <a:xfrm>
            <a:off x="3335732" y="3399498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3861259" y="3402656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400481" y="3399498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910796" y="3390204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5399142" y="3392815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924669" y="3387333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6463891" y="3384175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6974206" y="3387333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7505318" y="3373842"/>
            <a:ext cx="264870" cy="260208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544735" y="5078319"/>
            <a:ext cx="3680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endParaRPr lang="en-AU"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761427" y="5078319"/>
            <a:ext cx="3680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8996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128 " pathEditMode="relative" ptsTypes="AA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128 " pathEditMode="relative" ptsTypes="AA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128 " pathEditMode="relative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128 " pathEditMode="relative" ptsTypes="AA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128 " pathEditMode="relative" ptsTypes="AA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50748" y="1066596"/>
            <a:ext cx="723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We know that the starting player looses when he has to begin with a </a:t>
            </a:r>
            <a:r>
              <a:rPr lang="en-AU" sz="2000" dirty="0" err="1" smtClean="0">
                <a:latin typeface="Calibri"/>
                <a:cs typeface="Calibri"/>
              </a:rPr>
              <a:t>fibbonacci</a:t>
            </a:r>
            <a:r>
              <a:rPr lang="en-AU" sz="2000" dirty="0" smtClean="0">
                <a:latin typeface="Calibri"/>
                <a:cs typeface="Calibri"/>
              </a:rPr>
              <a:t> number (at least for the numbers up to 8)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50749" y="2115548"/>
            <a:ext cx="194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13?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19" name="Ovaal 18"/>
          <p:cNvSpPr/>
          <p:nvPr/>
        </p:nvSpPr>
        <p:spPr>
          <a:xfrm>
            <a:off x="950356" y="3486120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0" name="Ovaal 19"/>
          <p:cNvSpPr/>
          <p:nvPr/>
        </p:nvSpPr>
        <p:spPr>
          <a:xfrm>
            <a:off x="1318489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1" name="Ovaal 20"/>
          <p:cNvSpPr/>
          <p:nvPr/>
        </p:nvSpPr>
        <p:spPr>
          <a:xfrm>
            <a:off x="1673942" y="3486120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2020637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2410526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2754062" y="347924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3114102" y="347924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6" name="Ovaal 25"/>
          <p:cNvSpPr/>
          <p:nvPr/>
        </p:nvSpPr>
        <p:spPr>
          <a:xfrm>
            <a:off x="3474142" y="347924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3834182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8" name="Ovaal 27"/>
          <p:cNvSpPr/>
          <p:nvPr/>
        </p:nvSpPr>
        <p:spPr>
          <a:xfrm>
            <a:off x="4194222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9" name="Ovaal 28"/>
          <p:cNvSpPr/>
          <p:nvPr/>
        </p:nvSpPr>
        <p:spPr>
          <a:xfrm>
            <a:off x="4554262" y="348606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0" name="Ovaal 29"/>
          <p:cNvSpPr/>
          <p:nvPr/>
        </p:nvSpPr>
        <p:spPr>
          <a:xfrm>
            <a:off x="4923404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5274342" y="348606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2" name="Ovaal 31"/>
          <p:cNvSpPr/>
          <p:nvPr/>
        </p:nvSpPr>
        <p:spPr>
          <a:xfrm>
            <a:off x="5634382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3" name="Ovaal 32"/>
          <p:cNvSpPr/>
          <p:nvPr/>
        </p:nvSpPr>
        <p:spPr>
          <a:xfrm>
            <a:off x="5992036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4" name="Ovaal 33"/>
          <p:cNvSpPr/>
          <p:nvPr/>
        </p:nvSpPr>
        <p:spPr>
          <a:xfrm>
            <a:off x="6369651" y="3479246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6714502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7069522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7409744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7794622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834332" y="2677534"/>
            <a:ext cx="194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And 21?</a:t>
            </a:r>
            <a:endParaRPr lang="en-AU" sz="2000" dirty="0">
              <a:latin typeface="Calibri"/>
              <a:cs typeface="Calibri"/>
            </a:endParaRPr>
          </a:p>
        </p:txBody>
      </p:sp>
      <p:sp>
        <p:nvSpPr>
          <p:cNvPr id="40" name="Ovaal 39"/>
          <p:cNvSpPr/>
          <p:nvPr/>
        </p:nvSpPr>
        <p:spPr>
          <a:xfrm>
            <a:off x="8179550" y="3489278"/>
            <a:ext cx="232528" cy="22843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6769611" y="5085897"/>
            <a:ext cx="3680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endParaRPr lang="en-AU"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61426" y="5078319"/>
            <a:ext cx="7127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008000"/>
                </a:solidFill>
                <a:latin typeface="Calibri"/>
                <a:cs typeface="Calibri"/>
              </a:rPr>
              <a:t>13</a:t>
            </a:r>
            <a:endParaRPr lang="en-AU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8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8 " pathEditMode="relative" ptsTypes="AA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000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 animBg="1"/>
      <p:bldP spid="40" grpId="1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02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al 23"/>
          <p:cNvSpPr/>
          <p:nvPr/>
        </p:nvSpPr>
        <p:spPr>
          <a:xfrm>
            <a:off x="2148913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787518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3471582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4125399" y="2342856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6" name="Ovaal 35"/>
          <p:cNvSpPr/>
          <p:nvPr/>
        </p:nvSpPr>
        <p:spPr>
          <a:xfrm>
            <a:off x="4792911" y="2339698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7" name="Ovaal 36"/>
          <p:cNvSpPr/>
          <p:nvPr/>
        </p:nvSpPr>
        <p:spPr>
          <a:xfrm>
            <a:off x="5431516" y="2330404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38" name="Ovaal 37"/>
          <p:cNvSpPr/>
          <p:nvPr/>
        </p:nvSpPr>
        <p:spPr>
          <a:xfrm>
            <a:off x="6048152" y="2333015"/>
            <a:ext cx="341456" cy="335446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74512" y="5091287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Calibri"/>
                <a:cs typeface="Calibri"/>
              </a:rPr>
              <a:t>7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50749" y="1066596"/>
            <a:ext cx="454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libri"/>
                <a:cs typeface="Calibri"/>
              </a:rPr>
              <a:t>What about the non-</a:t>
            </a:r>
            <a:r>
              <a:rPr lang="en-AU" sz="2000" dirty="0" err="1" smtClean="0">
                <a:latin typeface="Calibri"/>
                <a:cs typeface="Calibri"/>
              </a:rPr>
              <a:t>fibonacci</a:t>
            </a:r>
            <a:r>
              <a:rPr lang="en-AU" sz="2000" dirty="0" smtClean="0">
                <a:latin typeface="Calibri"/>
                <a:cs typeface="Calibri"/>
              </a:rPr>
              <a:t>-numbers?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66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1059E-7 -4.67701E-6 L 0.0007 0.131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5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899E-6 2.25284E-6 L 1.31899E-6 0.131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Briesje.thmx</Template>
  <TotalTime>16930</TotalTime>
  <Words>1512</Words>
  <Application>Microsoft Macintosh PowerPoint</Application>
  <PresentationFormat>Diavoorstelling (4:3)</PresentationFormat>
  <Paragraphs>279</Paragraphs>
  <Slides>38</Slides>
  <Notes>0</Notes>
  <HiddenSlides>0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Briesje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met machientjes</dc:title>
  <dc:creator>Bert Wikkerink</dc:creator>
  <cp:lastModifiedBy>Bert Wikkerink</cp:lastModifiedBy>
  <cp:revision>392</cp:revision>
  <cp:lastPrinted>2013-01-31T13:56:42Z</cp:lastPrinted>
  <dcterms:created xsi:type="dcterms:W3CDTF">2013-01-11T07:39:22Z</dcterms:created>
  <dcterms:modified xsi:type="dcterms:W3CDTF">2017-03-25T16:07:18Z</dcterms:modified>
</cp:coreProperties>
</file>