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70" r:id="rId7"/>
    <p:sldId id="269" r:id="rId8"/>
    <p:sldId id="271" r:id="rId9"/>
    <p:sldId id="274" r:id="rId10"/>
    <p:sldId id="272" r:id="rId11"/>
    <p:sldId id="275" r:id="rId12"/>
    <p:sldId id="276" r:id="rId13"/>
    <p:sldId id="273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22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98D1-C110-4F6B-A70D-F946EECDA3C6}" type="datetimeFigureOut">
              <a:rPr lang="nl-NL" smtClean="0"/>
              <a:t>25-11-19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B97-238B-43A2-8ABB-9A485C0BF0A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48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98D1-C110-4F6B-A70D-F946EECDA3C6}" type="datetimeFigureOut">
              <a:rPr lang="nl-NL" smtClean="0"/>
              <a:t>25-11-19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B97-238B-43A2-8ABB-9A485C0BF0A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36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98D1-C110-4F6B-A70D-F946EECDA3C6}" type="datetimeFigureOut">
              <a:rPr lang="nl-NL" smtClean="0"/>
              <a:t>25-11-19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B97-238B-43A2-8ABB-9A485C0BF0A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29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98D1-C110-4F6B-A70D-F946EECDA3C6}" type="datetimeFigureOut">
              <a:rPr lang="nl-NL" smtClean="0"/>
              <a:t>25-11-19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B97-238B-43A2-8ABB-9A485C0BF0A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7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98D1-C110-4F6B-A70D-F946EECDA3C6}" type="datetimeFigureOut">
              <a:rPr lang="nl-NL" smtClean="0"/>
              <a:t>25-11-19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B97-238B-43A2-8ABB-9A485C0BF0A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6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98D1-C110-4F6B-A70D-F946EECDA3C6}" type="datetimeFigureOut">
              <a:rPr lang="nl-NL" smtClean="0"/>
              <a:t>25-11-19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B97-238B-43A2-8ABB-9A485C0BF0A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59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98D1-C110-4F6B-A70D-F946EECDA3C6}" type="datetimeFigureOut">
              <a:rPr lang="nl-NL" smtClean="0"/>
              <a:t>25-11-19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B97-238B-43A2-8ABB-9A485C0BF0A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51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98D1-C110-4F6B-A70D-F946EECDA3C6}" type="datetimeFigureOut">
              <a:rPr lang="nl-NL" smtClean="0"/>
              <a:t>25-11-19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B97-238B-43A2-8ABB-9A485C0BF0A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19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98D1-C110-4F6B-A70D-F946EECDA3C6}" type="datetimeFigureOut">
              <a:rPr lang="nl-NL" smtClean="0"/>
              <a:t>25-11-19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B97-238B-43A2-8ABB-9A485C0BF0A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1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98D1-C110-4F6B-A70D-F946EECDA3C6}" type="datetimeFigureOut">
              <a:rPr lang="nl-NL" smtClean="0"/>
              <a:t>25-11-19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B97-238B-43A2-8ABB-9A485C0BF0A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98D1-C110-4F6B-A70D-F946EECDA3C6}" type="datetimeFigureOut">
              <a:rPr lang="nl-NL" smtClean="0"/>
              <a:t>25-11-19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B97-238B-43A2-8ABB-9A485C0BF0A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08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698D1-C110-4F6B-A70D-F946EECDA3C6}" type="datetimeFigureOut">
              <a:rPr lang="nl-NL" smtClean="0"/>
              <a:t>25-11-19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1B97-238B-43A2-8ABB-9A485C0BF0A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6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2"/>
            <a:ext cx="12192000" cy="130324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6" name="Rechthoek 5"/>
          <p:cNvSpPr/>
          <p:nvPr/>
        </p:nvSpPr>
        <p:spPr>
          <a:xfrm>
            <a:off x="0" y="6329731"/>
            <a:ext cx="12192000" cy="26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1074525" y="6299394"/>
            <a:ext cx="10953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333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333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6501341"/>
            <a:ext cx="2016224" cy="4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r="38998" b="28738"/>
          <a:stretch/>
        </p:blipFill>
        <p:spPr>
          <a:xfrm>
            <a:off x="77760" y="141961"/>
            <a:ext cx="817544" cy="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7289321" y="140133"/>
            <a:ext cx="4804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/>
              <a:t>Muziek en Wiskunde</a:t>
            </a:r>
          </a:p>
          <a:p>
            <a:pPr algn="r"/>
            <a:r>
              <a:rPr lang="nl-NL" sz="2400" i="1" dirty="0"/>
              <a:t>Wiskundige denkvaardigheden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524000" y="2562045"/>
            <a:ext cx="9144000" cy="947918"/>
          </a:xfrm>
        </p:spPr>
        <p:txBody>
          <a:bodyPr/>
          <a:lstStyle/>
          <a:p>
            <a:r>
              <a:rPr lang="nl-NL" dirty="0"/>
              <a:t>Muziek en Wiskunde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nl-NL" dirty="0"/>
              <a:t>Wiskundige denkvaardigheden</a:t>
            </a:r>
          </a:p>
          <a:p>
            <a:endParaRPr lang="nl-NL" dirty="0"/>
          </a:p>
          <a:p>
            <a:r>
              <a:rPr lang="nl-NL" dirty="0"/>
              <a:t>Ludovic Wallaart</a:t>
            </a:r>
          </a:p>
        </p:txBody>
      </p:sp>
    </p:spTree>
    <p:extLst>
      <p:ext uri="{BB962C8B-B14F-4D97-AF65-F5344CB8AC3E}">
        <p14:creationId xmlns:p14="http://schemas.microsoft.com/office/powerpoint/2010/main" val="115173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2"/>
            <a:ext cx="12192000" cy="130324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6" name="Rechthoek 5"/>
          <p:cNvSpPr/>
          <p:nvPr/>
        </p:nvSpPr>
        <p:spPr>
          <a:xfrm>
            <a:off x="0" y="6329731"/>
            <a:ext cx="12192000" cy="26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1074525" y="6299394"/>
            <a:ext cx="10953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333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333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6501341"/>
            <a:ext cx="2016224" cy="4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r="38998" b="28738"/>
          <a:stretch/>
        </p:blipFill>
        <p:spPr>
          <a:xfrm>
            <a:off x="77760" y="141961"/>
            <a:ext cx="817544" cy="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7289321" y="140133"/>
            <a:ext cx="4804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/>
              <a:t>Muziek en Wiskunde</a:t>
            </a:r>
          </a:p>
          <a:p>
            <a:pPr algn="r"/>
            <a:r>
              <a:rPr lang="nl-NL" sz="2400" i="1" dirty="0"/>
              <a:t>Wiskundige denkvaardigheden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>
                <a:ln>
                  <a:noFill/>
                </a:ln>
                <a:solidFill>
                  <a:srgbClr val="51515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>
                <a:ln>
                  <a:noFill/>
                </a:ln>
                <a:solidFill>
                  <a:srgbClr val="51515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kumimoji="0" lang="nl-NL" altLang="nl-NL" sz="17700" b="0" i="0" u="none" strike="noStrike" cap="none" normalizeH="0" baseline="0">
              <a:ln>
                <a:noFill/>
              </a:ln>
              <a:solidFill>
                <a:srgbClr val="515151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4" descr="Muzieknoten op de notenbal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81"/>
          <a:stretch/>
        </p:blipFill>
        <p:spPr bwMode="auto">
          <a:xfrm>
            <a:off x="182610" y="1250859"/>
            <a:ext cx="6587026" cy="164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uzieknoten leren lez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6" r="1742" b="71079"/>
          <a:stretch/>
        </p:blipFill>
        <p:spPr bwMode="auto">
          <a:xfrm>
            <a:off x="7695741" y="4299563"/>
            <a:ext cx="3536830" cy="103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zieknoten leren lez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r="52214" b="71079"/>
          <a:stretch/>
        </p:blipFill>
        <p:spPr bwMode="auto">
          <a:xfrm>
            <a:off x="7520797" y="3332746"/>
            <a:ext cx="4341960" cy="103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notenwaard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r="6676"/>
          <a:stretch/>
        </p:blipFill>
        <p:spPr bwMode="auto">
          <a:xfrm>
            <a:off x="241553" y="3534170"/>
            <a:ext cx="6016029" cy="267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Voortekens: m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69" y="1630132"/>
            <a:ext cx="1179849" cy="61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Voortekens: krui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r="7351"/>
          <a:stretch/>
        </p:blipFill>
        <p:spPr bwMode="auto">
          <a:xfrm>
            <a:off x="7565366" y="2380816"/>
            <a:ext cx="1164566" cy="7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088258" y="2750452"/>
            <a:ext cx="300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0     2      3      5      7      8      10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857537" y="1604903"/>
            <a:ext cx="221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mol = halve noot omlaag (= noot -1)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8854668" y="2309391"/>
            <a:ext cx="221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kruis = halve noot omhoog (= noot +1)</a:t>
            </a:r>
          </a:p>
        </p:txBody>
      </p:sp>
      <p:pic>
        <p:nvPicPr>
          <p:cNvPr id="11266" name="Picture 2" descr="https://pianolesvanrene.nl/wp-content/upload_folders/pianolesvanrene.nl/2019/04/notenbeeld0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14565" r="30473" b="43881"/>
          <a:stretch/>
        </p:blipFill>
        <p:spPr bwMode="auto">
          <a:xfrm>
            <a:off x="7565367" y="5512279"/>
            <a:ext cx="604640" cy="6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vak 22"/>
          <p:cNvSpPr txBox="1"/>
          <p:nvPr/>
        </p:nvSpPr>
        <p:spPr>
          <a:xfrm>
            <a:off x="8308215" y="5424822"/>
            <a:ext cx="355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‘3’ er onder = 3 noten samen maken één kwart noot, dus ieder 1/12</a:t>
            </a:r>
          </a:p>
        </p:txBody>
      </p:sp>
    </p:spTree>
    <p:extLst>
      <p:ext uri="{BB962C8B-B14F-4D97-AF65-F5344CB8AC3E}">
        <p14:creationId xmlns:p14="http://schemas.microsoft.com/office/powerpoint/2010/main" val="350809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2"/>
            <a:ext cx="12192000" cy="130324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6" name="Rechthoek 5"/>
          <p:cNvSpPr/>
          <p:nvPr/>
        </p:nvSpPr>
        <p:spPr>
          <a:xfrm>
            <a:off x="0" y="6329731"/>
            <a:ext cx="12192000" cy="26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1074525" y="6299394"/>
            <a:ext cx="10953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333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333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6501341"/>
            <a:ext cx="2016224" cy="4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r="38998" b="28738"/>
          <a:stretch/>
        </p:blipFill>
        <p:spPr>
          <a:xfrm>
            <a:off x="77760" y="141961"/>
            <a:ext cx="817544" cy="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7289321" y="140133"/>
            <a:ext cx="4804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/>
              <a:t>Muziek en Wiskunde</a:t>
            </a:r>
          </a:p>
          <a:p>
            <a:pPr algn="r"/>
            <a:r>
              <a:rPr lang="nl-NL" sz="2400" i="1" dirty="0"/>
              <a:t>Wiskundige denkvaardigheden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>
                <a:ln>
                  <a:noFill/>
                </a:ln>
                <a:solidFill>
                  <a:srgbClr val="51515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>
                <a:ln>
                  <a:noFill/>
                </a:ln>
                <a:solidFill>
                  <a:srgbClr val="51515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kumimoji="0" lang="nl-NL" altLang="nl-NL" sz="17700" b="0" i="0" u="none" strike="noStrike" cap="none" normalizeH="0" baseline="0">
              <a:ln>
                <a:noFill/>
              </a:ln>
              <a:solidFill>
                <a:srgbClr val="515151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EB6780-68C5-114E-A2D8-070A484CF5C8}"/>
              </a:ext>
            </a:extLst>
          </p:cNvPr>
          <p:cNvGrpSpPr>
            <a:grpSpLocks noChangeAspect="1"/>
          </p:cNvGrpSpPr>
          <p:nvPr/>
        </p:nvGrpSpPr>
        <p:grpSpPr>
          <a:xfrm>
            <a:off x="3055774" y="1270702"/>
            <a:ext cx="6080451" cy="4966969"/>
            <a:chOff x="2812696" y="1270702"/>
            <a:chExt cx="6080451" cy="4966969"/>
          </a:xfrm>
        </p:grpSpPr>
        <p:pic>
          <p:nvPicPr>
            <p:cNvPr id="12" name="Picture 11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CE530961-872A-2C49-AA28-E547C5512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696" y="1270702"/>
              <a:ext cx="6080451" cy="496696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B28E9C-4C77-8B43-B8DE-8CB0730C8FC2}"/>
                </a:ext>
              </a:extLst>
            </p:cNvPr>
            <p:cNvSpPr/>
            <p:nvPr/>
          </p:nvSpPr>
          <p:spPr>
            <a:xfrm>
              <a:off x="3520035" y="1440382"/>
              <a:ext cx="906308" cy="347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5FC630-64E2-CB43-9AAB-D52788159579}"/>
                </a:ext>
              </a:extLst>
            </p:cNvPr>
            <p:cNvSpPr/>
            <p:nvPr/>
          </p:nvSpPr>
          <p:spPr>
            <a:xfrm>
              <a:off x="7765659" y="1380264"/>
              <a:ext cx="1127488" cy="347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44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2"/>
            <a:ext cx="12192000" cy="130324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6" name="Rechthoek 5"/>
          <p:cNvSpPr/>
          <p:nvPr/>
        </p:nvSpPr>
        <p:spPr>
          <a:xfrm>
            <a:off x="0" y="6329731"/>
            <a:ext cx="12192000" cy="26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1074525" y="6299394"/>
            <a:ext cx="10953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333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333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6501341"/>
            <a:ext cx="2016224" cy="4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r="38998" b="28738"/>
          <a:stretch/>
        </p:blipFill>
        <p:spPr>
          <a:xfrm>
            <a:off x="77760" y="141961"/>
            <a:ext cx="817544" cy="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7289321" y="140133"/>
            <a:ext cx="4804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/>
              <a:t>Muziek en Wiskunde</a:t>
            </a:r>
          </a:p>
          <a:p>
            <a:pPr algn="r"/>
            <a:r>
              <a:rPr lang="nl-NL" sz="2400" i="1" dirty="0"/>
              <a:t>Wiskundige denkvaardigheden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>
                <a:ln>
                  <a:noFill/>
                </a:ln>
                <a:solidFill>
                  <a:srgbClr val="51515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>
                <a:ln>
                  <a:noFill/>
                </a:ln>
                <a:solidFill>
                  <a:srgbClr val="51515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kumimoji="0" lang="nl-NL" altLang="nl-NL" sz="17700" b="0" i="0" u="none" strike="noStrike" cap="none" normalizeH="0" baseline="0">
              <a:ln>
                <a:noFill/>
              </a:ln>
              <a:solidFill>
                <a:srgbClr val="515151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71F611-1AE5-CB49-B33E-AECCC2D3B7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4704"/>
          <a:stretch/>
        </p:blipFill>
        <p:spPr>
          <a:xfrm>
            <a:off x="895304" y="1661980"/>
            <a:ext cx="4850144" cy="379216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342A0AD-2DD7-6B4F-A4B6-833C24C9C1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4307"/>
          <a:stretch/>
        </p:blipFill>
        <p:spPr>
          <a:xfrm>
            <a:off x="6446552" y="2246245"/>
            <a:ext cx="4850144" cy="31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2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2"/>
            <a:ext cx="12192000" cy="130324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" name="Rechthoek 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Rechthoek 5"/>
          <p:cNvSpPr/>
          <p:nvPr/>
        </p:nvSpPr>
        <p:spPr>
          <a:xfrm>
            <a:off x="0" y="6329731"/>
            <a:ext cx="12192000" cy="26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1074525" y="6299394"/>
            <a:ext cx="10953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333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333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6501341"/>
            <a:ext cx="2016224" cy="4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r="38998" b="28738"/>
          <a:stretch/>
        </p:blipFill>
        <p:spPr>
          <a:xfrm>
            <a:off x="77760" y="141961"/>
            <a:ext cx="817544" cy="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7289321" y="140133"/>
            <a:ext cx="4804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/>
              <a:t>Muziek en Wiskunde</a:t>
            </a:r>
          </a:p>
          <a:p>
            <a:pPr algn="r"/>
            <a:r>
              <a:rPr lang="nl-NL" sz="2400" i="1" dirty="0"/>
              <a:t>Wiskundige denkvaardigheden</a:t>
            </a:r>
          </a:p>
        </p:txBody>
      </p:sp>
      <p:sp>
        <p:nvSpPr>
          <p:cNvPr id="3" name="Rechthoek 2"/>
          <p:cNvSpPr/>
          <p:nvPr/>
        </p:nvSpPr>
        <p:spPr>
          <a:xfrm>
            <a:off x="2395268" y="1742352"/>
            <a:ext cx="7401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dirty="0"/>
              <a:t>Dank U voor Uw aandacht</a:t>
            </a:r>
          </a:p>
          <a:p>
            <a:pPr algn="ctr"/>
            <a:endParaRPr lang="nl-NL" sz="1200" dirty="0"/>
          </a:p>
          <a:p>
            <a:pPr algn="ctr"/>
            <a:r>
              <a:rPr lang="nl-NL" sz="2400" dirty="0"/>
              <a:t>Uitleenprogramma:</a:t>
            </a:r>
          </a:p>
          <a:p>
            <a:pPr algn="ctr"/>
            <a:r>
              <a:rPr lang="nl-NL" sz="2400" dirty="0">
                <a:solidFill>
                  <a:srgbClr val="00B0F0"/>
                </a:solidFill>
              </a:rPr>
              <a:t>education.ti.com/nl/leraren/uitleenprogramma</a:t>
            </a:r>
          </a:p>
          <a:p>
            <a:pPr algn="ctr"/>
            <a:endParaRPr lang="nl-NL" sz="2400" dirty="0"/>
          </a:p>
          <a:p>
            <a:pPr algn="ctr"/>
            <a:r>
              <a:rPr lang="nl-NL" sz="2400" dirty="0"/>
              <a:t>TI Codes</a:t>
            </a:r>
          </a:p>
          <a:p>
            <a:pPr algn="ctr"/>
            <a:r>
              <a:rPr lang="nl-NL" sz="2400" dirty="0">
                <a:solidFill>
                  <a:srgbClr val="00B0F0"/>
                </a:solidFill>
              </a:rPr>
              <a:t>education.ti.com/nl/</a:t>
            </a:r>
            <a:r>
              <a:rPr lang="nl-NL" sz="2400" dirty="0" err="1">
                <a:solidFill>
                  <a:srgbClr val="00B0F0"/>
                </a:solidFill>
              </a:rPr>
              <a:t>activities</a:t>
            </a:r>
            <a:r>
              <a:rPr lang="nl-NL" sz="2400" dirty="0">
                <a:solidFill>
                  <a:srgbClr val="00B0F0"/>
                </a:solidFill>
              </a:rPr>
              <a:t>/ti-codes</a:t>
            </a:r>
          </a:p>
          <a:p>
            <a:pPr algn="ctr"/>
            <a:endParaRPr lang="nl-NL" sz="2400" dirty="0">
              <a:solidFill>
                <a:srgbClr val="00B0F0"/>
              </a:solidFill>
            </a:endParaRPr>
          </a:p>
          <a:p>
            <a:pPr algn="ctr"/>
            <a:r>
              <a:rPr lang="nl-NL" sz="2400" dirty="0"/>
              <a:t>Ondersteuning</a:t>
            </a:r>
          </a:p>
          <a:p>
            <a:pPr algn="ctr"/>
            <a:r>
              <a:rPr lang="nl-NL" sz="2400" dirty="0">
                <a:solidFill>
                  <a:srgbClr val="00B0F0"/>
                </a:solidFill>
              </a:rPr>
              <a:t>LENTELE.NL</a:t>
            </a:r>
          </a:p>
          <a:p>
            <a:pPr algn="ctr"/>
            <a:r>
              <a:rPr lang="nl-NL" sz="2400" dirty="0">
                <a:solidFill>
                  <a:srgbClr val="00B0F0"/>
                </a:solidFill>
              </a:rPr>
              <a:t>T3NEDERLAND.NL</a:t>
            </a:r>
          </a:p>
        </p:txBody>
      </p:sp>
    </p:spTree>
    <p:extLst>
      <p:ext uri="{BB962C8B-B14F-4D97-AF65-F5344CB8AC3E}">
        <p14:creationId xmlns:p14="http://schemas.microsoft.com/office/powerpoint/2010/main" val="161950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2"/>
            <a:ext cx="12192000" cy="130324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" name="Rechthoek 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Rechthoek 5"/>
          <p:cNvSpPr/>
          <p:nvPr/>
        </p:nvSpPr>
        <p:spPr>
          <a:xfrm>
            <a:off x="0" y="6329731"/>
            <a:ext cx="12192000" cy="26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1074525" y="6299394"/>
            <a:ext cx="10953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333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333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6501341"/>
            <a:ext cx="2016224" cy="4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r="38998" b="28738"/>
          <a:stretch/>
        </p:blipFill>
        <p:spPr>
          <a:xfrm>
            <a:off x="77760" y="141961"/>
            <a:ext cx="817544" cy="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7289321" y="140133"/>
            <a:ext cx="4804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/>
              <a:t>Muziek en Wiskunde</a:t>
            </a:r>
          </a:p>
          <a:p>
            <a:pPr algn="r"/>
            <a:r>
              <a:rPr lang="nl-NL" sz="2400" i="1" dirty="0"/>
              <a:t>Wiskundige denkvaardigheden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00119" y="1216804"/>
            <a:ext cx="1102205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Ludovic Wallaart</a:t>
            </a:r>
          </a:p>
          <a:p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Docent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/>
              <a:t>Wiskunde, O&amp;O, houtbewerken (en klassieke talen, filosofie)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/>
              <a:t>Onderbouw en bovenbouw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T</a:t>
            </a:r>
            <a:r>
              <a:rPr lang="nl-NL" sz="3200" baseline="30000" dirty="0"/>
              <a:t>3</a:t>
            </a:r>
            <a:r>
              <a:rPr lang="nl-NL" sz="3200" dirty="0"/>
              <a:t> = Teachers Teaching </a:t>
            </a:r>
            <a:r>
              <a:rPr lang="nl-NL" sz="3200" dirty="0" err="1"/>
              <a:t>with</a:t>
            </a:r>
            <a:r>
              <a:rPr lang="nl-NL" sz="3200" dirty="0"/>
              <a:t>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 err="1"/>
              <a:t>WIL-de</a:t>
            </a:r>
            <a:r>
              <a:rPr lang="nl-NL" sz="3200" dirty="0"/>
              <a:t> Wiskunde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Lentele</a:t>
            </a:r>
          </a:p>
        </p:txBody>
      </p:sp>
    </p:spTree>
    <p:extLst>
      <p:ext uri="{BB962C8B-B14F-4D97-AF65-F5344CB8AC3E}">
        <p14:creationId xmlns:p14="http://schemas.microsoft.com/office/powerpoint/2010/main" val="40846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2"/>
            <a:ext cx="12192000" cy="130324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" name="Rechthoek 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Rechthoek 5"/>
          <p:cNvSpPr/>
          <p:nvPr/>
        </p:nvSpPr>
        <p:spPr>
          <a:xfrm>
            <a:off x="0" y="6329731"/>
            <a:ext cx="12192000" cy="26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1074525" y="6299394"/>
            <a:ext cx="10953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333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333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6501341"/>
            <a:ext cx="2016224" cy="4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r="38998" b="28738"/>
          <a:stretch/>
        </p:blipFill>
        <p:spPr>
          <a:xfrm>
            <a:off x="77760" y="141961"/>
            <a:ext cx="817544" cy="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7289321" y="140133"/>
            <a:ext cx="4804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/>
              <a:t>Muziek en Wiskunde</a:t>
            </a:r>
          </a:p>
          <a:p>
            <a:pPr algn="r"/>
            <a:r>
              <a:rPr lang="nl-NL" sz="2400" i="1" dirty="0"/>
              <a:t>Wiskundige denkvaardigheden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52090" y="1587260"/>
            <a:ext cx="903292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Wiskundige denkvaardigheden</a:t>
            </a:r>
          </a:p>
          <a:p>
            <a:pPr algn="ctr"/>
            <a:endParaRPr lang="nl-NL" sz="3200" dirty="0"/>
          </a:p>
          <a:p>
            <a:r>
              <a:rPr lang="nl-NL" sz="3200" dirty="0"/>
              <a:t>Zelf muziek programmeren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TI Codes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Uitleenprogramma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Noten (= frequenties) en tijden los programmeren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Noten op basis van een exponentiële functie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‘Uitdagingen’ oplossen</a:t>
            </a:r>
          </a:p>
        </p:txBody>
      </p:sp>
    </p:spTree>
    <p:extLst>
      <p:ext uri="{BB962C8B-B14F-4D97-AF65-F5344CB8AC3E}">
        <p14:creationId xmlns:p14="http://schemas.microsoft.com/office/powerpoint/2010/main" val="94254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2"/>
            <a:ext cx="12192000" cy="130324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" name="Rechthoek 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Rechthoek 5"/>
          <p:cNvSpPr/>
          <p:nvPr/>
        </p:nvSpPr>
        <p:spPr>
          <a:xfrm>
            <a:off x="0" y="6329731"/>
            <a:ext cx="12192000" cy="26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1074525" y="6299394"/>
            <a:ext cx="10953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333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333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6501341"/>
            <a:ext cx="2016224" cy="4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r="38998" b="28738"/>
          <a:stretch/>
        </p:blipFill>
        <p:spPr>
          <a:xfrm>
            <a:off x="77760" y="141961"/>
            <a:ext cx="817544" cy="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7289321" y="140133"/>
            <a:ext cx="4804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/>
              <a:t>Muziek en Wiskunde</a:t>
            </a:r>
          </a:p>
          <a:p>
            <a:pPr algn="r"/>
            <a:r>
              <a:rPr lang="nl-NL" sz="2400" i="1" dirty="0"/>
              <a:t>Wiskundige denkvaardigheden</a:t>
            </a:r>
          </a:p>
        </p:txBody>
      </p:sp>
      <p:grpSp>
        <p:nvGrpSpPr>
          <p:cNvPr id="10" name="Groep 9"/>
          <p:cNvGrpSpPr/>
          <p:nvPr/>
        </p:nvGrpSpPr>
        <p:grpSpPr>
          <a:xfrm>
            <a:off x="1630390" y="1368644"/>
            <a:ext cx="8333330" cy="2987704"/>
            <a:chOff x="1630390" y="2024243"/>
            <a:chExt cx="8333330" cy="2987704"/>
          </a:xfrm>
        </p:grpSpPr>
        <p:pic>
          <p:nvPicPr>
            <p:cNvPr id="12" name="Picture 2" descr="Afbeeldingsresultaat voor muzieknoten be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67" b="2535"/>
            <a:stretch/>
          </p:blipFill>
          <p:spPr bwMode="auto">
            <a:xfrm>
              <a:off x="1630390" y="2027088"/>
              <a:ext cx="3125846" cy="2984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Afbeeldingsresultaat voor muzieknoten be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7"/>
            <a:stretch/>
          </p:blipFill>
          <p:spPr bwMode="auto">
            <a:xfrm>
              <a:off x="4586680" y="2024243"/>
              <a:ext cx="5377040" cy="296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kstvak 13"/>
          <p:cNvSpPr txBox="1"/>
          <p:nvPr/>
        </p:nvSpPr>
        <p:spPr>
          <a:xfrm>
            <a:off x="2889849" y="4778852"/>
            <a:ext cx="1558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440 Herz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036914" y="4775981"/>
            <a:ext cx="1558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880</a:t>
            </a:r>
            <a:r>
              <a:rPr lang="nl-NL" sz="2800" dirty="0"/>
              <a:t> </a:t>
            </a:r>
            <a:r>
              <a:rPr lang="nl-NL" sz="2800" dirty="0">
                <a:solidFill>
                  <a:srgbClr val="FF0000"/>
                </a:solidFill>
              </a:rPr>
              <a:t>Herz</a:t>
            </a:r>
          </a:p>
        </p:txBody>
      </p:sp>
      <p:cxnSp>
        <p:nvCxnSpPr>
          <p:cNvPr id="16" name="Rechte verbindingslijn met pijl 15"/>
          <p:cNvCxnSpPr/>
          <p:nvPr/>
        </p:nvCxnSpPr>
        <p:spPr>
          <a:xfrm flipV="1">
            <a:off x="3545456" y="4356349"/>
            <a:ext cx="0" cy="4368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8752919" y="4353478"/>
            <a:ext cx="0" cy="4368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4069091" y="3045133"/>
            <a:ext cx="47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4868461" y="3050887"/>
            <a:ext cx="47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349329" y="3048011"/>
            <a:ext cx="47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587330" y="3045133"/>
            <a:ext cx="47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220717" y="1733917"/>
            <a:ext cx="47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7056690" y="3048011"/>
            <a:ext cx="47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5976467" y="1743194"/>
            <a:ext cx="47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7664825" y="3045133"/>
            <a:ext cx="67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3727120" y="1733918"/>
            <a:ext cx="47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8406690" y="3045133"/>
            <a:ext cx="67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8064869" y="1743193"/>
            <a:ext cx="70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11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7427598" y="1733916"/>
            <a:ext cx="47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341596" y="3045132"/>
            <a:ext cx="47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31" name="Gekromde PIJL-OMHOOG 30"/>
          <p:cNvSpPr/>
          <p:nvPr/>
        </p:nvSpPr>
        <p:spPr>
          <a:xfrm>
            <a:off x="3545456" y="5299201"/>
            <a:ext cx="5357004" cy="635781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5843115" y="5368206"/>
            <a:ext cx="859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x 2</a:t>
            </a:r>
          </a:p>
        </p:txBody>
      </p:sp>
    </p:spTree>
    <p:extLst>
      <p:ext uri="{BB962C8B-B14F-4D97-AF65-F5344CB8AC3E}">
        <p14:creationId xmlns:p14="http://schemas.microsoft.com/office/powerpoint/2010/main" val="12763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2"/>
            <a:ext cx="12192000" cy="130324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" name="Rechthoek 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Rechthoek 5"/>
          <p:cNvSpPr/>
          <p:nvPr/>
        </p:nvSpPr>
        <p:spPr>
          <a:xfrm>
            <a:off x="0" y="6329731"/>
            <a:ext cx="12192000" cy="26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1074525" y="6299394"/>
            <a:ext cx="10953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333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333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6501341"/>
            <a:ext cx="2016224" cy="4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r="38998" b="28738"/>
          <a:stretch/>
        </p:blipFill>
        <p:spPr>
          <a:xfrm>
            <a:off x="77760" y="141961"/>
            <a:ext cx="817544" cy="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7289321" y="140133"/>
            <a:ext cx="4804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/>
              <a:t>Muziek en Wiskunde</a:t>
            </a:r>
          </a:p>
          <a:p>
            <a:pPr algn="r"/>
            <a:r>
              <a:rPr lang="nl-NL" sz="2400" i="1" dirty="0"/>
              <a:t>Wiskundige denkvaardigheden</a:t>
            </a:r>
          </a:p>
        </p:txBody>
      </p:sp>
      <p:grpSp>
        <p:nvGrpSpPr>
          <p:cNvPr id="9" name="Groep 8"/>
          <p:cNvGrpSpPr/>
          <p:nvPr/>
        </p:nvGrpSpPr>
        <p:grpSpPr>
          <a:xfrm>
            <a:off x="1500994" y="1394219"/>
            <a:ext cx="8333330" cy="1311216"/>
            <a:chOff x="1630390" y="3045132"/>
            <a:chExt cx="8333330" cy="1311216"/>
          </a:xfrm>
        </p:grpSpPr>
        <p:pic>
          <p:nvPicPr>
            <p:cNvPr id="12" name="Picture 2" descr="Afbeeldingsresultaat voor muzieknoten be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67" t="56340" b="2535"/>
            <a:stretch/>
          </p:blipFill>
          <p:spPr bwMode="auto">
            <a:xfrm>
              <a:off x="1630390" y="3096883"/>
              <a:ext cx="3125846" cy="1259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Afbeeldingsresultaat voor muzieknoten be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70" b="3286"/>
            <a:stretch/>
          </p:blipFill>
          <p:spPr bwMode="auto">
            <a:xfrm>
              <a:off x="4586680" y="3079630"/>
              <a:ext cx="5377040" cy="125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kstvak 15"/>
            <p:cNvSpPr txBox="1"/>
            <p:nvPr/>
          </p:nvSpPr>
          <p:spPr>
            <a:xfrm>
              <a:off x="4069091" y="3045133"/>
              <a:ext cx="474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868461" y="3050887"/>
              <a:ext cx="474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6349329" y="3048011"/>
              <a:ext cx="474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5587330" y="3045133"/>
              <a:ext cx="474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7056690" y="3048011"/>
              <a:ext cx="474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7664825" y="3045133"/>
              <a:ext cx="676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8406690" y="3045133"/>
              <a:ext cx="67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solidFill>
                    <a:srgbClr val="00B050"/>
                  </a:solidFill>
                </a:rPr>
                <a:t>12</a:t>
              </a: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3341596" y="3045132"/>
              <a:ext cx="474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solidFill>
                    <a:srgbClr val="00B050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/>
              <p:cNvSpPr txBox="1"/>
              <p:nvPr/>
            </p:nvSpPr>
            <p:spPr>
              <a:xfrm>
                <a:off x="1233577" y="2639702"/>
                <a:ext cx="8990882" cy="626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𝐹𝑟𝑒𝑞𝑢𝑒𝑛𝑡𝑖𝑒</m:t>
                      </m:r>
                      <m:r>
                        <a:rPr lang="nl-NL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=440∙</m:t>
                      </m:r>
                      <m:sSup>
                        <m:sSupPr>
                          <m:ctrlPr>
                            <a:rPr lang="nl-NL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nl-NL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nl-NL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nl-NL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nl-N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kstvak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577" y="2639702"/>
                <a:ext cx="8990882" cy="6269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Afbeelding 30" descr="Schermopna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90"/>
          <a:stretch/>
        </p:blipFill>
        <p:spPr>
          <a:xfrm>
            <a:off x="2523514" y="3327947"/>
            <a:ext cx="7134045" cy="28643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/>
              <p:cNvSpPr txBox="1"/>
              <p:nvPr/>
            </p:nvSpPr>
            <p:spPr>
              <a:xfrm>
                <a:off x="6058008" y="3686175"/>
                <a:ext cx="1714392" cy="448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440</m:t>
                      </m:r>
                      <m:r>
                        <a:rPr lang="nl-NL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l-NL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nl-NL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nl-NL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nl-NL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  <m: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nl-N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kstvak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008" y="3686175"/>
                <a:ext cx="1714392" cy="448777"/>
              </a:xfrm>
              <a:prstGeom prst="rect">
                <a:avLst/>
              </a:prstGeom>
              <a:blipFill rotWithShape="0">
                <a:blip r:embed="rId7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/>
              <p:cNvSpPr txBox="1"/>
              <p:nvPr/>
            </p:nvSpPr>
            <p:spPr>
              <a:xfrm>
                <a:off x="6038958" y="4257675"/>
                <a:ext cx="1714392" cy="448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440</m:t>
                      </m:r>
                      <m:r>
                        <a:rPr lang="nl-NL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l-NL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nl-NL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nl-NL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nl-NL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  <m: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nl-N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kstvak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58" y="4257675"/>
                <a:ext cx="1714392" cy="448777"/>
              </a:xfrm>
              <a:prstGeom prst="rect">
                <a:avLst/>
              </a:prstGeom>
              <a:blipFill rotWithShape="0">
                <a:blip r:embed="rId8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/>
              <p:cNvSpPr txBox="1"/>
              <p:nvPr/>
            </p:nvSpPr>
            <p:spPr>
              <a:xfrm>
                <a:off x="6124683" y="4829175"/>
                <a:ext cx="1714392" cy="448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440</m:t>
                      </m:r>
                      <m:r>
                        <a:rPr lang="nl-NL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l-NL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nl-NL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nl-NL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nl-NL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  <m: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0+1</m:t>
                          </m:r>
                        </m:sup>
                      </m:sSup>
                    </m:oMath>
                  </m:oMathPara>
                </a14:m>
                <a:endParaRPr lang="nl-N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kstvak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683" y="4829175"/>
                <a:ext cx="1714392" cy="448777"/>
              </a:xfrm>
              <a:prstGeom prst="rect">
                <a:avLst/>
              </a:prstGeom>
              <a:blipFill rotWithShape="0">
                <a:blip r:embed="rId9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/>
              <p:cNvSpPr txBox="1"/>
              <p:nvPr/>
            </p:nvSpPr>
            <p:spPr>
              <a:xfrm>
                <a:off x="6038958" y="5505450"/>
                <a:ext cx="1714392" cy="448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440</m:t>
                      </m:r>
                      <m:r>
                        <a:rPr lang="nl-NL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l-NL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nl-NL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nl-NL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nl-NL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  <m: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NL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kstvak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58" y="5505450"/>
                <a:ext cx="1714392" cy="448777"/>
              </a:xfrm>
              <a:prstGeom prst="rect">
                <a:avLst/>
              </a:prstGeom>
              <a:blipFill rotWithShape="0">
                <a:blip r:embed="rId10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vak 35"/>
              <p:cNvSpPr txBox="1"/>
              <p:nvPr/>
            </p:nvSpPr>
            <p:spPr>
              <a:xfrm>
                <a:off x="8707890" y="4291124"/>
                <a:ext cx="48397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440</m:t>
                      </m:r>
                    </m:oMath>
                  </m:oMathPara>
                </a14:m>
                <a:endParaRPr lang="nl-N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kstvak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890" y="4291124"/>
                <a:ext cx="483978" cy="338554"/>
              </a:xfrm>
              <a:prstGeom prst="rect">
                <a:avLst/>
              </a:prstGeom>
              <a:blipFill rotWithShape="0">
                <a:blip r:embed="rId11"/>
                <a:stretch>
                  <a:fillRect r="-12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vak 36"/>
              <p:cNvSpPr txBox="1"/>
              <p:nvPr/>
            </p:nvSpPr>
            <p:spPr>
              <a:xfrm>
                <a:off x="8718665" y="5524500"/>
                <a:ext cx="48397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494</m:t>
                      </m:r>
                    </m:oMath>
                  </m:oMathPara>
                </a14:m>
                <a:endParaRPr lang="nl-N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kstvak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665" y="5524500"/>
                <a:ext cx="483978" cy="338554"/>
              </a:xfrm>
              <a:prstGeom prst="rect">
                <a:avLst/>
              </a:prstGeom>
              <a:blipFill rotWithShape="0">
                <a:blip r:embed="rId12"/>
                <a:stretch>
                  <a:fillRect r="-12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kstvak 37"/>
              <p:cNvSpPr txBox="1"/>
              <p:nvPr/>
            </p:nvSpPr>
            <p:spPr>
              <a:xfrm>
                <a:off x="8718040" y="4919517"/>
                <a:ext cx="48397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466</m:t>
                      </m:r>
                    </m:oMath>
                  </m:oMathPara>
                </a14:m>
                <a:endParaRPr lang="nl-N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kstvak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040" y="4919517"/>
                <a:ext cx="483978" cy="338554"/>
              </a:xfrm>
              <a:prstGeom prst="rect">
                <a:avLst/>
              </a:prstGeom>
              <a:blipFill rotWithShape="0">
                <a:blip r:embed="rId13"/>
                <a:stretch>
                  <a:fillRect r="-12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2"/>
            <a:ext cx="12192000" cy="130324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" name="Rechthoek 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Rechthoek 5"/>
          <p:cNvSpPr/>
          <p:nvPr/>
        </p:nvSpPr>
        <p:spPr>
          <a:xfrm>
            <a:off x="0" y="6329731"/>
            <a:ext cx="12192000" cy="26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1074525" y="6299394"/>
            <a:ext cx="10953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333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333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6501341"/>
            <a:ext cx="2016224" cy="4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r="38998" b="28738"/>
          <a:stretch/>
        </p:blipFill>
        <p:spPr>
          <a:xfrm>
            <a:off x="77760" y="141961"/>
            <a:ext cx="817544" cy="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7289321" y="140133"/>
            <a:ext cx="4804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/>
              <a:t>Muziek en Wiskunde</a:t>
            </a:r>
          </a:p>
          <a:p>
            <a:pPr algn="r"/>
            <a:r>
              <a:rPr lang="nl-NL" sz="2400" i="1" dirty="0"/>
              <a:t>Wiskundige denkvaardigheden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52090" y="1587260"/>
            <a:ext cx="800661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Uitdagingen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Halve noten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Noten in een ander octaaf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Rust (= geen muziek)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Eenvoudige notatie, ook voor nieuwe liedjes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Gelijk doorspelen van het programma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Tempo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Staccato</a:t>
            </a:r>
          </a:p>
        </p:txBody>
      </p:sp>
    </p:spTree>
    <p:extLst>
      <p:ext uri="{BB962C8B-B14F-4D97-AF65-F5344CB8AC3E}">
        <p14:creationId xmlns:p14="http://schemas.microsoft.com/office/powerpoint/2010/main" val="20905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2"/>
            <a:ext cx="12192000" cy="130324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" name="Rechthoek 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Rechthoek 5"/>
          <p:cNvSpPr/>
          <p:nvPr/>
        </p:nvSpPr>
        <p:spPr>
          <a:xfrm>
            <a:off x="0" y="6329731"/>
            <a:ext cx="12192000" cy="26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1074525" y="6299394"/>
            <a:ext cx="10953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333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333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6501341"/>
            <a:ext cx="2016224" cy="4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r="38998" b="28738"/>
          <a:stretch/>
        </p:blipFill>
        <p:spPr>
          <a:xfrm>
            <a:off x="77760" y="141961"/>
            <a:ext cx="817544" cy="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7289321" y="140133"/>
            <a:ext cx="4804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/>
              <a:t>Muziek en Wiskunde</a:t>
            </a:r>
          </a:p>
          <a:p>
            <a:pPr algn="r"/>
            <a:r>
              <a:rPr lang="nl-NL" sz="2400" i="1" dirty="0"/>
              <a:t>Wiskundige denkvaardigheden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941" y="1195242"/>
            <a:ext cx="6794380" cy="51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5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2"/>
            <a:ext cx="12192000" cy="130324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" name="Rechthoek 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Rechthoek 5"/>
          <p:cNvSpPr/>
          <p:nvPr/>
        </p:nvSpPr>
        <p:spPr>
          <a:xfrm>
            <a:off x="0" y="6329731"/>
            <a:ext cx="12192000" cy="26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1074525" y="6299394"/>
            <a:ext cx="10953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333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333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6501341"/>
            <a:ext cx="2016224" cy="4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r="38998" b="28738"/>
          <a:stretch/>
        </p:blipFill>
        <p:spPr>
          <a:xfrm>
            <a:off x="77760" y="141961"/>
            <a:ext cx="817544" cy="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7289321" y="140133"/>
            <a:ext cx="4804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/>
              <a:t>Muziek en Wiskunde</a:t>
            </a:r>
          </a:p>
          <a:p>
            <a:pPr algn="r"/>
            <a:r>
              <a:rPr lang="nl-NL" sz="2400" i="1" dirty="0"/>
              <a:t>Wiskundige denkvaardigheden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5992" y="1358069"/>
            <a:ext cx="27742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/>
              <a:t>Define</a:t>
            </a:r>
            <a:r>
              <a:rPr lang="nl-NL" sz="2800" dirty="0"/>
              <a:t> muziek()=</a:t>
            </a:r>
          </a:p>
          <a:p>
            <a:r>
              <a:rPr lang="nl-NL" sz="2800" dirty="0" err="1"/>
              <a:t>Prgm</a:t>
            </a:r>
            <a:endParaRPr lang="nl-NL" sz="2800" dirty="0"/>
          </a:p>
          <a:p>
            <a:r>
              <a:rPr lang="nl-NL" sz="2800" dirty="0"/>
              <a:t>a:=0</a:t>
            </a:r>
          </a:p>
          <a:p>
            <a:r>
              <a:rPr lang="nl-NL" sz="2800" dirty="0"/>
              <a:t>b:=2</a:t>
            </a:r>
          </a:p>
          <a:p>
            <a:r>
              <a:rPr lang="nl-NL" sz="2800" dirty="0"/>
              <a:t>c:=3</a:t>
            </a:r>
          </a:p>
          <a:p>
            <a:r>
              <a:rPr lang="nl-NL" sz="2800" dirty="0"/>
              <a:t>d:=5</a:t>
            </a:r>
          </a:p>
          <a:p>
            <a:r>
              <a:rPr lang="nl-NL" sz="2800" dirty="0"/>
              <a:t>e:=7</a:t>
            </a:r>
          </a:p>
          <a:p>
            <a:r>
              <a:rPr lang="nl-NL" sz="2800" dirty="0"/>
              <a:t>f:=8</a:t>
            </a:r>
          </a:p>
          <a:p>
            <a:r>
              <a:rPr lang="nl-NL" sz="2800" dirty="0"/>
              <a:t>g:=10</a:t>
            </a:r>
          </a:p>
          <a:p>
            <a:r>
              <a:rPr lang="nl-NL" sz="2800" dirty="0">
                <a:solidFill>
                  <a:srgbClr val="00B0F0"/>
                </a:solidFill>
              </a:rPr>
              <a:t>r:=−200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769079" y="1788956"/>
            <a:ext cx="93251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noot:=maasenwaal1</a:t>
            </a:r>
          </a:p>
          <a:p>
            <a:r>
              <a:rPr lang="nl-NL" sz="2800" dirty="0"/>
              <a:t>tijd:=maasenwaal2</a:t>
            </a:r>
          </a:p>
          <a:p>
            <a:endParaRPr lang="nl-NL" sz="2800" dirty="0"/>
          </a:p>
          <a:p>
            <a:r>
              <a:rPr lang="nl-NL" sz="2800" dirty="0"/>
              <a:t>For i,1,dim(noot)</a:t>
            </a:r>
          </a:p>
          <a:p>
            <a:r>
              <a:rPr lang="nl-NL" sz="2800" dirty="0"/>
              <a:t>  </a:t>
            </a:r>
            <a:r>
              <a:rPr lang="nl-NL" sz="2800" dirty="0" err="1"/>
              <a:t>Send</a:t>
            </a:r>
            <a:r>
              <a:rPr lang="nl-NL" sz="2800" dirty="0"/>
              <a:t> "SET SOUND </a:t>
            </a:r>
            <a:r>
              <a:rPr lang="nl-NL" sz="2800" dirty="0" err="1"/>
              <a:t>eval</a:t>
            </a:r>
            <a:r>
              <a:rPr lang="nl-NL" sz="2800" dirty="0"/>
              <a:t>(</a:t>
            </a:r>
            <a:r>
              <a:rPr lang="nl-NL" sz="2800" dirty="0">
                <a:solidFill>
                  <a:srgbClr val="FF0000"/>
                </a:solidFill>
              </a:rPr>
              <a:t>440*2^(noot[i]/12)</a:t>
            </a:r>
            <a:r>
              <a:rPr lang="nl-NL" sz="2800" dirty="0"/>
              <a:t>)  TIME </a:t>
            </a:r>
            <a:r>
              <a:rPr lang="nl-NL" sz="2800" dirty="0" err="1"/>
              <a:t>eval</a:t>
            </a:r>
            <a:r>
              <a:rPr lang="nl-NL" sz="2800" dirty="0"/>
              <a:t>(</a:t>
            </a:r>
            <a:r>
              <a:rPr lang="nl-NL" sz="2800" dirty="0">
                <a:solidFill>
                  <a:srgbClr val="FF0000"/>
                </a:solidFill>
              </a:rPr>
              <a:t>tijd[i]</a:t>
            </a:r>
            <a:r>
              <a:rPr lang="nl-NL" sz="2800" dirty="0"/>
              <a:t>)"</a:t>
            </a:r>
          </a:p>
          <a:p>
            <a:r>
              <a:rPr lang="nl-NL" sz="2800" dirty="0"/>
              <a:t>  </a:t>
            </a:r>
            <a:r>
              <a:rPr lang="nl-NL" sz="2800" dirty="0" err="1"/>
              <a:t>Wait</a:t>
            </a:r>
            <a:r>
              <a:rPr lang="nl-NL" sz="2800" dirty="0"/>
              <a:t> tijd[i]*</a:t>
            </a:r>
            <a:r>
              <a:rPr lang="nl-NL" sz="2800" dirty="0">
                <a:solidFill>
                  <a:srgbClr val="00B050"/>
                </a:solidFill>
              </a:rPr>
              <a:t>0.9</a:t>
            </a:r>
          </a:p>
          <a:p>
            <a:r>
              <a:rPr lang="nl-NL" sz="2800" dirty="0" err="1"/>
              <a:t>EndFor</a:t>
            </a:r>
            <a:endParaRPr lang="nl-NL" sz="2800" dirty="0"/>
          </a:p>
          <a:p>
            <a:endParaRPr lang="nl-NL" sz="2800" dirty="0"/>
          </a:p>
          <a:p>
            <a:r>
              <a:rPr lang="nl-NL" sz="2800" dirty="0" err="1"/>
              <a:t>EndPrgm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338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2"/>
            <a:ext cx="12192000" cy="130324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" name="Rechthoek 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Rechthoek 5"/>
          <p:cNvSpPr/>
          <p:nvPr/>
        </p:nvSpPr>
        <p:spPr>
          <a:xfrm>
            <a:off x="0" y="6329731"/>
            <a:ext cx="12192000" cy="26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1074525" y="6299394"/>
            <a:ext cx="10953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333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333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333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6501341"/>
            <a:ext cx="2016224" cy="4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r="38998" b="28738"/>
          <a:stretch/>
        </p:blipFill>
        <p:spPr>
          <a:xfrm>
            <a:off x="77760" y="141961"/>
            <a:ext cx="817544" cy="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7289321" y="140133"/>
            <a:ext cx="4804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/>
              <a:t>Muziek en Wiskunde</a:t>
            </a:r>
          </a:p>
          <a:p>
            <a:pPr algn="r"/>
            <a:r>
              <a:rPr lang="nl-NL" sz="2400" i="1" dirty="0"/>
              <a:t>Wiskundige denkvaardigheden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5992" y="1358069"/>
            <a:ext cx="2774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Program: MUZIEK</a:t>
            </a:r>
          </a:p>
          <a:p>
            <a:r>
              <a:rPr lang="nl-NL" sz="2800" dirty="0" err="1"/>
              <a:t>WisHome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175992" y="2360149"/>
            <a:ext cx="93251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For (i,1,dim(L</a:t>
            </a:r>
            <a:r>
              <a:rPr lang="nl-NL" sz="2800" baseline="-25000" dirty="0"/>
              <a:t>1</a:t>
            </a:r>
            <a:r>
              <a:rPr lang="nl-NL" sz="2800" dirty="0"/>
              <a:t>))</a:t>
            </a:r>
          </a:p>
          <a:p>
            <a:r>
              <a:rPr lang="nl-NL" sz="2800" dirty="0">
                <a:solidFill>
                  <a:srgbClr val="FF0000"/>
                </a:solidFill>
              </a:rPr>
              <a:t>440*((2^(1/12)^L</a:t>
            </a:r>
            <a:r>
              <a:rPr lang="nl-NL" sz="2800" baseline="-25000" dirty="0">
                <a:solidFill>
                  <a:srgbClr val="FF0000"/>
                </a:solidFill>
              </a:rPr>
              <a:t>1</a:t>
            </a:r>
            <a:r>
              <a:rPr lang="nl-NL" sz="2800" dirty="0">
                <a:solidFill>
                  <a:srgbClr val="FF0000"/>
                </a:solidFill>
              </a:rPr>
              <a:t>(i))→F</a:t>
            </a:r>
            <a:endParaRPr lang="nl-NL" sz="2800" dirty="0"/>
          </a:p>
          <a:p>
            <a:r>
              <a:rPr lang="nl-NL" sz="2800" dirty="0"/>
              <a:t>  </a:t>
            </a:r>
            <a:r>
              <a:rPr lang="nl-NL" sz="2800" dirty="0" err="1"/>
              <a:t>Send</a:t>
            </a:r>
            <a:r>
              <a:rPr lang="nl-NL" sz="2800" dirty="0"/>
              <a:t> ("SET SOUND </a:t>
            </a:r>
            <a:r>
              <a:rPr lang="nl-NL" sz="2800" dirty="0" err="1"/>
              <a:t>eval</a:t>
            </a:r>
            <a:r>
              <a:rPr lang="nl-NL" sz="2800" dirty="0"/>
              <a:t>(F)  TIME </a:t>
            </a:r>
            <a:r>
              <a:rPr lang="nl-NL" sz="2800" dirty="0" err="1"/>
              <a:t>eval</a:t>
            </a:r>
            <a:r>
              <a:rPr lang="nl-NL" sz="2800" dirty="0"/>
              <a:t>(L</a:t>
            </a:r>
            <a:r>
              <a:rPr lang="nl-NL" sz="2800" baseline="-25000" dirty="0"/>
              <a:t>2</a:t>
            </a:r>
            <a:r>
              <a:rPr lang="nl-NL" sz="2800" dirty="0"/>
              <a:t>(i))”)</a:t>
            </a:r>
          </a:p>
          <a:p>
            <a:r>
              <a:rPr lang="nl-NL" sz="2800" dirty="0"/>
              <a:t>  </a:t>
            </a:r>
            <a:r>
              <a:rPr lang="nl-NL" sz="2800" dirty="0" err="1"/>
              <a:t>Wait</a:t>
            </a:r>
            <a:r>
              <a:rPr lang="nl-NL" sz="2800" dirty="0"/>
              <a:t> L</a:t>
            </a:r>
            <a:r>
              <a:rPr lang="nl-NL" sz="2800" baseline="-25000" dirty="0"/>
              <a:t>2</a:t>
            </a:r>
            <a:r>
              <a:rPr lang="nl-NL" sz="2800" dirty="0"/>
              <a:t>(i)*</a:t>
            </a:r>
            <a:r>
              <a:rPr lang="nl-NL" sz="2800" dirty="0">
                <a:solidFill>
                  <a:srgbClr val="00B050"/>
                </a:solidFill>
              </a:rPr>
              <a:t>0.9</a:t>
            </a:r>
          </a:p>
          <a:p>
            <a:endParaRPr lang="nl-NL" sz="2800" dirty="0"/>
          </a:p>
          <a:p>
            <a:r>
              <a:rPr lang="nl-NL" sz="2800" dirty="0" err="1"/>
              <a:t>EndPrgm</a:t>
            </a:r>
            <a:endParaRPr lang="nl-NL" sz="2800" dirty="0"/>
          </a:p>
        </p:txBody>
      </p:sp>
      <p:sp>
        <p:nvSpPr>
          <p:cNvPr id="3" name="Tekstvak 2"/>
          <p:cNvSpPr txBox="1"/>
          <p:nvPr/>
        </p:nvSpPr>
        <p:spPr>
          <a:xfrm>
            <a:off x="7410091" y="1656272"/>
            <a:ext cx="4270075" cy="1631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sz="4800" dirty="0"/>
              <a:t>TI-84 Plus CE-T</a:t>
            </a:r>
          </a:p>
          <a:p>
            <a:r>
              <a:rPr lang="nl-NL" sz="2400" dirty="0"/>
              <a:t>Noten als </a:t>
            </a:r>
            <a:r>
              <a:rPr lang="nl-NL" sz="2400" u="sng" dirty="0"/>
              <a:t>getallen</a:t>
            </a:r>
            <a:r>
              <a:rPr lang="nl-NL" sz="2400" dirty="0"/>
              <a:t> in L</a:t>
            </a:r>
            <a:r>
              <a:rPr lang="nl-NL" sz="2400" baseline="-25000" dirty="0"/>
              <a:t>1</a:t>
            </a:r>
          </a:p>
          <a:p>
            <a:r>
              <a:rPr lang="nl-NL" sz="2400" dirty="0"/>
              <a:t>Tijden in L</a:t>
            </a:r>
            <a:r>
              <a:rPr lang="nl-NL" sz="2400" baseline="-25000" dirty="0"/>
              <a:t>2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338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452</Words>
  <Application>Microsoft Macintosh PowerPoint</Application>
  <PresentationFormat>Widescreen</PresentationFormat>
  <Paragraphs>153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HelveticaNeueLT Std</vt:lpstr>
      <vt:lpstr>Open Sans</vt:lpstr>
      <vt:lpstr>Times New Roman</vt:lpstr>
      <vt:lpstr>Kantoorthema</vt:lpstr>
      <vt:lpstr>Muziek en Wiskunde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Ludovic Wallaart</dc:creator>
  <cp:lastModifiedBy>Stulens, Koen</cp:lastModifiedBy>
  <cp:revision>32</cp:revision>
  <dcterms:created xsi:type="dcterms:W3CDTF">2019-11-19T20:08:50Z</dcterms:created>
  <dcterms:modified xsi:type="dcterms:W3CDTF">2019-11-25T10:49:19Z</dcterms:modified>
</cp:coreProperties>
</file>