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259" r:id="rId2"/>
    <p:sldId id="357" r:id="rId3"/>
    <p:sldId id="340" r:id="rId4"/>
    <p:sldId id="345" r:id="rId5"/>
    <p:sldId id="349" r:id="rId6"/>
    <p:sldId id="354" r:id="rId7"/>
    <p:sldId id="350" r:id="rId8"/>
    <p:sldId id="351" r:id="rId9"/>
    <p:sldId id="352" r:id="rId10"/>
    <p:sldId id="399" r:id="rId11"/>
    <p:sldId id="361" r:id="rId12"/>
    <p:sldId id="356" r:id="rId13"/>
    <p:sldId id="342" r:id="rId14"/>
    <p:sldId id="287" r:id="rId15"/>
    <p:sldId id="363" r:id="rId16"/>
    <p:sldId id="362" r:id="rId17"/>
    <p:sldId id="364" r:id="rId18"/>
    <p:sldId id="365" r:id="rId19"/>
    <p:sldId id="359" r:id="rId20"/>
    <p:sldId id="366" r:id="rId21"/>
    <p:sldId id="368" r:id="rId22"/>
    <p:sldId id="367" r:id="rId23"/>
    <p:sldId id="376" r:id="rId24"/>
    <p:sldId id="382" r:id="rId25"/>
    <p:sldId id="301" r:id="rId26"/>
    <p:sldId id="307" r:id="rId27"/>
    <p:sldId id="303" r:id="rId28"/>
    <p:sldId id="304" r:id="rId29"/>
    <p:sldId id="305" r:id="rId30"/>
    <p:sldId id="393" r:id="rId31"/>
    <p:sldId id="390" r:id="rId32"/>
    <p:sldId id="391" r:id="rId33"/>
    <p:sldId id="392" r:id="rId34"/>
    <p:sldId id="388" r:id="rId35"/>
    <p:sldId id="394" r:id="rId36"/>
    <p:sldId id="400" r:id="rId37"/>
    <p:sldId id="396" r:id="rId38"/>
    <p:sldId id="397" r:id="rId39"/>
    <p:sldId id="443" r:id="rId40"/>
    <p:sldId id="401" r:id="rId41"/>
    <p:sldId id="438" r:id="rId42"/>
    <p:sldId id="439" r:id="rId43"/>
    <p:sldId id="441" r:id="rId44"/>
    <p:sldId id="442" r:id="rId45"/>
    <p:sldId id="402" r:id="rId46"/>
    <p:sldId id="404" r:id="rId47"/>
    <p:sldId id="406" r:id="rId48"/>
    <p:sldId id="409" r:id="rId49"/>
    <p:sldId id="410" r:id="rId50"/>
    <p:sldId id="411" r:id="rId51"/>
    <p:sldId id="412" r:id="rId52"/>
    <p:sldId id="414" r:id="rId53"/>
    <p:sldId id="413" r:id="rId54"/>
    <p:sldId id="415" r:id="rId55"/>
    <p:sldId id="421" r:id="rId56"/>
    <p:sldId id="425" r:id="rId57"/>
    <p:sldId id="420" r:id="rId58"/>
    <p:sldId id="417" r:id="rId59"/>
    <p:sldId id="418" r:id="rId60"/>
    <p:sldId id="419" r:id="rId61"/>
    <p:sldId id="423" r:id="rId62"/>
    <p:sldId id="424" r:id="rId63"/>
    <p:sldId id="437" r:id="rId64"/>
    <p:sldId id="431" r:id="rId65"/>
    <p:sldId id="432" r:id="rId66"/>
    <p:sldId id="433" r:id="rId67"/>
    <p:sldId id="434" r:id="rId68"/>
    <p:sldId id="435" r:id="rId69"/>
    <p:sldId id="436" r:id="rId70"/>
    <p:sldId id="426" r:id="rId71"/>
    <p:sldId id="427" r:id="rId72"/>
    <p:sldId id="429" r:id="rId73"/>
    <p:sldId id="430" r:id="rId74"/>
    <p:sldId id="444" r:id="rId7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65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D600"/>
    <a:srgbClr val="606160"/>
    <a:srgbClr val="000000"/>
    <a:srgbClr val="004587"/>
    <a:srgbClr val="01A99E"/>
    <a:srgbClr val="0088CC"/>
    <a:srgbClr val="93C641"/>
    <a:srgbClr val="C01F78"/>
    <a:srgbClr val="EB3C2B"/>
    <a:srgbClr val="FDB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89"/>
    <p:restoredTop sz="96973"/>
  </p:normalViewPr>
  <p:slideViewPr>
    <p:cSldViewPr snapToGrid="0" snapToObjects="1" showGuides="1">
      <p:cViewPr varScale="1">
        <p:scale>
          <a:sx n="152" d="100"/>
          <a:sy n="152" d="100"/>
        </p:scale>
        <p:origin x="216" y="200"/>
      </p:cViewPr>
      <p:guideLst>
        <p:guide pos="2865"/>
        <p:guide orient="horz" pos="22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9CD7-F662-5840-8E9A-120CE57709F9}" type="datetimeFigureOut">
              <a:rPr lang="x-none" smtClean="0"/>
              <a:t>11/06/2021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55EF3-159F-A741-9DF0-03E9BE361EC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181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455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0913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37374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53340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5684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2909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1929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3263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7315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882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156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0892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43615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87954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9269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746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9148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4021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239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4290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8569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923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87721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77205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3197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77167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11977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39385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53137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5315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6172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91147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1683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0899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4224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80522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60721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4060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43756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48442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06490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95235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11387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49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875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89691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63797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04975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42329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29198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04889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02300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81995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x-none" sz="140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400" dirty="0"/>
                  <a:t>In </a:t>
                </a:r>
                <a:r>
                  <a:rPr lang="en-US" sz="1400" dirty="0" err="1"/>
                  <a:t>een</a:t>
                </a:r>
                <a:r>
                  <a:rPr lang="en-US" sz="1400" dirty="0"/>
                  <a:t> </a:t>
                </a:r>
                <a:r>
                  <a:rPr lang="en-US" sz="1400" dirty="0" err="1"/>
                  <a:t>volgende</a:t>
                </a:r>
                <a:r>
                  <a:rPr lang="en-US" sz="1400" dirty="0"/>
                  <a:t> </a:t>
                </a:r>
                <a:r>
                  <a:rPr lang="en-US" sz="1400" dirty="0" err="1"/>
                  <a:t>stap</a:t>
                </a:r>
                <a:r>
                  <a:rPr lang="en-US" sz="1400" dirty="0"/>
                  <a:t> </a:t>
                </a:r>
                <a:r>
                  <a:rPr lang="en-US" sz="1400" dirty="0" err="1"/>
                  <a:t>tekenen</a:t>
                </a:r>
                <a:r>
                  <a:rPr lang="en-US" sz="1400" dirty="0"/>
                  <a:t> we </a:t>
                </a:r>
                <a:r>
                  <a:rPr lang="en-US" sz="1400" dirty="0" err="1"/>
                  <a:t>deze</a:t>
                </a:r>
                <a:r>
                  <a:rPr lang="en-US" sz="1400" dirty="0"/>
                  <a:t> </a:t>
                </a:r>
                <a:r>
                  <a:rPr lang="en-US" sz="1400" dirty="0" err="1"/>
                  <a:t>combinatie</a:t>
                </a:r>
                <a:r>
                  <a:rPr lang="en-US" sz="1400" dirty="0"/>
                  <a:t> van twee </a:t>
                </a:r>
                <a:r>
                  <a:rPr lang="en-US" sz="1400" dirty="0" err="1"/>
                  <a:t>tegels</a:t>
                </a:r>
                <a:r>
                  <a:rPr lang="en-US" sz="1400" dirty="0"/>
                  <a:t> </a:t>
                </a:r>
                <a:r>
                  <a:rPr lang="en-US" sz="1400" dirty="0" err="1"/>
                  <a:t>horizontaal</a:t>
                </a:r>
                <a:r>
                  <a:rPr lang="en-US" sz="1400" dirty="0"/>
                  <a:t> </a:t>
                </a:r>
                <a:r>
                  <a:rPr lang="en-US" sz="1400" dirty="0" err="1"/>
                  <a:t>een</a:t>
                </a:r>
                <a:r>
                  <a:rPr lang="en-US" sz="1400" dirty="0"/>
                  <a:t> </a:t>
                </a:r>
                <a:r>
                  <a:rPr lang="en-US" sz="1400" dirty="0" err="1"/>
                  <a:t>aantal</a:t>
                </a:r>
                <a:r>
                  <a:rPr lang="en-US" sz="1400" dirty="0"/>
                  <a:t> </a:t>
                </a:r>
                <a:r>
                  <a:rPr lang="en-US" sz="1400" dirty="0" err="1"/>
                  <a:t>keer</a:t>
                </a:r>
                <a:r>
                  <a:rPr lang="en-US" sz="1400" dirty="0"/>
                  <a:t> </a:t>
                </a:r>
                <a:r>
                  <a:rPr lang="en-US" sz="1400" dirty="0" err="1"/>
                  <a:t>naast</a:t>
                </a:r>
                <a:r>
                  <a:rPr lang="en-US" sz="1400" dirty="0"/>
                  <a:t> </a:t>
                </a:r>
                <a:r>
                  <a:rPr lang="en-US" sz="1400" dirty="0" err="1"/>
                  <a:t>mekaar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en</a:t>
                </a:r>
                <a:r>
                  <a:rPr lang="en-US" sz="1400" baseline="0" dirty="0"/>
                  <a:t> </a:t>
                </a:r>
                <a:r>
                  <a:rPr lang="en-US" sz="1400" dirty="0"/>
                  <a:t>op </a:t>
                </a:r>
                <a:r>
                  <a:rPr lang="en-US" sz="1400" dirty="0" err="1"/>
                  <a:t>eenzelfde</a:t>
                </a:r>
                <a:r>
                  <a:rPr lang="en-US" sz="1400" dirty="0"/>
                  <a:t> </a:t>
                </a:r>
                <a:r>
                  <a:rPr lang="en-US" sz="1400" dirty="0" err="1"/>
                  <a:t>afstand</a:t>
                </a:r>
                <a:r>
                  <a:rPr lang="en-US" sz="1400" dirty="0"/>
                  <a:t> van </a:t>
                </a:r>
                <a:r>
                  <a:rPr lang="en-US" sz="1400" dirty="0" err="1"/>
                  <a:t>mekaar</a:t>
                </a:r>
                <a:r>
                  <a:rPr lang="en-US" sz="1400" dirty="0"/>
                  <a:t>, 24</a:t>
                </a:r>
                <a:r>
                  <a:rPr lang="en-US" sz="1400" i="0">
                    <a:latin typeface="Cambria Math" panose="02040503050406030204" pitchFamily="18" charset="0"/>
                  </a:rPr>
                  <a:t>√</a:t>
                </a:r>
                <a:r>
                  <a:rPr lang="en-US" sz="1400" b="0" i="0">
                    <a:latin typeface="Cambria Math" panose="02040503050406030204" pitchFamily="18" charset="0"/>
                  </a:rPr>
                  <a:t>3</a:t>
                </a:r>
                <a:r>
                  <a:rPr lang="en-US" sz="1400" dirty="0"/>
                  <a:t>.</a:t>
                </a:r>
              </a:p>
              <a:p>
                <a:endParaRPr lang="en-US" sz="1400" dirty="0"/>
              </a:p>
              <a:p>
                <a:endParaRPr lang="x-none" sz="140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79071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x-none" sz="140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dirty="0"/>
                  <a:t>De </a:t>
                </a:r>
                <a:r>
                  <a:rPr lang="en-US" sz="1400" dirty="0" err="1"/>
                  <a:t>afstand</a:t>
                </a:r>
                <a:r>
                  <a:rPr lang="en-US" sz="1400" dirty="0"/>
                  <a:t> 24</a:t>
                </a:r>
                <a:r>
                  <a:rPr lang="en-US" sz="1400" i="0">
                    <a:latin typeface="Cambria Math" panose="02040503050406030204" pitchFamily="18" charset="0"/>
                  </a:rPr>
                  <a:t>√</a:t>
                </a:r>
                <a:r>
                  <a:rPr lang="en-US" sz="1400" b="0" i="0">
                    <a:latin typeface="Cambria Math" panose="02040503050406030204" pitchFamily="18" charset="0"/>
                  </a:rPr>
                  <a:t>3  </a:t>
                </a:r>
                <a:r>
                  <a:rPr lang="en-US" sz="1400" dirty="0"/>
                  <a:t>is zo </a:t>
                </a:r>
                <a:r>
                  <a:rPr lang="en-US" sz="1400" dirty="0" err="1"/>
                  <a:t>gekozen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zodat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indien</a:t>
                </a:r>
                <a:r>
                  <a:rPr lang="en-US" sz="1400" baseline="0" dirty="0"/>
                  <a:t> we om de set van twee </a:t>
                </a:r>
                <a:r>
                  <a:rPr lang="en-US" sz="1400" baseline="0" dirty="0" err="1"/>
                  <a:t>tegels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deze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vertikaal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verschuiven</a:t>
                </a:r>
                <a:r>
                  <a:rPr lang="en-US" sz="1400" baseline="0" dirty="0"/>
                  <a:t> over </a:t>
                </a:r>
                <a:r>
                  <a:rPr lang="en-US" sz="1400" baseline="0" dirty="0" err="1"/>
                  <a:t>een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afstand</a:t>
                </a:r>
                <a:r>
                  <a:rPr lang="en-US" sz="1400" baseline="0" dirty="0"/>
                  <a:t> 24 de </a:t>
                </a:r>
                <a:r>
                  <a:rPr lang="en-US" sz="1400" baseline="0" dirty="0" err="1"/>
                  <a:t>tegels</a:t>
                </a:r>
                <a:r>
                  <a:rPr lang="en-US" sz="1400" baseline="0" dirty="0"/>
                  <a:t> exact </a:t>
                </a:r>
                <a:r>
                  <a:rPr lang="en-US" sz="1400" baseline="0" dirty="0" err="1"/>
                  <a:t>aansluiten</a:t>
                </a:r>
                <a:r>
                  <a:rPr lang="en-US" sz="1400" baseline="0" dirty="0"/>
                  <a:t>.</a:t>
                </a:r>
                <a:endParaRPr lang="en-US" sz="1400" dirty="0"/>
              </a:p>
              <a:p>
                <a:endParaRPr lang="x-none" sz="140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70692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59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8127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08052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48929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9178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3732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06993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97884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5430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74687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4171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33573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69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4615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058430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70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10607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71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021934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72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44935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73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05207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sz="140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74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0670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7099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55EF3-159F-A741-9DF0-03E9BE361EC3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205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8B719-FE24-B547-A9B7-1A1DADEB7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B2921-F837-2B4C-8B9C-C6FE139D0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345FC-867A-2B43-BC01-36C293290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91052-524A-CF49-BE8E-EA788020703C}" type="datetime11">
              <a:rPr lang="en-US" smtClean="0"/>
              <a:t>16:46:18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3A9F3-BEE4-924D-9571-84F887C1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6C379-2A38-F149-9F0F-5804C23E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459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87FF-BFE2-CF4B-B993-5DC0FE95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F647C-BE34-0F4F-9085-C1E2329C1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402AF-7168-9240-9B5B-A91ADC04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0DB9-514E-7441-985F-F5371B92C4FA}" type="datetime11">
              <a:rPr lang="en-US" smtClean="0"/>
              <a:t>16:46:18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D3229-1840-1D42-BAC5-3BEBF398B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206A3-97FC-5042-BE65-5AA95015F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713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D8043-B81F-6C40-B277-95CF43A93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8C5B5-3722-D549-AD66-0A46E4CB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343E6-C502-814E-B899-CE920DE6D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25C32-7547-E448-8C00-C91E9BA7EDF4}" type="datetime11">
              <a:rPr lang="en-US" smtClean="0"/>
              <a:t>16:46:18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7C950-269A-6F4C-93A1-1BF0A51E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12C22-521B-364E-B5CA-04D569A1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978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F51D8-81C5-0043-9444-50EB67E2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3D86F-C4D9-0A4F-8311-C9638F928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7FD83-46B4-1348-928D-47B5C02E4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83C95-899D-3C40-B3EF-B924D9D4811C}" type="datetime11">
              <a:rPr lang="en-US" smtClean="0"/>
              <a:t>16:46:18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F5D36-F4BF-1C47-962E-A70A0DD1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A2EA0-49DD-E941-AA80-A8CBFE8C3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5833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40D8-4941-4741-96C1-7E502309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3BEA0-5AAF-DE48-9282-759C78106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A84EA-8253-1B40-8134-4285B8F33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AC88-0DD1-1847-A898-959CC57386F7}" type="datetime11">
              <a:rPr lang="en-US" smtClean="0"/>
              <a:t>16:46:18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D7986-B2C4-F542-933D-D9178012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0F60-0B22-A540-883E-F1A155276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657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28B5-B643-E546-A141-08A8FEFF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A594-CE52-674C-BF79-BDFCA8130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45908-F7F5-6F4B-B244-3EB34FFC8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1FA25-080D-F641-9ADB-B9D6F61E5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FBC9-D537-214E-BB46-FB9BC41F75B6}" type="datetime11">
              <a:rPr lang="en-US" smtClean="0"/>
              <a:t>16:46:18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93780-DF45-0144-8DBC-968972C0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76696-4E3D-0E4C-AACD-4243E3FD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775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0723C-704A-9545-9F74-CD8CB351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75740-EFF8-C64C-A6CC-E8FFA6979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E3E1E-6C55-4649-98F2-6E9384843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82768-C46A-0E42-AC94-004DFCB4F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28EBEE-2F81-FD43-906F-F2F47AD93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AE20B-1C7C-B14E-A234-74B0EAA51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6736-C05A-CD44-A8B6-D50ACC789C10}" type="datetime11">
              <a:rPr lang="en-US" smtClean="0"/>
              <a:t>16:46:18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8E847-4DED-0343-B52A-2F3FB9273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0E6F4F-4AE3-B84E-8202-46524BBF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8652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12302-17B3-B941-B871-73B34CC6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8A9451-D357-234C-A22E-EAF97528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A3360-0784-A54F-9E44-7D7A35A1FAC4}" type="datetime11">
              <a:rPr lang="en-US" smtClean="0"/>
              <a:t>16:46:18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AD4D3-A6F9-EA49-9F8D-47CDD3A5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2DC7E-6F21-064B-96CA-AE6E3012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118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E88C5-6AFE-2F4F-8032-70F65A78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6AB34-01FE-974C-BB63-92FF54340C62}" type="datetime11">
              <a:rPr lang="en-US" smtClean="0"/>
              <a:t>16:46:18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88D5A-8F4A-024F-A4C7-38BCFD94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4E1D9-64F3-1B40-93B3-E2AE43F4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787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6F8E8-6984-C44E-9070-1775E62F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991E0-D40D-C746-BA94-EF70E6B45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B7CF1-FD6E-0C43-87E1-1AAA7B739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3C1FD-753D-9741-AEE3-959EB5928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851A7-6A68-9942-8069-F2C959DF8475}" type="datetime11">
              <a:rPr lang="en-US" smtClean="0"/>
              <a:t>16:46:18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C5082-1DD5-E849-9A1E-69E4B6F40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D81CE-FC4A-2E45-83CD-FC839D5C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281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D0DA-9A6E-E84C-890F-DAECF821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E615F2-7DFB-3147-AFCC-746B47F05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A2A67-E392-6442-A85E-10FAF42C4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D4438-42EE-2E4F-AB16-6FC74259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313A-62E0-674D-8AB3-652337FC3A0B}" type="datetime11">
              <a:rPr lang="en-US" smtClean="0"/>
              <a:t>16:46:18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CE32A-EF44-464C-A68E-E01912A14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3A388-2E5D-B845-BDDF-A3C3BEF1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589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FAE40E-9667-7C4A-8654-7BEF19DF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36715-BB2C-B440-BE7C-E0B6ECA48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492-1627-C14E-A9D3-11CA7AAC0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93B7A-5F1A-884F-8CD0-A96F86B214EE}" type="datetime11">
              <a:rPr lang="en-US" smtClean="0"/>
              <a:t>16:46:18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4D165-B6B8-CA44-888C-CECFA4F53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3EE3F-5549-964E-B660-E44ACEC0D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C883-3CA6-2949-80E6-BC72401C2C2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0306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hyperlink" Target="http://www.wil-depython.nl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hyperlink" Target="http://www.t3nederland.n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jpeg"/><Relationship Id="rId14" Type="http://schemas.openxmlformats.org/officeDocument/2006/relationships/hyperlink" Target="http://www.t3europe.e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o.nl/vakportalen/vakportaal-digitale-geletterdheid/computational-thinkin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o.nl/vakportalen/vakportaal-digitale-geletterdheid/computational-thinkin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jpeg"/><Relationship Id="rId10" Type="http://schemas.openxmlformats.org/officeDocument/2006/relationships/image" Target="../media/image190.png"/><Relationship Id="rId4" Type="http://schemas.openxmlformats.org/officeDocument/2006/relationships/image" Target="../media/image22.tiff"/><Relationship Id="rId9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20.png"/><Relationship Id="rId4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5" Type="http://schemas.openxmlformats.org/officeDocument/2006/relationships/image" Target="../media/image320.png"/><Relationship Id="rId4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7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20.png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30.tif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6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60.png"/><Relationship Id="rId10" Type="http://schemas.openxmlformats.org/officeDocument/2006/relationships/image" Target="../media/image56.pn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7.tiff"/><Relationship Id="rId7" Type="http://schemas.openxmlformats.org/officeDocument/2006/relationships/image" Target="../media/image50.png"/><Relationship Id="rId12" Type="http://schemas.openxmlformats.org/officeDocument/2006/relationships/image" Target="../media/image58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0.pn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9.tiff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gif"/><Relationship Id="rId3" Type="http://schemas.openxmlformats.org/officeDocument/2006/relationships/image" Target="../media/image48.png"/><Relationship Id="rId12" Type="http://schemas.openxmlformats.org/officeDocument/2006/relationships/image" Target="../media/image59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52.png"/><Relationship Id="rId10" Type="http://schemas.openxmlformats.org/officeDocument/2006/relationships/image" Target="../media/image460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igitalpromise.org/initiative/computational-thinking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6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8.tif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pn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gi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www.computerbasedmath.org/case-for-computer-based-math-education.php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digitalpromise.org/initiative/computational-thinking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tiff"/><Relationship Id="rId3" Type="http://schemas.openxmlformats.org/officeDocument/2006/relationships/image" Target="../media/image82.tiff"/><Relationship Id="rId7" Type="http://schemas.openxmlformats.org/officeDocument/2006/relationships/image" Target="../media/image75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5.tiff"/><Relationship Id="rId7" Type="http://schemas.openxmlformats.org/officeDocument/2006/relationships/image" Target="../media/image75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tiff"/><Relationship Id="rId11" Type="http://schemas.openxmlformats.org/officeDocument/2006/relationships/image" Target="../media/image84.tiff"/><Relationship Id="rId5" Type="http://schemas.openxmlformats.org/officeDocument/2006/relationships/image" Target="../media/image76.tiff"/><Relationship Id="rId10" Type="http://schemas.openxmlformats.org/officeDocument/2006/relationships/image" Target="../media/image83.tiff"/><Relationship Id="rId4" Type="http://schemas.openxmlformats.org/officeDocument/2006/relationships/image" Target="../media/image86.tiff"/><Relationship Id="rId9" Type="http://schemas.openxmlformats.org/officeDocument/2006/relationships/image" Target="../media/image82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86.tiff"/><Relationship Id="rId7" Type="http://schemas.openxmlformats.org/officeDocument/2006/relationships/image" Target="../media/image83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tiff"/><Relationship Id="rId11" Type="http://schemas.openxmlformats.org/officeDocument/2006/relationships/image" Target="../media/image90.gif"/><Relationship Id="rId5" Type="http://schemas.openxmlformats.org/officeDocument/2006/relationships/image" Target="../media/image75.tiff"/><Relationship Id="rId10" Type="http://schemas.openxmlformats.org/officeDocument/2006/relationships/image" Target="../media/image89.gif"/><Relationship Id="rId4" Type="http://schemas.openxmlformats.org/officeDocument/2006/relationships/image" Target="../media/image76.tiff"/><Relationship Id="rId9" Type="http://schemas.openxmlformats.org/officeDocument/2006/relationships/image" Target="../media/image8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tiff"/><Relationship Id="rId4" Type="http://schemas.openxmlformats.org/officeDocument/2006/relationships/image" Target="../media/image93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digitalpromise.org/initiative/computational-thinking/" TargetMode="External"/><Relationship Id="rId9" Type="http://schemas.openxmlformats.org/officeDocument/2006/relationships/hyperlink" Target="https://www.computerbasedmath.org/case-for-computer-based-math-education.php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tiff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7" Type="http://schemas.openxmlformats.org/officeDocument/2006/relationships/image" Target="../media/image98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tiff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gif"/><Relationship Id="rId4" Type="http://schemas.openxmlformats.org/officeDocument/2006/relationships/image" Target="../media/image98.tif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tiff"/><Relationship Id="rId3" Type="http://schemas.openxmlformats.org/officeDocument/2006/relationships/image" Target="../media/image100.jpeg"/><Relationship Id="rId7" Type="http://schemas.openxmlformats.org/officeDocument/2006/relationships/image" Target="../media/image104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tiff"/><Relationship Id="rId5" Type="http://schemas.openxmlformats.org/officeDocument/2006/relationships/image" Target="../media/image102.tiff"/><Relationship Id="rId10" Type="http://schemas.openxmlformats.org/officeDocument/2006/relationships/image" Target="../media/image107.tiff"/><Relationship Id="rId4" Type="http://schemas.openxmlformats.org/officeDocument/2006/relationships/image" Target="../media/image101.tiff"/><Relationship Id="rId9" Type="http://schemas.openxmlformats.org/officeDocument/2006/relationships/image" Target="../media/image106.tif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tiff"/><Relationship Id="rId13" Type="http://schemas.openxmlformats.org/officeDocument/2006/relationships/image" Target="../media/image109.tiff"/><Relationship Id="rId3" Type="http://schemas.openxmlformats.org/officeDocument/2006/relationships/image" Target="../media/image100.jpeg"/><Relationship Id="rId7" Type="http://schemas.openxmlformats.org/officeDocument/2006/relationships/image" Target="../media/image104.tiff"/><Relationship Id="rId12" Type="http://schemas.openxmlformats.org/officeDocument/2006/relationships/image" Target="../media/image108.tiff"/><Relationship Id="rId17" Type="http://schemas.openxmlformats.org/officeDocument/2006/relationships/image" Target="../media/image113.tiff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11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tiff"/><Relationship Id="rId11" Type="http://schemas.openxmlformats.org/officeDocument/2006/relationships/image" Target="../media/image105.png"/><Relationship Id="rId5" Type="http://schemas.openxmlformats.org/officeDocument/2006/relationships/image" Target="../media/image102.tiff"/><Relationship Id="rId15" Type="http://schemas.openxmlformats.org/officeDocument/2006/relationships/image" Target="../media/image111.tiff"/><Relationship Id="rId10" Type="http://schemas.openxmlformats.org/officeDocument/2006/relationships/image" Target="../media/image107.tiff"/><Relationship Id="rId4" Type="http://schemas.openxmlformats.org/officeDocument/2006/relationships/image" Target="../media/image101.tiff"/><Relationship Id="rId9" Type="http://schemas.openxmlformats.org/officeDocument/2006/relationships/image" Target="../media/image106.tiff"/><Relationship Id="rId14" Type="http://schemas.openxmlformats.org/officeDocument/2006/relationships/image" Target="../media/image110.tif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tiff"/><Relationship Id="rId13" Type="http://schemas.openxmlformats.org/officeDocument/2006/relationships/image" Target="../media/image109.tiff"/><Relationship Id="rId18" Type="http://schemas.openxmlformats.org/officeDocument/2006/relationships/image" Target="../media/image114.gif"/><Relationship Id="rId3" Type="http://schemas.openxmlformats.org/officeDocument/2006/relationships/image" Target="../media/image100.jpeg"/><Relationship Id="rId7" Type="http://schemas.openxmlformats.org/officeDocument/2006/relationships/image" Target="../media/image104.tiff"/><Relationship Id="rId12" Type="http://schemas.openxmlformats.org/officeDocument/2006/relationships/image" Target="../media/image108.tiff"/><Relationship Id="rId17" Type="http://schemas.openxmlformats.org/officeDocument/2006/relationships/image" Target="../media/image113.tiff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11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tiff"/><Relationship Id="rId11" Type="http://schemas.openxmlformats.org/officeDocument/2006/relationships/image" Target="../media/image105.png"/><Relationship Id="rId5" Type="http://schemas.openxmlformats.org/officeDocument/2006/relationships/image" Target="../media/image102.tiff"/><Relationship Id="rId15" Type="http://schemas.openxmlformats.org/officeDocument/2006/relationships/image" Target="../media/image111.tiff"/><Relationship Id="rId10" Type="http://schemas.openxmlformats.org/officeDocument/2006/relationships/image" Target="../media/image107.tiff"/><Relationship Id="rId4" Type="http://schemas.openxmlformats.org/officeDocument/2006/relationships/image" Target="../media/image101.tiff"/><Relationship Id="rId9" Type="http://schemas.openxmlformats.org/officeDocument/2006/relationships/image" Target="../media/image106.tiff"/><Relationship Id="rId14" Type="http://schemas.openxmlformats.org/officeDocument/2006/relationships/image" Target="../media/image110.tif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tiff"/><Relationship Id="rId13" Type="http://schemas.openxmlformats.org/officeDocument/2006/relationships/image" Target="../media/image116.tiff"/><Relationship Id="rId3" Type="http://schemas.openxmlformats.org/officeDocument/2006/relationships/image" Target="../media/image100.jpeg"/><Relationship Id="rId7" Type="http://schemas.openxmlformats.org/officeDocument/2006/relationships/image" Target="../media/image104.tiff"/><Relationship Id="rId12" Type="http://schemas.openxmlformats.org/officeDocument/2006/relationships/image" Target="../media/image115.tiff"/><Relationship Id="rId17" Type="http://schemas.openxmlformats.org/officeDocument/2006/relationships/image" Target="../media/image120.tiff"/><Relationship Id="rId2" Type="http://schemas.openxmlformats.org/officeDocument/2006/relationships/notesSlide" Target="../notesSlides/notesSlide67.xml"/><Relationship Id="rId16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tiff"/><Relationship Id="rId11" Type="http://schemas.openxmlformats.org/officeDocument/2006/relationships/image" Target="../media/image113.png"/><Relationship Id="rId5" Type="http://schemas.openxmlformats.org/officeDocument/2006/relationships/image" Target="../media/image102.tiff"/><Relationship Id="rId15" Type="http://schemas.openxmlformats.org/officeDocument/2006/relationships/image" Target="../media/image118.tiff"/><Relationship Id="rId10" Type="http://schemas.openxmlformats.org/officeDocument/2006/relationships/image" Target="../media/image107.tiff"/><Relationship Id="rId4" Type="http://schemas.openxmlformats.org/officeDocument/2006/relationships/image" Target="../media/image101.tiff"/><Relationship Id="rId9" Type="http://schemas.openxmlformats.org/officeDocument/2006/relationships/image" Target="../media/image106.tiff"/><Relationship Id="rId14" Type="http://schemas.openxmlformats.org/officeDocument/2006/relationships/image" Target="../media/image117.tif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tiff"/><Relationship Id="rId13" Type="http://schemas.openxmlformats.org/officeDocument/2006/relationships/image" Target="../media/image116.tiff"/><Relationship Id="rId18" Type="http://schemas.openxmlformats.org/officeDocument/2006/relationships/image" Target="../media/image121.gif"/><Relationship Id="rId3" Type="http://schemas.openxmlformats.org/officeDocument/2006/relationships/image" Target="../media/image100.jpeg"/><Relationship Id="rId7" Type="http://schemas.openxmlformats.org/officeDocument/2006/relationships/image" Target="../media/image104.tiff"/><Relationship Id="rId12" Type="http://schemas.openxmlformats.org/officeDocument/2006/relationships/image" Target="../media/image115.tiff"/><Relationship Id="rId17" Type="http://schemas.openxmlformats.org/officeDocument/2006/relationships/image" Target="../media/image120.tiff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tiff"/><Relationship Id="rId11" Type="http://schemas.openxmlformats.org/officeDocument/2006/relationships/image" Target="../media/image120.png"/><Relationship Id="rId5" Type="http://schemas.openxmlformats.org/officeDocument/2006/relationships/image" Target="../media/image102.tiff"/><Relationship Id="rId15" Type="http://schemas.openxmlformats.org/officeDocument/2006/relationships/image" Target="../media/image118.tiff"/><Relationship Id="rId10" Type="http://schemas.openxmlformats.org/officeDocument/2006/relationships/image" Target="../media/image107.tiff"/><Relationship Id="rId4" Type="http://schemas.openxmlformats.org/officeDocument/2006/relationships/image" Target="../media/image101.tiff"/><Relationship Id="rId9" Type="http://schemas.openxmlformats.org/officeDocument/2006/relationships/image" Target="../media/image106.tiff"/><Relationship Id="rId14" Type="http://schemas.openxmlformats.org/officeDocument/2006/relationships/image" Target="../media/image117.tif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tiff"/><Relationship Id="rId3" Type="http://schemas.openxmlformats.org/officeDocument/2006/relationships/image" Target="../media/image100.jpeg"/><Relationship Id="rId7" Type="http://schemas.openxmlformats.org/officeDocument/2006/relationships/image" Target="../media/image104.tiff"/><Relationship Id="rId12" Type="http://schemas.openxmlformats.org/officeDocument/2006/relationships/image" Target="../media/image122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tiff"/><Relationship Id="rId11" Type="http://schemas.openxmlformats.org/officeDocument/2006/relationships/image" Target="../media/image122.png"/><Relationship Id="rId5" Type="http://schemas.openxmlformats.org/officeDocument/2006/relationships/image" Target="../media/image102.tiff"/><Relationship Id="rId10" Type="http://schemas.openxmlformats.org/officeDocument/2006/relationships/image" Target="../media/image107.tiff"/><Relationship Id="rId4" Type="http://schemas.openxmlformats.org/officeDocument/2006/relationships/image" Target="../media/image101.tiff"/><Relationship Id="rId9" Type="http://schemas.openxmlformats.org/officeDocument/2006/relationships/image" Target="../media/image10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digitalpromise.org/initiative/computational-thinking/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www.computerbasedmath.org/case-for-computer-based-math-education.php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tiff"/><Relationship Id="rId4" Type="http://schemas.openxmlformats.org/officeDocument/2006/relationships/image" Target="../media/image127.tif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gif"/><Relationship Id="rId5" Type="http://schemas.openxmlformats.org/officeDocument/2006/relationships/image" Target="../media/image128.tiff"/><Relationship Id="rId4" Type="http://schemas.openxmlformats.org/officeDocument/2006/relationships/image" Target="../media/image127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7" Type="http://schemas.openxmlformats.org/officeDocument/2006/relationships/image" Target="../media/image130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gif"/><Relationship Id="rId5" Type="http://schemas.openxmlformats.org/officeDocument/2006/relationships/image" Target="../media/image128.tiff"/><Relationship Id="rId4" Type="http://schemas.openxmlformats.org/officeDocument/2006/relationships/image" Target="../media/image127.tif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35.jp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image" Target="../media/image134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133.tiff"/><Relationship Id="rId5" Type="http://schemas.openxmlformats.org/officeDocument/2006/relationships/image" Target="../media/image3.tiff"/><Relationship Id="rId10" Type="http://schemas.openxmlformats.org/officeDocument/2006/relationships/image" Target="../media/image132.tiff"/><Relationship Id="rId4" Type="http://schemas.openxmlformats.org/officeDocument/2006/relationships/image" Target="../media/image2.tiff"/><Relationship Id="rId9" Type="http://schemas.openxmlformats.org/officeDocument/2006/relationships/image" Target="../media/image131.tif"/><Relationship Id="rId14" Type="http://schemas.openxmlformats.org/officeDocument/2006/relationships/hyperlink" Target="http://www.t3europe.e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digitalpromise.org/initiative/computational-thinking/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www.computerbasedmath.org/case-for-computer-based-math-education.ph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hyperlink" Target="https://www.computerbasedmath.org/case-for-computer-based-math-education.ph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digitalpromise.org/initiative/computational-thinking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54681CB-C3CB-A647-917D-84DCDCE1A9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920202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EB593322-8A5B-F64B-8133-BBC961E98A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806" y="238010"/>
            <a:ext cx="2233409" cy="167696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9BB23E6-1EBE-2B41-810B-74E02D515DA8}"/>
              </a:ext>
            </a:extLst>
          </p:cNvPr>
          <p:cNvGrpSpPr>
            <a:grpSpLocks noChangeAspect="1"/>
          </p:cNvGrpSpPr>
          <p:nvPr/>
        </p:nvGrpSpPr>
        <p:grpSpPr>
          <a:xfrm>
            <a:off x="10567818" y="1046415"/>
            <a:ext cx="1516805" cy="868562"/>
            <a:chOff x="7209322" y="910899"/>
            <a:chExt cx="5175183" cy="296345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9F609C-06C6-244C-A77E-84377EC0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9322" y="910899"/>
              <a:ext cx="5175183" cy="2963450"/>
            </a:xfrm>
            <a:prstGeom prst="rect">
              <a:avLst/>
            </a:prstGeom>
          </p:spPr>
        </p:pic>
        <p:pic>
          <p:nvPicPr>
            <p:cNvPr id="33" name="Picture 3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A069F54-2E12-4D46-98E1-70E3AA2DF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162" y="1431542"/>
              <a:ext cx="1863177" cy="1397383"/>
            </a:xfrm>
            <a:prstGeom prst="rect">
              <a:avLst/>
            </a:prstGeom>
          </p:spPr>
        </p:pic>
      </p:grpSp>
      <p:pic>
        <p:nvPicPr>
          <p:cNvPr id="34" name="Picture 33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EA872767-775B-DD46-8683-C2DA9426AB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5141" y="682893"/>
            <a:ext cx="642298" cy="798990"/>
          </a:xfrm>
          <a:prstGeom prst="rect">
            <a:avLst/>
          </a:prstGeom>
        </p:spPr>
      </p:pic>
      <p:pic>
        <p:nvPicPr>
          <p:cNvPr id="35" name="Picture 34" descr="A picture containing indoor, toy, small, blue&#10;&#10;Description automatically generated">
            <a:extLst>
              <a:ext uri="{FF2B5EF4-FFF2-40B4-BE49-F238E27FC236}">
                <a16:creationId xmlns:a16="http://schemas.microsoft.com/office/drawing/2014/main" id="{13CF50C2-62D4-C94A-AE77-B23268054B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021" y="1083173"/>
            <a:ext cx="1685827" cy="1264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5F3BB-29EC-C94A-9484-03631C74D800}"/>
              </a:ext>
            </a:extLst>
          </p:cNvPr>
          <p:cNvSpPr txBox="1"/>
          <p:nvPr/>
        </p:nvSpPr>
        <p:spPr>
          <a:xfrm>
            <a:off x="2716812" y="2177167"/>
            <a:ext cx="6778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600" dirty="0">
                <a:solidFill>
                  <a:srgbClr val="C00000"/>
                </a:solidFill>
              </a:rPr>
              <a:t>Computational Thinking </a:t>
            </a:r>
          </a:p>
          <a:p>
            <a:pPr algn="ctr"/>
            <a:r>
              <a:rPr lang="en-GB" sz="3600" dirty="0">
                <a:solidFill>
                  <a:srgbClr val="C00000"/>
                </a:solidFill>
              </a:rPr>
              <a:t>w</a:t>
            </a:r>
            <a:r>
              <a:rPr lang="en-BE" sz="3600" dirty="0">
                <a:solidFill>
                  <a:srgbClr val="C00000"/>
                </a:solidFill>
              </a:rPr>
              <a:t>ith Python in the Math Classroom</a:t>
            </a:r>
            <a:endParaRPr lang="en-BE" sz="2400" i="1" dirty="0">
              <a:solidFill>
                <a:srgbClr val="C00000"/>
              </a:solidFill>
            </a:endParaRPr>
          </a:p>
        </p:txBody>
      </p:sp>
      <p:pic>
        <p:nvPicPr>
          <p:cNvPr id="13" name="Picture 12" descr="A picture containing bird, flower, tree&#10;&#10;Description automatically generated">
            <a:extLst>
              <a:ext uri="{FF2B5EF4-FFF2-40B4-BE49-F238E27FC236}">
                <a16:creationId xmlns:a16="http://schemas.microsoft.com/office/drawing/2014/main" id="{D9AB7FDC-56E2-F54A-BEE0-9E759E63CF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681" y="4972870"/>
            <a:ext cx="864638" cy="10394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90A8115-D27B-1C48-84BC-AA388D947C15}"/>
              </a:ext>
            </a:extLst>
          </p:cNvPr>
          <p:cNvGrpSpPr/>
          <p:nvPr/>
        </p:nvGrpSpPr>
        <p:grpSpPr>
          <a:xfrm>
            <a:off x="4174465" y="3433421"/>
            <a:ext cx="3882871" cy="1276087"/>
            <a:chOff x="906478" y="3686479"/>
            <a:chExt cx="3882871" cy="12760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BA3DC4-37E0-1541-86B9-92E0E2FCC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260" y="3686479"/>
              <a:ext cx="866208" cy="1039448"/>
            </a:xfrm>
            <a:prstGeom prst="rect">
              <a:avLst/>
            </a:prstGeom>
          </p:spPr>
        </p:pic>
        <p:pic>
          <p:nvPicPr>
            <p:cNvPr id="4" name="Picture 3" descr="A person wearing glasses and smiling at the camera&#10;&#10;Description automatically generated">
              <a:extLst>
                <a:ext uri="{FF2B5EF4-FFF2-40B4-BE49-F238E27FC236}">
                  <a16:creationId xmlns:a16="http://schemas.microsoft.com/office/drawing/2014/main" id="{C8190E33-E9AC-3145-ADBA-08DE79B95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149" y="3693482"/>
              <a:ext cx="867676" cy="1039448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3F6D810-05D5-A442-A21E-C551E05B11B3}"/>
                </a:ext>
              </a:extLst>
            </p:cNvPr>
            <p:cNvCxnSpPr>
              <a:cxnSpLocks/>
            </p:cNvCxnSpPr>
            <p:nvPr/>
          </p:nvCxnSpPr>
          <p:spPr>
            <a:xfrm>
              <a:off x="1001526" y="4725927"/>
              <a:ext cx="3674942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B437C2-4A03-1D4F-9FF6-C673029959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3414" y="4437594"/>
              <a:ext cx="7431" cy="295166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E03FB3-6D65-DB4B-8988-A68B2BA92246}"/>
                </a:ext>
              </a:extLst>
            </p:cNvPr>
            <p:cNvSpPr txBox="1"/>
            <p:nvPr/>
          </p:nvSpPr>
          <p:spPr>
            <a:xfrm>
              <a:off x="906478" y="4700956"/>
              <a:ext cx="11833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rgbClr val="C00000"/>
                  </a:solidFill>
                </a:rPr>
                <a:t>k-stulens@ti.com</a:t>
              </a:r>
              <a:endParaRPr lang="en-BE" sz="1100" dirty="0">
                <a:solidFill>
                  <a:srgbClr val="C0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1CFB82-E252-5147-83F8-B1D304755649}"/>
                </a:ext>
              </a:extLst>
            </p:cNvPr>
            <p:cNvSpPr txBox="1"/>
            <p:nvPr/>
          </p:nvSpPr>
          <p:spPr>
            <a:xfrm>
              <a:off x="3227703" y="4700956"/>
              <a:ext cx="15616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rgbClr val="C00000"/>
                  </a:solidFill>
                </a:rPr>
                <a:t>b.wikkerink@gmail.com</a:t>
              </a:r>
              <a:endParaRPr lang="en-BE" sz="1100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1B2876-D11E-0F46-9016-FC2638F091DF}"/>
              </a:ext>
            </a:extLst>
          </p:cNvPr>
          <p:cNvSpPr txBox="1"/>
          <p:nvPr/>
        </p:nvSpPr>
        <p:spPr>
          <a:xfrm>
            <a:off x="3497600" y="5545492"/>
            <a:ext cx="193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dirty="0">
                <a:hlinkClick r:id="rId12"/>
              </a:rPr>
              <a:t>www.t3nederland.nl</a:t>
            </a:r>
            <a:r>
              <a:rPr lang="en-BE" sz="1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E0EA41-0B16-EC4B-9335-DEEF66B7A1E1}"/>
              </a:ext>
            </a:extLst>
          </p:cNvPr>
          <p:cNvSpPr txBox="1"/>
          <p:nvPr/>
        </p:nvSpPr>
        <p:spPr>
          <a:xfrm>
            <a:off x="6729280" y="5545492"/>
            <a:ext cx="2017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dirty="0">
                <a:hlinkClick r:id="rId13"/>
              </a:rPr>
              <a:t>www.wil-depython.nl</a:t>
            </a:r>
            <a:r>
              <a:rPr lang="en-BE" sz="16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133271-1C05-BC44-AB7C-C76FE0F4CD80}"/>
              </a:ext>
            </a:extLst>
          </p:cNvPr>
          <p:cNvSpPr txBox="1"/>
          <p:nvPr/>
        </p:nvSpPr>
        <p:spPr>
          <a:xfrm>
            <a:off x="5235505" y="6106403"/>
            <a:ext cx="17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dirty="0">
                <a:hlinkClick r:id="rId14"/>
              </a:rPr>
              <a:t>www.t3europe.eu</a:t>
            </a:r>
            <a:r>
              <a:rPr lang="en-BE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4447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49D768-B4D8-674F-B271-20C6D738B827}"/>
              </a:ext>
            </a:extLst>
          </p:cNvPr>
          <p:cNvSpPr/>
          <p:nvPr/>
        </p:nvSpPr>
        <p:spPr>
          <a:xfrm>
            <a:off x="206944" y="945273"/>
            <a:ext cx="70120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>
                <a:hlinkClick r:id="rId3"/>
              </a:rPr>
              <a:t>www.slo.nl/vakportalen/vakportaal-digitale-geletterdheid/computational-thinking</a:t>
            </a:r>
            <a:r>
              <a:rPr lang="en-BE" sz="1600" dirty="0"/>
              <a:t> </a:t>
            </a:r>
          </a:p>
        </p:txBody>
      </p:sp>
      <p:pic>
        <p:nvPicPr>
          <p:cNvPr id="14342" name="Picture 6" descr="SLO">
            <a:extLst>
              <a:ext uri="{FF2B5EF4-FFF2-40B4-BE49-F238E27FC236}">
                <a16:creationId xmlns:a16="http://schemas.microsoft.com/office/drawing/2014/main" id="{3F7578AA-DD8D-1846-B343-C18277AB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1" y="410022"/>
            <a:ext cx="3344778" cy="5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ECBDA-FFAD-5D43-800F-E8F466A2F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1408"/>
            <a:ext cx="12192000" cy="2096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BEE1B1-A8E8-AA44-8EB7-BA1F37BB7013}"/>
              </a:ext>
            </a:extLst>
          </p:cNvPr>
          <p:cNvSpPr/>
          <p:nvPr/>
        </p:nvSpPr>
        <p:spPr>
          <a:xfrm>
            <a:off x="381579" y="1666951"/>
            <a:ext cx="10487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dirty="0">
                <a:solidFill>
                  <a:srgbClr val="606160"/>
                </a:solidFill>
              </a:rPr>
              <a:t>Computational thinking is the </a:t>
            </a:r>
            <a:r>
              <a:rPr lang="en-BE" b="1" dirty="0">
                <a:solidFill>
                  <a:srgbClr val="C00000"/>
                </a:solidFill>
              </a:rPr>
              <a:t>process-based (re)formulating of problems </a:t>
            </a:r>
            <a:r>
              <a:rPr lang="en-BE" dirty="0">
                <a:solidFill>
                  <a:srgbClr val="606160"/>
                </a:solidFill>
              </a:rPr>
              <a:t>in such a way that it becomes possible </a:t>
            </a:r>
            <a:r>
              <a:rPr lang="en-BE" b="1" dirty="0">
                <a:solidFill>
                  <a:srgbClr val="C00000"/>
                </a:solidFill>
              </a:rPr>
              <a:t>to solve the problem with computer technology</a:t>
            </a:r>
            <a:r>
              <a:rPr lang="en-BE" dirty="0">
                <a:solidFill>
                  <a:srgbClr val="606160"/>
                </a:solidFill>
              </a:rPr>
              <a:t>. It concerns of thought processes in which problem formulation, data analysis and representation are used to solve problems using ICT techniques and tools.</a:t>
            </a:r>
          </a:p>
        </p:txBody>
      </p:sp>
    </p:spTree>
    <p:extLst>
      <p:ext uri="{BB962C8B-B14F-4D97-AF65-F5344CB8AC3E}">
        <p14:creationId xmlns:p14="http://schemas.microsoft.com/office/powerpoint/2010/main" val="289493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49D768-B4D8-674F-B271-20C6D738B827}"/>
              </a:ext>
            </a:extLst>
          </p:cNvPr>
          <p:cNvSpPr/>
          <p:nvPr/>
        </p:nvSpPr>
        <p:spPr>
          <a:xfrm>
            <a:off x="206944" y="945273"/>
            <a:ext cx="70120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600" dirty="0">
                <a:hlinkClick r:id="rId3"/>
              </a:rPr>
              <a:t>www.slo.nl/vakportalen/vakportaal-digitale-geletterdheid/computational-thinking</a:t>
            </a:r>
            <a:r>
              <a:rPr lang="en-BE" sz="1600" dirty="0"/>
              <a:t> </a:t>
            </a:r>
          </a:p>
        </p:txBody>
      </p:sp>
      <p:pic>
        <p:nvPicPr>
          <p:cNvPr id="14342" name="Picture 6" descr="SLO">
            <a:extLst>
              <a:ext uri="{FF2B5EF4-FFF2-40B4-BE49-F238E27FC236}">
                <a16:creationId xmlns:a16="http://schemas.microsoft.com/office/drawing/2014/main" id="{3F7578AA-DD8D-1846-B343-C18277ABE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1" y="410022"/>
            <a:ext cx="3344778" cy="5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ECBDA-FFAD-5D43-800F-E8F466A2F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61408"/>
            <a:ext cx="12192000" cy="20965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E6DFB2-18DC-D340-B15C-970AFD12B1C3}"/>
              </a:ext>
            </a:extLst>
          </p:cNvPr>
          <p:cNvSpPr/>
          <p:nvPr/>
        </p:nvSpPr>
        <p:spPr>
          <a:xfrm>
            <a:off x="381578" y="3429000"/>
            <a:ext cx="11084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dirty="0">
                <a:solidFill>
                  <a:srgbClr val="606160"/>
                </a:solidFill>
              </a:rPr>
              <a:t>The use of computer technology for solving problems needs </a:t>
            </a:r>
            <a:r>
              <a:rPr lang="en-BE" b="1" dirty="0">
                <a:solidFill>
                  <a:srgbClr val="C00000"/>
                </a:solidFill>
              </a:rPr>
              <a:t>understanding of algorithms</a:t>
            </a:r>
            <a:r>
              <a:rPr lang="en-BE" dirty="0">
                <a:solidFill>
                  <a:srgbClr val="606160"/>
                </a:solidFill>
              </a:rPr>
              <a:t> - a series of instructions to achieve a specific goal - </a:t>
            </a:r>
            <a:r>
              <a:rPr lang="en-BE" b="1" dirty="0">
                <a:solidFill>
                  <a:srgbClr val="C00000"/>
                </a:solidFill>
              </a:rPr>
              <a:t>and procedures </a:t>
            </a:r>
            <a:r>
              <a:rPr lang="en-BE" dirty="0">
                <a:solidFill>
                  <a:srgbClr val="606160"/>
                </a:solidFill>
              </a:rPr>
              <a:t>- a collection of activities to be performed in a specific order.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0D9564-D824-1E4D-946D-D964403CB22B}"/>
              </a:ext>
            </a:extLst>
          </p:cNvPr>
          <p:cNvSpPr/>
          <p:nvPr/>
        </p:nvSpPr>
        <p:spPr>
          <a:xfrm>
            <a:off x="381578" y="1666951"/>
            <a:ext cx="105333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dirty="0">
                <a:solidFill>
                  <a:srgbClr val="606160"/>
                </a:solidFill>
              </a:rPr>
              <a:t>Computational thinking is the </a:t>
            </a:r>
            <a:r>
              <a:rPr lang="en-BE" b="1" dirty="0">
                <a:solidFill>
                  <a:srgbClr val="C00000"/>
                </a:solidFill>
              </a:rPr>
              <a:t>process-based (re)formulating of problems </a:t>
            </a:r>
            <a:r>
              <a:rPr lang="en-BE" dirty="0">
                <a:solidFill>
                  <a:srgbClr val="606160"/>
                </a:solidFill>
              </a:rPr>
              <a:t>in such a way that it becomes possible </a:t>
            </a:r>
            <a:r>
              <a:rPr lang="en-BE" b="1" dirty="0">
                <a:solidFill>
                  <a:srgbClr val="C00000"/>
                </a:solidFill>
              </a:rPr>
              <a:t>to solve the problem with computer technology</a:t>
            </a:r>
            <a:r>
              <a:rPr lang="en-BE" dirty="0">
                <a:solidFill>
                  <a:srgbClr val="606160"/>
                </a:solidFill>
              </a:rPr>
              <a:t>. It concerns of thought processes in which problem formulation, data analysis and representation are used to solve problems using ICT techniques and tools.</a:t>
            </a:r>
          </a:p>
          <a:p>
            <a:endParaRPr lang="en-BE" dirty="0">
              <a:solidFill>
                <a:srgbClr val="606160"/>
              </a:solidFill>
            </a:endParaRPr>
          </a:p>
          <a:p>
            <a:r>
              <a:rPr lang="en-BE" dirty="0">
                <a:solidFill>
                  <a:srgbClr val="606160"/>
                </a:solidFill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94683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B0C82EE-1328-914D-8ADA-8808D17F05C0}"/>
              </a:ext>
            </a:extLst>
          </p:cNvPr>
          <p:cNvSpPr txBox="1"/>
          <p:nvPr/>
        </p:nvSpPr>
        <p:spPr>
          <a:xfrm>
            <a:off x="304402" y="404813"/>
            <a:ext cx="647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Mathematics &amp; Computational Thinking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88CCD0-84F7-4C41-9765-4B37D822E6B5}"/>
              </a:ext>
            </a:extLst>
          </p:cNvPr>
          <p:cNvGrpSpPr/>
          <p:nvPr/>
        </p:nvGrpSpPr>
        <p:grpSpPr>
          <a:xfrm>
            <a:off x="3440817" y="1390297"/>
            <a:ext cx="5316280" cy="2952851"/>
            <a:chOff x="2817627" y="1023730"/>
            <a:chExt cx="5316280" cy="29528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71FBD8-C966-F04D-A72C-38049A929E2B}"/>
                </a:ext>
              </a:extLst>
            </p:cNvPr>
            <p:cNvGrpSpPr/>
            <p:nvPr/>
          </p:nvGrpSpPr>
          <p:grpSpPr>
            <a:xfrm>
              <a:off x="2817627" y="1023730"/>
              <a:ext cx="5316280" cy="2952851"/>
              <a:chOff x="1116418" y="2763763"/>
              <a:chExt cx="6103090" cy="336923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6AA9FAD-15FF-D043-AB52-D9245E62D6D2}"/>
                  </a:ext>
                </a:extLst>
              </p:cNvPr>
              <p:cNvSpPr/>
              <p:nvPr/>
            </p:nvSpPr>
            <p:spPr>
              <a:xfrm>
                <a:off x="1116418" y="2763763"/>
                <a:ext cx="4142430" cy="3369237"/>
              </a:xfrm>
              <a:prstGeom prst="ellipse">
                <a:avLst/>
              </a:prstGeom>
              <a:solidFill>
                <a:srgbClr val="C5D0E3"/>
              </a:solidFill>
              <a:ln>
                <a:noFill/>
              </a:ln>
              <a:effectLst>
                <a:glow>
                  <a:schemeClr val="accent1">
                    <a:alpha val="47000"/>
                  </a:schemeClr>
                </a:glow>
                <a:outerShdw sx="1000" sy="1000" algn="ctr" rotWithShape="0">
                  <a:srgbClr val="000000">
                    <a:alpha val="43137"/>
                  </a:srgbClr>
                </a:outerShdw>
                <a:reflection stA="0" endPos="0" dir="5400000" sy="-100000" algn="bl" rotWithShape="0"/>
                <a:softEdge rad="1143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C6CCD41-8B31-9846-9F2B-0D5636462948}"/>
                  </a:ext>
                </a:extLst>
              </p:cNvPr>
              <p:cNvSpPr/>
              <p:nvPr/>
            </p:nvSpPr>
            <p:spPr>
              <a:xfrm>
                <a:off x="3077078" y="2763763"/>
                <a:ext cx="4142430" cy="3369237"/>
              </a:xfrm>
              <a:prstGeom prst="ellipse">
                <a:avLst/>
              </a:prstGeom>
              <a:solidFill>
                <a:srgbClr val="EFEADE">
                  <a:alpha val="42000"/>
                </a:srgbClr>
              </a:solidFill>
              <a:ln>
                <a:noFill/>
              </a:ln>
              <a:effectLst>
                <a:glow>
                  <a:schemeClr val="accent1">
                    <a:alpha val="47000"/>
                  </a:schemeClr>
                </a:glow>
                <a:outerShdw sx="1000" sy="1000" algn="ctr" rotWithShape="0">
                  <a:srgbClr val="000000"/>
                </a:outerShdw>
                <a:reflection endPos="0" dir="5400000" sy="-100000" algn="bl" rotWithShape="0"/>
                <a:softEdge rad="1143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462CF49-F0CA-344F-B92D-4913157B7F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2873" y="2817277"/>
                <a:ext cx="4010839" cy="3262208"/>
              </a:xfrm>
              <a:prstGeom prst="ellipse">
                <a:avLst/>
              </a:prstGeom>
              <a:noFill/>
              <a:ln>
                <a:solidFill>
                  <a:srgbClr val="EFEADE"/>
                </a:solidFill>
              </a:ln>
              <a:effectLst>
                <a:glow>
                  <a:schemeClr val="accent1"/>
                </a:glow>
                <a:outerShdw sx="1000" sy="1000" algn="ctr" rotWithShape="0">
                  <a:srgbClr val="000000"/>
                </a:outerShdw>
                <a:reflection endPos="0" dir="5400000" sy="-100000" algn="bl" rotWithShape="0"/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D78B880-ACF3-A144-9697-FE21012B59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2213" y="2817277"/>
                <a:ext cx="4010839" cy="3262208"/>
              </a:xfrm>
              <a:prstGeom prst="ellipse">
                <a:avLst/>
              </a:prstGeom>
              <a:noFill/>
              <a:ln>
                <a:solidFill>
                  <a:srgbClr val="C5D0E3"/>
                </a:solidFill>
              </a:ln>
              <a:effectLst>
                <a:glow>
                  <a:schemeClr val="accent1"/>
                </a:glow>
                <a:outerShdw sx="1000" sy="1000" algn="ctr" rotWithShape="0">
                  <a:srgbClr val="000000"/>
                </a:outerShdw>
                <a:reflection stA="69000" endPos="0" dir="5400000" sy="-100000" algn="bl" rotWithShape="0"/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16BA75-714C-FD42-BA72-1E76A6E5C52B}"/>
                    </a:ext>
                  </a:extLst>
                </p:cNvPr>
                <p:cNvSpPr txBox="1"/>
                <p:nvPr/>
              </p:nvSpPr>
              <p:spPr>
                <a:xfrm>
                  <a:off x="3374465" y="1754111"/>
                  <a:ext cx="920381" cy="18774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Algebra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Calculus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Geometry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Statistics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Logic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Topology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140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  <a:p>
                  <a:endParaRPr lang="en-B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16BA75-714C-FD42-BA72-1E76A6E5C5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4465" y="1754111"/>
                  <a:ext cx="920381" cy="1877437"/>
                </a:xfrm>
                <a:prstGeom prst="rect">
                  <a:avLst/>
                </a:prstGeom>
                <a:blipFill>
                  <a:blip r:embed="rId3"/>
                  <a:stretch>
                    <a:fillRect l="-1351" t="-676" r="-1351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529DB50-87AC-414F-934C-B06405992D2E}"/>
                    </a:ext>
                  </a:extLst>
                </p:cNvPr>
                <p:cNvSpPr txBox="1"/>
                <p:nvPr/>
              </p:nvSpPr>
              <p:spPr>
                <a:xfrm>
                  <a:off x="6478696" y="1742083"/>
                  <a:ext cx="1287853" cy="18774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Simulation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Data Collection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Data Mining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Robotics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Networking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Programming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140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  <a:p>
                  <a:endParaRPr lang="en-B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529DB50-87AC-414F-934C-B06405992D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8696" y="1742083"/>
                  <a:ext cx="1287853" cy="1877437"/>
                </a:xfrm>
                <a:prstGeom prst="rect">
                  <a:avLst/>
                </a:prstGeom>
                <a:blipFill>
                  <a:blip r:embed="rId4"/>
                  <a:stretch>
                    <a:fillRect l="-1961" t="-676" r="-980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95A7FDE-BF99-7948-8D0C-1B2F37686378}"/>
                    </a:ext>
                  </a:extLst>
                </p:cNvPr>
                <p:cNvSpPr txBox="1"/>
                <p:nvPr/>
              </p:nvSpPr>
              <p:spPr>
                <a:xfrm>
                  <a:off x="5001723" y="1468993"/>
                  <a:ext cx="981743" cy="21852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Problem 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Solving</a:t>
                  </a:r>
                </a:p>
                <a:p>
                  <a:pPr algn="ctr"/>
                  <a:endParaRPr lang="en-BE" sz="500" dirty="0">
                    <a:solidFill>
                      <a:srgbClr val="595652"/>
                    </a:solidFill>
                  </a:endParaRP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Algorithms</a:t>
                  </a:r>
                </a:p>
                <a:p>
                  <a:pPr algn="ctr"/>
                  <a:endParaRPr lang="en-BE" sz="400" dirty="0">
                    <a:solidFill>
                      <a:srgbClr val="595652"/>
                    </a:solidFill>
                  </a:endParaRP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Analyzing</a:t>
                  </a:r>
                </a:p>
                <a:p>
                  <a:pPr algn="ctr"/>
                  <a:endParaRPr lang="en-BE" sz="500" dirty="0">
                    <a:solidFill>
                      <a:srgbClr val="595652"/>
                    </a:solidFill>
                  </a:endParaRP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Modelling</a:t>
                  </a:r>
                </a:p>
                <a:p>
                  <a:pPr algn="ctr"/>
                  <a:endParaRPr lang="en-BE" sz="500" dirty="0">
                    <a:solidFill>
                      <a:srgbClr val="595652"/>
                    </a:solidFill>
                  </a:endParaRP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Logical</a:t>
                  </a:r>
                </a:p>
                <a:p>
                  <a:pPr algn="ctr"/>
                  <a:r>
                    <a:rPr lang="en-GB" sz="1400" dirty="0">
                      <a:solidFill>
                        <a:srgbClr val="595652"/>
                      </a:solidFill>
                    </a:rPr>
                    <a:t>R</a:t>
                  </a:r>
                  <a:r>
                    <a:rPr lang="en-BE" sz="1400" dirty="0">
                      <a:solidFill>
                        <a:srgbClr val="595652"/>
                      </a:solidFill>
                    </a:rPr>
                    <a:t>easoning</a:t>
                  </a:r>
                  <a:endParaRPr lang="en-BE" sz="500" dirty="0">
                    <a:solidFill>
                      <a:srgbClr val="595652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140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95A7FDE-BF99-7948-8D0C-1B2F376863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1723" y="1468993"/>
                  <a:ext cx="981743" cy="2185214"/>
                </a:xfrm>
                <a:prstGeom prst="rect">
                  <a:avLst/>
                </a:prstGeom>
                <a:blipFill>
                  <a:blip r:embed="rId5"/>
                  <a:stretch>
                    <a:fillRect l="-2564" t="-578" r="-1282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D8416C0-4BC9-C24A-9314-89459CAE1A7C}"/>
              </a:ext>
            </a:extLst>
          </p:cNvPr>
          <p:cNvSpPr txBox="1"/>
          <p:nvPr/>
        </p:nvSpPr>
        <p:spPr>
          <a:xfrm>
            <a:off x="3410668" y="1119909"/>
            <a:ext cx="1301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b="1" dirty="0">
                <a:solidFill>
                  <a:srgbClr val="595652"/>
                </a:solidFill>
              </a:rPr>
              <a:t>Mathematics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A931CB-3898-7B4F-B377-13BEF003ED15}"/>
              </a:ext>
            </a:extLst>
          </p:cNvPr>
          <p:cNvSpPr txBox="1"/>
          <p:nvPr/>
        </p:nvSpPr>
        <p:spPr>
          <a:xfrm>
            <a:off x="6593666" y="1119909"/>
            <a:ext cx="222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b="1" dirty="0">
                <a:solidFill>
                  <a:srgbClr val="595652"/>
                </a:solidFill>
              </a:rPr>
              <a:t>Computational Thinking</a:t>
            </a:r>
          </a:p>
        </p:txBody>
      </p:sp>
    </p:spTree>
    <p:extLst>
      <p:ext uri="{BB962C8B-B14F-4D97-AF65-F5344CB8AC3E}">
        <p14:creationId xmlns:p14="http://schemas.microsoft.com/office/powerpoint/2010/main" val="313275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B0C82EE-1328-914D-8ADA-8808D17F05C0}"/>
              </a:ext>
            </a:extLst>
          </p:cNvPr>
          <p:cNvSpPr txBox="1"/>
          <p:nvPr/>
        </p:nvSpPr>
        <p:spPr>
          <a:xfrm>
            <a:off x="304402" y="404813"/>
            <a:ext cx="647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Mathematics &amp; Computational Thinking 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5A9BF2-3EAF-0A46-AC99-5C2CC2F0803A}"/>
              </a:ext>
            </a:extLst>
          </p:cNvPr>
          <p:cNvGrpSpPr>
            <a:grpSpLocks noChangeAspect="1"/>
          </p:cNvGrpSpPr>
          <p:nvPr/>
        </p:nvGrpSpPr>
        <p:grpSpPr>
          <a:xfrm>
            <a:off x="2419924" y="4296246"/>
            <a:ext cx="2271038" cy="1304524"/>
            <a:chOff x="1974288" y="4629220"/>
            <a:chExt cx="2919420" cy="1676966"/>
          </a:xfrm>
        </p:grpSpPr>
        <p:pic>
          <p:nvPicPr>
            <p:cNvPr id="17" name="Picture 16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164DB0AD-A7A9-BF4A-A7FC-8CB8ACB36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4288" y="4629220"/>
              <a:ext cx="2233409" cy="167696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853769E-5EA6-474B-BF82-98D73E7849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76903" y="5437624"/>
              <a:ext cx="1516805" cy="868562"/>
              <a:chOff x="7209322" y="910899"/>
              <a:chExt cx="5175183" cy="29634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1D4B12C-21AC-B044-878A-F41702B691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09322" y="910899"/>
                <a:ext cx="5175183" cy="2963450"/>
              </a:xfrm>
              <a:prstGeom prst="rect">
                <a:avLst/>
              </a:prstGeom>
            </p:spPr>
          </p:pic>
          <p:pic>
            <p:nvPicPr>
              <p:cNvPr id="21" name="Picture 20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FBF8BC9B-75B5-374C-AB40-1731D0597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33162" y="1431542"/>
                <a:ext cx="1863177" cy="1397383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BF5C510-B0B9-DF49-9C47-1FE5C0EB09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925" y="4937454"/>
            <a:ext cx="2925202" cy="864008"/>
          </a:xfrm>
          <a:prstGeom prst="rect">
            <a:avLst/>
          </a:prstGeom>
        </p:spPr>
      </p:pic>
      <p:pic>
        <p:nvPicPr>
          <p:cNvPr id="1030" name="Picture 6" descr="Ampersand in Sega Blue Typewriter Style Shower Curtain for Sale by Custom  Home Fashions">
            <a:extLst>
              <a:ext uri="{FF2B5EF4-FFF2-40B4-BE49-F238E27FC236}">
                <a16:creationId xmlns:a16="http://schemas.microsoft.com/office/drawing/2014/main" id="{11FC341E-BB09-CB44-BC6E-6E19525F4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4440" y="4914959"/>
            <a:ext cx="717007" cy="7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E80C76-6C14-C143-9F0A-AEFF2A38EA26}"/>
              </a:ext>
            </a:extLst>
          </p:cNvPr>
          <p:cNvSpPr txBox="1"/>
          <p:nvPr/>
        </p:nvSpPr>
        <p:spPr>
          <a:xfrm>
            <a:off x="2492599" y="5764128"/>
            <a:ext cx="30390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134938">
              <a:buFont typeface="Arial" panose="020B0604020202020204" pitchFamily="34" charset="0"/>
              <a:buChar char="•"/>
            </a:pPr>
            <a:r>
              <a:rPr lang="en-BE" sz="1400" dirty="0">
                <a:solidFill>
                  <a:srgbClr val="595652"/>
                </a:solidFill>
              </a:rPr>
              <a:t>Available in the classroom</a:t>
            </a:r>
          </a:p>
          <a:p>
            <a:pPr marL="223838" indent="-134938">
              <a:buFont typeface="Arial" panose="020B0604020202020204" pitchFamily="34" charset="0"/>
              <a:buChar char="•"/>
            </a:pPr>
            <a:r>
              <a:rPr lang="en-BE" sz="1400" dirty="0">
                <a:solidFill>
                  <a:srgbClr val="595652"/>
                </a:solidFill>
              </a:rPr>
              <a:t>One user interface</a:t>
            </a:r>
          </a:p>
          <a:p>
            <a:pPr marL="223838" indent="-134938">
              <a:buFont typeface="Arial" panose="020B0604020202020204" pitchFamily="34" charset="0"/>
              <a:buChar char="•"/>
            </a:pPr>
            <a:r>
              <a:rPr lang="en-BE" sz="1400" dirty="0">
                <a:solidFill>
                  <a:srgbClr val="595652"/>
                </a:solidFill>
              </a:rPr>
              <a:t>Different platforms: HH &amp; SW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7EB462-1767-054F-BD70-A558996F5E27}"/>
              </a:ext>
            </a:extLst>
          </p:cNvPr>
          <p:cNvSpPr txBox="1"/>
          <p:nvPr/>
        </p:nvSpPr>
        <p:spPr>
          <a:xfrm>
            <a:off x="7502878" y="5764128"/>
            <a:ext cx="3608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3838" indent="-1349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95652"/>
                </a:solidFill>
              </a:rPr>
              <a:t>Popular high level programming language</a:t>
            </a:r>
          </a:p>
          <a:p>
            <a:pPr marL="223838" indent="-1349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95652"/>
                </a:solidFill>
              </a:rPr>
              <a:t>Accessible and easy to read</a:t>
            </a:r>
          </a:p>
          <a:p>
            <a:pPr marL="223838" indent="-13493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95652"/>
                </a:solidFill>
              </a:rPr>
              <a:t>WW community for all levels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B4CEF9-2C94-9349-A756-8B5E3D283FDA}"/>
              </a:ext>
            </a:extLst>
          </p:cNvPr>
          <p:cNvSpPr txBox="1"/>
          <p:nvPr/>
        </p:nvSpPr>
        <p:spPr>
          <a:xfrm>
            <a:off x="412831" y="4911620"/>
            <a:ext cx="16871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BE" sz="2800" b="1" dirty="0">
                <a:solidFill>
                  <a:srgbClr val="932833"/>
                </a:solidFill>
              </a:rPr>
              <a:t>… in the</a:t>
            </a:r>
          </a:p>
          <a:p>
            <a:pPr algn="r"/>
            <a:r>
              <a:rPr lang="en-BE" sz="2800" b="1" dirty="0">
                <a:solidFill>
                  <a:srgbClr val="932833"/>
                </a:solidFill>
              </a:rPr>
              <a:t>classroom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45D9FF-36CD-FA4E-BD9C-61203856094E}"/>
              </a:ext>
            </a:extLst>
          </p:cNvPr>
          <p:cNvGrpSpPr/>
          <p:nvPr/>
        </p:nvGrpSpPr>
        <p:grpSpPr>
          <a:xfrm>
            <a:off x="3440817" y="1390297"/>
            <a:ext cx="5316280" cy="2952851"/>
            <a:chOff x="2817627" y="1023730"/>
            <a:chExt cx="5316280" cy="295285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7FE29EA-BDD0-2F4B-8360-D444E82C057E}"/>
                </a:ext>
              </a:extLst>
            </p:cNvPr>
            <p:cNvGrpSpPr/>
            <p:nvPr/>
          </p:nvGrpSpPr>
          <p:grpSpPr>
            <a:xfrm>
              <a:off x="2817627" y="1023730"/>
              <a:ext cx="5316280" cy="2952851"/>
              <a:chOff x="1116418" y="2763763"/>
              <a:chExt cx="6103090" cy="336923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713D3A-43A9-5B41-AD1C-2498CCEA161D}"/>
                  </a:ext>
                </a:extLst>
              </p:cNvPr>
              <p:cNvSpPr/>
              <p:nvPr/>
            </p:nvSpPr>
            <p:spPr>
              <a:xfrm>
                <a:off x="1116418" y="2763763"/>
                <a:ext cx="4142430" cy="3369237"/>
              </a:xfrm>
              <a:prstGeom prst="ellipse">
                <a:avLst/>
              </a:prstGeom>
              <a:solidFill>
                <a:srgbClr val="C5D0E3"/>
              </a:solidFill>
              <a:ln>
                <a:noFill/>
              </a:ln>
              <a:effectLst>
                <a:glow>
                  <a:schemeClr val="accent1">
                    <a:alpha val="47000"/>
                  </a:schemeClr>
                </a:glow>
                <a:outerShdw sx="1000" sy="1000" algn="ctr" rotWithShape="0">
                  <a:srgbClr val="000000">
                    <a:alpha val="43137"/>
                  </a:srgbClr>
                </a:outerShdw>
                <a:reflection stA="0" endPos="0" dir="5400000" sy="-100000" algn="bl" rotWithShape="0"/>
                <a:softEdge rad="1143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67D42F6-D2EC-524D-97A6-163124D65666}"/>
                  </a:ext>
                </a:extLst>
              </p:cNvPr>
              <p:cNvSpPr/>
              <p:nvPr/>
            </p:nvSpPr>
            <p:spPr>
              <a:xfrm>
                <a:off x="3077078" y="2763763"/>
                <a:ext cx="4142430" cy="3369237"/>
              </a:xfrm>
              <a:prstGeom prst="ellipse">
                <a:avLst/>
              </a:prstGeom>
              <a:solidFill>
                <a:srgbClr val="EFEADE">
                  <a:alpha val="42000"/>
                </a:srgbClr>
              </a:solidFill>
              <a:ln>
                <a:noFill/>
              </a:ln>
              <a:effectLst>
                <a:glow>
                  <a:schemeClr val="accent1">
                    <a:alpha val="47000"/>
                  </a:schemeClr>
                </a:glow>
                <a:outerShdw sx="1000" sy="1000" algn="ctr" rotWithShape="0">
                  <a:srgbClr val="000000"/>
                </a:outerShdw>
                <a:reflection endPos="0" dir="5400000" sy="-100000" algn="bl" rotWithShape="0"/>
                <a:softEdge rad="1143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DB017FC-6B6F-6745-BE15-B0D694BC3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2873" y="2817277"/>
                <a:ext cx="4010839" cy="3262208"/>
              </a:xfrm>
              <a:prstGeom prst="ellipse">
                <a:avLst/>
              </a:prstGeom>
              <a:noFill/>
              <a:ln>
                <a:solidFill>
                  <a:srgbClr val="EFEADE"/>
                </a:solidFill>
              </a:ln>
              <a:effectLst>
                <a:glow>
                  <a:schemeClr val="accent1"/>
                </a:glow>
                <a:outerShdw sx="1000" sy="1000" algn="ctr" rotWithShape="0">
                  <a:srgbClr val="000000"/>
                </a:outerShdw>
                <a:reflection endPos="0" dir="5400000" sy="-100000" algn="bl" rotWithShape="0"/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9665051-63E9-0B4C-961E-2523FA9869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2213" y="2817277"/>
                <a:ext cx="4010839" cy="3262208"/>
              </a:xfrm>
              <a:prstGeom prst="ellipse">
                <a:avLst/>
              </a:prstGeom>
              <a:noFill/>
              <a:ln>
                <a:solidFill>
                  <a:srgbClr val="C5D0E3"/>
                </a:solidFill>
              </a:ln>
              <a:effectLst>
                <a:glow>
                  <a:schemeClr val="accent1"/>
                </a:glow>
                <a:outerShdw sx="1000" sy="1000" algn="ctr" rotWithShape="0">
                  <a:srgbClr val="000000"/>
                </a:outerShdw>
                <a:reflection stA="69000" endPos="0" dir="5400000" sy="-100000" algn="bl" rotWithShape="0"/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A485CF0-E605-1B42-895E-CC8F3EC22B6E}"/>
                    </a:ext>
                  </a:extLst>
                </p:cNvPr>
                <p:cNvSpPr txBox="1"/>
                <p:nvPr/>
              </p:nvSpPr>
              <p:spPr>
                <a:xfrm>
                  <a:off x="3374465" y="1754111"/>
                  <a:ext cx="920381" cy="18774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Algebra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Calculus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Geometry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Statistics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Logic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Topology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140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  <a:p>
                  <a:endParaRPr lang="en-BE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A485CF0-E605-1B42-895E-CC8F3EC22B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4465" y="1754111"/>
                  <a:ext cx="920381" cy="1877437"/>
                </a:xfrm>
                <a:prstGeom prst="rect">
                  <a:avLst/>
                </a:prstGeom>
                <a:blipFill>
                  <a:blip r:embed="rId8"/>
                  <a:stretch>
                    <a:fillRect l="-1351" t="-676" r="-1351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E8A59D6-82B0-5C43-8A37-9623819236E0}"/>
                    </a:ext>
                  </a:extLst>
                </p:cNvPr>
                <p:cNvSpPr txBox="1"/>
                <p:nvPr/>
              </p:nvSpPr>
              <p:spPr>
                <a:xfrm>
                  <a:off x="6478696" y="1742083"/>
                  <a:ext cx="1287853" cy="18774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Simulation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Data Collection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Data Mining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Robotics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Networking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Programming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140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  <a:p>
                  <a:endParaRPr lang="en-BE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E8A59D6-82B0-5C43-8A37-962381923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8696" y="1742083"/>
                  <a:ext cx="1287853" cy="1877437"/>
                </a:xfrm>
                <a:prstGeom prst="rect">
                  <a:avLst/>
                </a:prstGeom>
                <a:blipFill>
                  <a:blip r:embed="rId9"/>
                  <a:stretch>
                    <a:fillRect l="-1961" t="-676" r="-980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CEB4C8E-4B79-4040-92DB-F738657A166A}"/>
                    </a:ext>
                  </a:extLst>
                </p:cNvPr>
                <p:cNvSpPr txBox="1"/>
                <p:nvPr/>
              </p:nvSpPr>
              <p:spPr>
                <a:xfrm>
                  <a:off x="5001723" y="1468993"/>
                  <a:ext cx="981743" cy="21852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Problem </a:t>
                  </a: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Solving</a:t>
                  </a:r>
                </a:p>
                <a:p>
                  <a:pPr algn="ctr"/>
                  <a:endParaRPr lang="en-BE" sz="500" dirty="0">
                    <a:solidFill>
                      <a:srgbClr val="595652"/>
                    </a:solidFill>
                  </a:endParaRP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Algorithms</a:t>
                  </a:r>
                </a:p>
                <a:p>
                  <a:pPr algn="ctr"/>
                  <a:endParaRPr lang="en-BE" sz="400" dirty="0">
                    <a:solidFill>
                      <a:srgbClr val="595652"/>
                    </a:solidFill>
                  </a:endParaRP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Analyzing</a:t>
                  </a:r>
                </a:p>
                <a:p>
                  <a:pPr algn="ctr"/>
                  <a:endParaRPr lang="en-BE" sz="500" dirty="0">
                    <a:solidFill>
                      <a:srgbClr val="595652"/>
                    </a:solidFill>
                  </a:endParaRP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Modelling</a:t>
                  </a:r>
                </a:p>
                <a:p>
                  <a:pPr algn="ctr"/>
                  <a:endParaRPr lang="en-BE" sz="500" dirty="0">
                    <a:solidFill>
                      <a:srgbClr val="595652"/>
                    </a:solidFill>
                  </a:endParaRPr>
                </a:p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Logical</a:t>
                  </a:r>
                </a:p>
                <a:p>
                  <a:pPr algn="ctr"/>
                  <a:r>
                    <a:rPr lang="en-GB" sz="1400" dirty="0">
                      <a:solidFill>
                        <a:srgbClr val="595652"/>
                      </a:solidFill>
                    </a:rPr>
                    <a:t>R</a:t>
                  </a:r>
                  <a:r>
                    <a:rPr lang="en-BE" sz="1400" dirty="0">
                      <a:solidFill>
                        <a:srgbClr val="595652"/>
                      </a:solidFill>
                    </a:rPr>
                    <a:t>easoning</a:t>
                  </a:r>
                  <a:endParaRPr lang="en-BE" sz="500" dirty="0">
                    <a:solidFill>
                      <a:srgbClr val="595652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BE" sz="140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CEB4C8E-4B79-4040-92DB-F738657A1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1723" y="1468993"/>
                  <a:ext cx="981743" cy="2185214"/>
                </a:xfrm>
                <a:prstGeom prst="rect">
                  <a:avLst/>
                </a:prstGeom>
                <a:blipFill>
                  <a:blip r:embed="rId10"/>
                  <a:stretch>
                    <a:fillRect l="-2564" t="-578" r="-1282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7F10805-F1C1-CF4E-B8E7-66D216ACDEA8}"/>
              </a:ext>
            </a:extLst>
          </p:cNvPr>
          <p:cNvSpPr txBox="1"/>
          <p:nvPr/>
        </p:nvSpPr>
        <p:spPr>
          <a:xfrm>
            <a:off x="3410668" y="1119909"/>
            <a:ext cx="1301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b="1" dirty="0">
                <a:solidFill>
                  <a:srgbClr val="595652"/>
                </a:solidFill>
              </a:rPr>
              <a:t>Mathematics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F27308-D39D-2849-9D2B-C44C18DACAE9}"/>
              </a:ext>
            </a:extLst>
          </p:cNvPr>
          <p:cNvSpPr txBox="1"/>
          <p:nvPr/>
        </p:nvSpPr>
        <p:spPr>
          <a:xfrm>
            <a:off x="6593666" y="1119909"/>
            <a:ext cx="222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600" b="1" dirty="0">
                <a:solidFill>
                  <a:srgbClr val="595652"/>
                </a:solidFill>
              </a:rPr>
              <a:t>Computational Thinking</a:t>
            </a:r>
          </a:p>
        </p:txBody>
      </p:sp>
    </p:spTree>
    <p:extLst>
      <p:ext uri="{BB962C8B-B14F-4D97-AF65-F5344CB8AC3E}">
        <p14:creationId xmlns:p14="http://schemas.microsoft.com/office/powerpoint/2010/main" val="3168752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FDE4354-68B2-4D4A-9D97-4471F364BD19}"/>
              </a:ext>
            </a:extLst>
          </p:cNvPr>
          <p:cNvGrpSpPr/>
          <p:nvPr/>
        </p:nvGrpSpPr>
        <p:grpSpPr>
          <a:xfrm>
            <a:off x="4828750" y="584982"/>
            <a:ext cx="6637673" cy="386747"/>
            <a:chOff x="1867560" y="5552452"/>
            <a:chExt cx="6637673" cy="386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77DA18-1495-6F46-8C37-BF4B73957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7560" y="5552452"/>
              <a:ext cx="6637673" cy="38674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5C93B8-E032-4C41-918D-424A50934A21}"/>
                </a:ext>
              </a:extLst>
            </p:cNvPr>
            <p:cNvSpPr/>
            <p:nvPr/>
          </p:nvSpPr>
          <p:spPr>
            <a:xfrm>
              <a:off x="2401824" y="5632704"/>
              <a:ext cx="1150932" cy="262128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1AC320-646E-7C4D-89DF-180BA670855C}"/>
                </a:ext>
              </a:extLst>
            </p:cNvPr>
            <p:cNvSpPr/>
            <p:nvPr/>
          </p:nvSpPr>
          <p:spPr>
            <a:xfrm>
              <a:off x="3986784" y="5622207"/>
              <a:ext cx="1150932" cy="262128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1B8DDF-85AE-E742-AE41-3B08F018C2CF}"/>
                </a:ext>
              </a:extLst>
            </p:cNvPr>
            <p:cNvSpPr/>
            <p:nvPr/>
          </p:nvSpPr>
          <p:spPr>
            <a:xfrm>
              <a:off x="5602224" y="5620512"/>
              <a:ext cx="1150932" cy="262128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49EABD-2677-B24F-BA86-AFBD04DF8670}"/>
                </a:ext>
              </a:extLst>
            </p:cNvPr>
            <p:cNvSpPr/>
            <p:nvPr/>
          </p:nvSpPr>
          <p:spPr>
            <a:xfrm>
              <a:off x="7173454" y="5620512"/>
              <a:ext cx="1150932" cy="262128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8CC84F-0BE6-2549-902E-2A67486F57D2}"/>
                </a:ext>
              </a:extLst>
            </p:cNvPr>
            <p:cNvSpPr txBox="1"/>
            <p:nvPr/>
          </p:nvSpPr>
          <p:spPr>
            <a:xfrm>
              <a:off x="2304288" y="5568605"/>
              <a:ext cx="1058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52B5E8-6CB0-734D-B8F8-BD7BAB1CA241}"/>
                </a:ext>
              </a:extLst>
            </p:cNvPr>
            <p:cNvSpPr txBox="1"/>
            <p:nvPr/>
          </p:nvSpPr>
          <p:spPr>
            <a:xfrm>
              <a:off x="3919728" y="5568605"/>
              <a:ext cx="1031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413728-C817-044F-8059-0B826301117C}"/>
                </a:ext>
              </a:extLst>
            </p:cNvPr>
            <p:cNvSpPr txBox="1"/>
            <p:nvPr/>
          </p:nvSpPr>
          <p:spPr>
            <a:xfrm>
              <a:off x="5521891" y="5561159"/>
              <a:ext cx="894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D671BB-6E38-1442-AF29-440224AA7147}"/>
                </a:ext>
              </a:extLst>
            </p:cNvPr>
            <p:cNvSpPr txBox="1"/>
            <p:nvPr/>
          </p:nvSpPr>
          <p:spPr>
            <a:xfrm>
              <a:off x="7118757" y="5563109"/>
              <a:ext cx="877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A0697A-760D-8B47-8D27-20AD878A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750" y="1008868"/>
            <a:ext cx="4689408" cy="353863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29" name="Picture 28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58F43D0F-0306-4943-BB47-31B06A0B53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357" y="3312083"/>
            <a:ext cx="1029544" cy="105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30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A0439B-B8D3-0F43-BE1C-1EDF13F2D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776" y="1019253"/>
            <a:ext cx="2547607" cy="19224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29" name="Picture 28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58F43D0F-0306-4943-BB47-31B06A0B53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194" y="2054350"/>
            <a:ext cx="727323" cy="7448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890D2B4-988B-7E4D-BD11-C45B736393FD}"/>
              </a:ext>
            </a:extLst>
          </p:cNvPr>
          <p:cNvGrpSpPr/>
          <p:nvPr/>
        </p:nvGrpSpPr>
        <p:grpSpPr>
          <a:xfrm>
            <a:off x="550863" y="3972808"/>
            <a:ext cx="3415487" cy="2603044"/>
            <a:chOff x="1043391" y="3247240"/>
            <a:chExt cx="3415487" cy="260304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71B2DA-4A47-1C42-80D3-0E9EAAC30A6D}"/>
                </a:ext>
              </a:extLst>
            </p:cNvPr>
            <p:cNvSpPr txBox="1"/>
            <p:nvPr/>
          </p:nvSpPr>
          <p:spPr>
            <a:xfrm>
              <a:off x="2509603" y="4261018"/>
              <a:ext cx="4267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BA0AAD7-AABC-D040-8445-AC84ACA76EB6}"/>
                </a:ext>
              </a:extLst>
            </p:cNvPr>
            <p:cNvSpPr/>
            <p:nvPr/>
          </p:nvSpPr>
          <p:spPr>
            <a:xfrm>
              <a:off x="1043391" y="3247240"/>
              <a:ext cx="1570817" cy="426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k</a:t>
              </a:r>
              <a:r>
                <a:rPr lang="en-BE" sz="1400"/>
                <a:t> = # kilometers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5967C717-40F9-3240-B32C-972520B7E112}"/>
                    </a:ext>
                  </a:extLst>
                </p:cNvPr>
                <p:cNvSpPr/>
                <p:nvPr/>
              </p:nvSpPr>
              <p:spPr>
                <a:xfrm>
                  <a:off x="1140642" y="4154864"/>
                  <a:ext cx="1376314" cy="875476"/>
                </a:xfrm>
                <a:prstGeom prst="diamon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BE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Cambria Math" panose="02040503050406030204" pitchFamily="18" charset="0"/>
                    </a:rPr>
                    <a:t>k </a:t>
                  </a:r>
                  <a14:m>
                    <m:oMath xmlns:m="http://schemas.openxmlformats.org/officeDocument/2006/math">
                      <m:r>
                        <a:rPr lang="en-BE" sz="1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70</m:t>
                      </m:r>
                    </m:oMath>
                  </a14:m>
                  <a:endParaRPr lang="en-BE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5967C717-40F9-3240-B32C-972520B7E1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642" y="4154864"/>
                  <a:ext cx="1376314" cy="875476"/>
                </a:xfrm>
                <a:prstGeom prst="diamond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D5CB78-31DC-D24D-9459-F1CB01C3ECF0}"/>
                </a:ext>
              </a:extLst>
            </p:cNvPr>
            <p:cNvCxnSpPr>
              <a:cxnSpLocks/>
              <a:stCxn id="3" idx="2"/>
              <a:endCxn id="6" idx="0"/>
            </p:cNvCxnSpPr>
            <p:nvPr/>
          </p:nvCxnSpPr>
          <p:spPr>
            <a:xfrm flipH="1">
              <a:off x="1828799" y="3673803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26BE394-C53D-0347-A27E-78CBD7E160FB}"/>
                </a:ext>
              </a:extLst>
            </p:cNvPr>
            <p:cNvCxnSpPr>
              <a:cxnSpLocks/>
            </p:cNvCxnSpPr>
            <p:nvPr/>
          </p:nvCxnSpPr>
          <p:spPr>
            <a:xfrm>
              <a:off x="1830372" y="5030340"/>
              <a:ext cx="0" cy="47605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298809C-1D26-8341-8C88-C83FE3DE2D1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54983" y="4352118"/>
              <a:ext cx="0" cy="47605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CA0469-1A4A-814A-B86D-5355C3415008}"/>
                </a:ext>
              </a:extLst>
            </p:cNvPr>
            <p:cNvSpPr txBox="1"/>
            <p:nvPr/>
          </p:nvSpPr>
          <p:spPr>
            <a:xfrm>
              <a:off x="1828800" y="5030340"/>
              <a:ext cx="45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8F059D2-D3A4-3646-A619-D49F7E7DD4B7}"/>
                </a:ext>
              </a:extLst>
            </p:cNvPr>
            <p:cNvSpPr/>
            <p:nvPr/>
          </p:nvSpPr>
          <p:spPr>
            <a:xfrm>
              <a:off x="1258697" y="5511730"/>
              <a:ext cx="11402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 dirty="0"/>
                <a:t>Price  € 66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C2387CD-A252-6B4E-832A-EA29D58A53A9}"/>
                </a:ext>
              </a:extLst>
            </p:cNvPr>
            <p:cNvSpPr/>
            <p:nvPr/>
          </p:nvSpPr>
          <p:spPr>
            <a:xfrm>
              <a:off x="3000363" y="4354323"/>
              <a:ext cx="1458515" cy="47164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 dirty="0"/>
                <a:t>Price</a:t>
              </a:r>
            </a:p>
            <a:p>
              <a:pPr algn="ctr"/>
              <a:r>
                <a:rPr lang="en-BE" sz="1400" dirty="0"/>
                <a:t>€ 66 + 0,30(k-70)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0B2E32B-D860-9D4E-AEBF-3EC394B84D99}"/>
              </a:ext>
            </a:extLst>
          </p:cNvPr>
          <p:cNvCxnSpPr>
            <a:cxnSpLocks/>
          </p:cNvCxnSpPr>
          <p:nvPr/>
        </p:nvCxnSpPr>
        <p:spPr>
          <a:xfrm flipH="1">
            <a:off x="2017075" y="2499861"/>
            <a:ext cx="3247384" cy="922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3056A14-B32A-6F4E-BF8D-D47947EE42C8}"/>
              </a:ext>
            </a:extLst>
          </p:cNvPr>
          <p:cNvSpPr txBox="1"/>
          <p:nvPr/>
        </p:nvSpPr>
        <p:spPr>
          <a:xfrm>
            <a:off x="806006" y="350801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Structure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5AE221B-D87B-D441-BD48-685CE5D07D53}"/>
              </a:ext>
            </a:extLst>
          </p:cNvPr>
          <p:cNvGrpSpPr/>
          <p:nvPr/>
        </p:nvGrpSpPr>
        <p:grpSpPr>
          <a:xfrm>
            <a:off x="4828750" y="584982"/>
            <a:ext cx="6637673" cy="386747"/>
            <a:chOff x="1867560" y="5552452"/>
            <a:chExt cx="6637673" cy="38674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1F19136-7B90-E84F-916B-90C3FFBCA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7560" y="5552452"/>
              <a:ext cx="6637673" cy="38674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4008E5-56E1-0640-B7E0-C03381EEA364}"/>
                </a:ext>
              </a:extLst>
            </p:cNvPr>
            <p:cNvSpPr/>
            <p:nvPr/>
          </p:nvSpPr>
          <p:spPr>
            <a:xfrm>
              <a:off x="2401824" y="5632704"/>
              <a:ext cx="1150932" cy="262128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F72F6A-CE19-D247-BF88-F32468B4AD48}"/>
                </a:ext>
              </a:extLst>
            </p:cNvPr>
            <p:cNvSpPr/>
            <p:nvPr/>
          </p:nvSpPr>
          <p:spPr>
            <a:xfrm>
              <a:off x="3986784" y="5622207"/>
              <a:ext cx="1150932" cy="262128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7AD1F5D-F3F9-2146-9868-2D53E68DA8F4}"/>
                </a:ext>
              </a:extLst>
            </p:cNvPr>
            <p:cNvSpPr/>
            <p:nvPr/>
          </p:nvSpPr>
          <p:spPr>
            <a:xfrm>
              <a:off x="5602224" y="5620512"/>
              <a:ext cx="1150932" cy="262128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8B7661-D02C-2A4E-8A49-95A9F5BD2AA1}"/>
                </a:ext>
              </a:extLst>
            </p:cNvPr>
            <p:cNvSpPr/>
            <p:nvPr/>
          </p:nvSpPr>
          <p:spPr>
            <a:xfrm>
              <a:off x="7173454" y="5620512"/>
              <a:ext cx="1150932" cy="262128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1ECA07B-6CDC-664D-94A2-6CD9E84C0EDB}"/>
                </a:ext>
              </a:extLst>
            </p:cNvPr>
            <p:cNvSpPr txBox="1"/>
            <p:nvPr/>
          </p:nvSpPr>
          <p:spPr>
            <a:xfrm>
              <a:off x="2304288" y="5568605"/>
              <a:ext cx="1058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2DF9EF-3ACC-6248-851E-32FE38FCB032}"/>
                </a:ext>
              </a:extLst>
            </p:cNvPr>
            <p:cNvSpPr txBox="1"/>
            <p:nvPr/>
          </p:nvSpPr>
          <p:spPr>
            <a:xfrm>
              <a:off x="3919728" y="5568605"/>
              <a:ext cx="1031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C437128-1059-AB42-BC0C-000C6AE9E1EE}"/>
                </a:ext>
              </a:extLst>
            </p:cNvPr>
            <p:cNvSpPr txBox="1"/>
            <p:nvPr/>
          </p:nvSpPr>
          <p:spPr>
            <a:xfrm>
              <a:off x="5521891" y="5561159"/>
              <a:ext cx="894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2741BFB-4D2C-2C44-A212-6418B0A16995}"/>
                </a:ext>
              </a:extLst>
            </p:cNvPr>
            <p:cNvSpPr txBox="1"/>
            <p:nvPr/>
          </p:nvSpPr>
          <p:spPr>
            <a:xfrm>
              <a:off x="7118757" y="5563109"/>
              <a:ext cx="877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82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A9A5F5A-EC4A-B046-867D-3FB062AF2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776" y="1019253"/>
            <a:ext cx="2547607" cy="19224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29" name="Picture 28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58F43D0F-0306-4943-BB47-31B06A0B53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194" y="2054350"/>
            <a:ext cx="727323" cy="7448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890D2B4-988B-7E4D-BD11-C45B736393FD}"/>
              </a:ext>
            </a:extLst>
          </p:cNvPr>
          <p:cNvGrpSpPr/>
          <p:nvPr/>
        </p:nvGrpSpPr>
        <p:grpSpPr>
          <a:xfrm>
            <a:off x="550863" y="3972808"/>
            <a:ext cx="3415487" cy="2603044"/>
            <a:chOff x="1043391" y="3247240"/>
            <a:chExt cx="3415487" cy="260304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71B2DA-4A47-1C42-80D3-0E9EAAC30A6D}"/>
                </a:ext>
              </a:extLst>
            </p:cNvPr>
            <p:cNvSpPr txBox="1"/>
            <p:nvPr/>
          </p:nvSpPr>
          <p:spPr>
            <a:xfrm>
              <a:off x="2509603" y="4261018"/>
              <a:ext cx="4267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BA0AAD7-AABC-D040-8445-AC84ACA76EB6}"/>
                </a:ext>
              </a:extLst>
            </p:cNvPr>
            <p:cNvSpPr/>
            <p:nvPr/>
          </p:nvSpPr>
          <p:spPr>
            <a:xfrm>
              <a:off x="1043391" y="3247240"/>
              <a:ext cx="1570817" cy="426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k</a:t>
              </a:r>
              <a:r>
                <a:rPr lang="en-BE" sz="1400"/>
                <a:t> = # kilometers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5967C717-40F9-3240-B32C-972520B7E112}"/>
                    </a:ext>
                  </a:extLst>
                </p:cNvPr>
                <p:cNvSpPr/>
                <p:nvPr/>
              </p:nvSpPr>
              <p:spPr>
                <a:xfrm>
                  <a:off x="1140642" y="4154864"/>
                  <a:ext cx="1376314" cy="875476"/>
                </a:xfrm>
                <a:prstGeom prst="diamon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BE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Cambria Math" panose="02040503050406030204" pitchFamily="18" charset="0"/>
                    </a:rPr>
                    <a:t>k </a:t>
                  </a:r>
                  <a14:m>
                    <m:oMath xmlns:m="http://schemas.openxmlformats.org/officeDocument/2006/math">
                      <m:r>
                        <a:rPr lang="en-BE" sz="1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70</m:t>
                      </m:r>
                    </m:oMath>
                  </a14:m>
                  <a:endParaRPr lang="en-BE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5967C717-40F9-3240-B32C-972520B7E1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642" y="4154864"/>
                  <a:ext cx="1376314" cy="875476"/>
                </a:xfrm>
                <a:prstGeom prst="diamond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D5CB78-31DC-D24D-9459-F1CB01C3ECF0}"/>
                </a:ext>
              </a:extLst>
            </p:cNvPr>
            <p:cNvCxnSpPr>
              <a:cxnSpLocks/>
              <a:stCxn id="3" idx="2"/>
              <a:endCxn id="6" idx="0"/>
            </p:cNvCxnSpPr>
            <p:nvPr/>
          </p:nvCxnSpPr>
          <p:spPr>
            <a:xfrm flipH="1">
              <a:off x="1828799" y="3673803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26BE394-C53D-0347-A27E-78CBD7E160FB}"/>
                </a:ext>
              </a:extLst>
            </p:cNvPr>
            <p:cNvCxnSpPr>
              <a:cxnSpLocks/>
            </p:cNvCxnSpPr>
            <p:nvPr/>
          </p:nvCxnSpPr>
          <p:spPr>
            <a:xfrm>
              <a:off x="1830372" y="5030340"/>
              <a:ext cx="0" cy="47605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298809C-1D26-8341-8C88-C83FE3DE2D1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54983" y="4352118"/>
              <a:ext cx="0" cy="47605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CA0469-1A4A-814A-B86D-5355C3415008}"/>
                </a:ext>
              </a:extLst>
            </p:cNvPr>
            <p:cNvSpPr txBox="1"/>
            <p:nvPr/>
          </p:nvSpPr>
          <p:spPr>
            <a:xfrm>
              <a:off x="1828800" y="5030340"/>
              <a:ext cx="45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8F059D2-D3A4-3646-A619-D49F7E7DD4B7}"/>
                </a:ext>
              </a:extLst>
            </p:cNvPr>
            <p:cNvSpPr/>
            <p:nvPr/>
          </p:nvSpPr>
          <p:spPr>
            <a:xfrm>
              <a:off x="1258697" y="5511730"/>
              <a:ext cx="11402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 dirty="0"/>
                <a:t>Price  € 66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C2387CD-A252-6B4E-832A-EA29D58A53A9}"/>
                </a:ext>
              </a:extLst>
            </p:cNvPr>
            <p:cNvSpPr/>
            <p:nvPr/>
          </p:nvSpPr>
          <p:spPr>
            <a:xfrm>
              <a:off x="3000363" y="4354323"/>
              <a:ext cx="1458515" cy="47164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 dirty="0"/>
                <a:t>Price</a:t>
              </a:r>
            </a:p>
            <a:p>
              <a:pPr algn="ctr"/>
              <a:r>
                <a:rPr lang="en-BE" sz="1400" dirty="0"/>
                <a:t>€ 66 + 0,30(k-70)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99159-38BB-5142-ACF3-58C224E9A7EC}"/>
              </a:ext>
            </a:extLst>
          </p:cNvPr>
          <p:cNvGrpSpPr/>
          <p:nvPr/>
        </p:nvGrpSpPr>
        <p:grpSpPr>
          <a:xfrm>
            <a:off x="5105591" y="4147830"/>
            <a:ext cx="2891326" cy="1932811"/>
            <a:chOff x="5105591" y="4147830"/>
            <a:chExt cx="2891326" cy="19328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2C5CBF-937A-DF4F-A351-C38F96C58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91" y="4147830"/>
              <a:ext cx="2566520" cy="1932811"/>
            </a:xfrm>
            <a:prstGeom prst="rect">
              <a:avLst/>
            </a:prstGeom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1B6555C6-DFC6-3148-88B1-9D881CBF2128}"/>
                </a:ext>
              </a:extLst>
            </p:cNvPr>
            <p:cNvSpPr/>
            <p:nvPr/>
          </p:nvSpPr>
          <p:spPr>
            <a:xfrm>
              <a:off x="7351472" y="5685544"/>
              <a:ext cx="643860" cy="295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100" cap="small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Output</a:t>
              </a: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F7BF517A-B6D5-7D45-A9F6-E2BC5CDC4C7C}"/>
                </a:ext>
              </a:extLst>
            </p:cNvPr>
            <p:cNvSpPr/>
            <p:nvPr/>
          </p:nvSpPr>
          <p:spPr>
            <a:xfrm>
              <a:off x="7351606" y="4564497"/>
              <a:ext cx="643861" cy="295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100" cap="small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Input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55DD2E1E-4EE6-1141-B80D-FB0264E21BAA}"/>
                </a:ext>
              </a:extLst>
            </p:cNvPr>
            <p:cNvSpPr/>
            <p:nvPr/>
          </p:nvSpPr>
          <p:spPr>
            <a:xfrm>
              <a:off x="7188669" y="5127891"/>
              <a:ext cx="808248" cy="295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Calculation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2EA13C2-3102-6747-AFA4-CD652BFBDC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6374" y="4859679"/>
              <a:ext cx="1" cy="254557"/>
            </a:xfrm>
            <a:prstGeom prst="straightConnector1">
              <a:avLst/>
            </a:prstGeom>
            <a:ln w="9525"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45BC06E-887D-1D4B-AE64-209C601584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1325" y="5423874"/>
              <a:ext cx="1" cy="254557"/>
            </a:xfrm>
            <a:prstGeom prst="straightConnector1">
              <a:avLst/>
            </a:prstGeom>
            <a:ln w="9525"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3A3F93E-EDE8-A04B-ACBC-D6E552242CF8}"/>
                </a:ext>
              </a:extLst>
            </p:cNvPr>
            <p:cNvSpPr/>
            <p:nvPr/>
          </p:nvSpPr>
          <p:spPr>
            <a:xfrm>
              <a:off x="6240783" y="5721880"/>
              <a:ext cx="78723" cy="21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0B2E32B-D860-9D4E-AEBF-3EC394B84D99}"/>
              </a:ext>
            </a:extLst>
          </p:cNvPr>
          <p:cNvCxnSpPr>
            <a:cxnSpLocks/>
          </p:cNvCxnSpPr>
          <p:nvPr/>
        </p:nvCxnSpPr>
        <p:spPr>
          <a:xfrm flipH="1">
            <a:off x="2017075" y="2499861"/>
            <a:ext cx="3247384" cy="922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37EC695-30B4-AD42-8AF6-7706FA1D84AF}"/>
              </a:ext>
            </a:extLst>
          </p:cNvPr>
          <p:cNvSpPr txBox="1"/>
          <p:nvPr/>
        </p:nvSpPr>
        <p:spPr>
          <a:xfrm>
            <a:off x="806006" y="350801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Structure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E8547B-835D-5D43-AE75-A050A5299D4F}"/>
              </a:ext>
            </a:extLst>
          </p:cNvPr>
          <p:cNvSpPr txBox="1"/>
          <p:nvPr/>
        </p:nvSpPr>
        <p:spPr>
          <a:xfrm>
            <a:off x="6025301" y="3511969"/>
            <a:ext cx="104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Translate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961416B-8F7F-0740-846D-C5F807CEA07C}"/>
              </a:ext>
            </a:extLst>
          </p:cNvPr>
          <p:cNvCxnSpPr>
            <a:cxnSpLocks/>
          </p:cNvCxnSpPr>
          <p:nvPr/>
        </p:nvCxnSpPr>
        <p:spPr>
          <a:xfrm>
            <a:off x="2795356" y="3716549"/>
            <a:ext cx="24691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932B33-B885-424D-AC03-F95260A35E11}"/>
              </a:ext>
            </a:extLst>
          </p:cNvPr>
          <p:cNvGrpSpPr/>
          <p:nvPr/>
        </p:nvGrpSpPr>
        <p:grpSpPr>
          <a:xfrm>
            <a:off x="4828750" y="584982"/>
            <a:ext cx="6637673" cy="386747"/>
            <a:chOff x="1867560" y="5552452"/>
            <a:chExt cx="6637673" cy="38674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A0D05A3-0150-704B-A8D0-B788F428D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7560" y="5552452"/>
              <a:ext cx="6637673" cy="386747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D467639-3039-A047-907A-254855D982FF}"/>
                </a:ext>
              </a:extLst>
            </p:cNvPr>
            <p:cNvSpPr/>
            <p:nvPr/>
          </p:nvSpPr>
          <p:spPr>
            <a:xfrm>
              <a:off x="2401824" y="5632704"/>
              <a:ext cx="1150932" cy="262128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882D8DD-B945-1C4A-9D0A-F1D1C05A30CB}"/>
                </a:ext>
              </a:extLst>
            </p:cNvPr>
            <p:cNvSpPr/>
            <p:nvPr/>
          </p:nvSpPr>
          <p:spPr>
            <a:xfrm>
              <a:off x="3986784" y="5622207"/>
              <a:ext cx="1150932" cy="262128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A1B481A-6D9E-E243-8350-2D7F626E4F66}"/>
                </a:ext>
              </a:extLst>
            </p:cNvPr>
            <p:cNvSpPr/>
            <p:nvPr/>
          </p:nvSpPr>
          <p:spPr>
            <a:xfrm>
              <a:off x="5602224" y="5620512"/>
              <a:ext cx="1150932" cy="262128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7819CA2-931A-2A41-AA63-F713976275EE}"/>
                </a:ext>
              </a:extLst>
            </p:cNvPr>
            <p:cNvSpPr/>
            <p:nvPr/>
          </p:nvSpPr>
          <p:spPr>
            <a:xfrm>
              <a:off x="7173454" y="5620512"/>
              <a:ext cx="1150932" cy="262128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D5EF198-0ACA-744D-8519-9AF2F97165A0}"/>
                </a:ext>
              </a:extLst>
            </p:cNvPr>
            <p:cNvSpPr txBox="1"/>
            <p:nvPr/>
          </p:nvSpPr>
          <p:spPr>
            <a:xfrm>
              <a:off x="2304288" y="5568605"/>
              <a:ext cx="1058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A3E69C4-CFE0-E646-BBF0-77E61917A249}"/>
                </a:ext>
              </a:extLst>
            </p:cNvPr>
            <p:cNvSpPr txBox="1"/>
            <p:nvPr/>
          </p:nvSpPr>
          <p:spPr>
            <a:xfrm>
              <a:off x="3919728" y="5568605"/>
              <a:ext cx="1031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4596D57-7AD1-C840-ACE1-A7673D1FB6DE}"/>
                </a:ext>
              </a:extLst>
            </p:cNvPr>
            <p:cNvSpPr txBox="1"/>
            <p:nvPr/>
          </p:nvSpPr>
          <p:spPr>
            <a:xfrm>
              <a:off x="5521891" y="5561159"/>
              <a:ext cx="894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CF13EC4-6ACE-4B4E-B4D3-4D4551B1D743}"/>
                </a:ext>
              </a:extLst>
            </p:cNvPr>
            <p:cNvSpPr txBox="1"/>
            <p:nvPr/>
          </p:nvSpPr>
          <p:spPr>
            <a:xfrm>
              <a:off x="7118757" y="5563109"/>
              <a:ext cx="877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437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6F52079-A9FC-FE43-A31B-4C59247F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776" y="1019253"/>
            <a:ext cx="2547607" cy="19224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29" name="Picture 28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58F43D0F-0306-4943-BB47-31B06A0B53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194" y="2054350"/>
            <a:ext cx="727323" cy="7448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890D2B4-988B-7E4D-BD11-C45B736393FD}"/>
              </a:ext>
            </a:extLst>
          </p:cNvPr>
          <p:cNvGrpSpPr/>
          <p:nvPr/>
        </p:nvGrpSpPr>
        <p:grpSpPr>
          <a:xfrm>
            <a:off x="550863" y="3972808"/>
            <a:ext cx="3415487" cy="2603044"/>
            <a:chOff x="1043391" y="3247240"/>
            <a:chExt cx="3415487" cy="260304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71B2DA-4A47-1C42-80D3-0E9EAAC30A6D}"/>
                </a:ext>
              </a:extLst>
            </p:cNvPr>
            <p:cNvSpPr txBox="1"/>
            <p:nvPr/>
          </p:nvSpPr>
          <p:spPr>
            <a:xfrm>
              <a:off x="2509603" y="4261018"/>
              <a:ext cx="4267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BA0AAD7-AABC-D040-8445-AC84ACA76EB6}"/>
                </a:ext>
              </a:extLst>
            </p:cNvPr>
            <p:cNvSpPr/>
            <p:nvPr/>
          </p:nvSpPr>
          <p:spPr>
            <a:xfrm>
              <a:off x="1043391" y="3247240"/>
              <a:ext cx="1570817" cy="426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k</a:t>
              </a:r>
              <a:r>
                <a:rPr lang="en-BE" sz="1400"/>
                <a:t> = # kilometers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5967C717-40F9-3240-B32C-972520B7E112}"/>
                    </a:ext>
                  </a:extLst>
                </p:cNvPr>
                <p:cNvSpPr/>
                <p:nvPr/>
              </p:nvSpPr>
              <p:spPr>
                <a:xfrm>
                  <a:off x="1140642" y="4154864"/>
                  <a:ext cx="1376314" cy="875476"/>
                </a:xfrm>
                <a:prstGeom prst="diamon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BE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Cambria Math" panose="02040503050406030204" pitchFamily="18" charset="0"/>
                    </a:rPr>
                    <a:t>k </a:t>
                  </a:r>
                  <a14:m>
                    <m:oMath xmlns:m="http://schemas.openxmlformats.org/officeDocument/2006/math">
                      <m:r>
                        <a:rPr lang="en-BE" sz="1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70</m:t>
                      </m:r>
                    </m:oMath>
                  </a14:m>
                  <a:endParaRPr lang="en-BE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5967C717-40F9-3240-B32C-972520B7E1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642" y="4154864"/>
                  <a:ext cx="1376314" cy="875476"/>
                </a:xfrm>
                <a:prstGeom prst="diamond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D5CB78-31DC-D24D-9459-F1CB01C3ECF0}"/>
                </a:ext>
              </a:extLst>
            </p:cNvPr>
            <p:cNvCxnSpPr>
              <a:cxnSpLocks/>
              <a:stCxn id="3" idx="2"/>
              <a:endCxn id="6" idx="0"/>
            </p:cNvCxnSpPr>
            <p:nvPr/>
          </p:nvCxnSpPr>
          <p:spPr>
            <a:xfrm flipH="1">
              <a:off x="1828799" y="3673803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26BE394-C53D-0347-A27E-78CBD7E160FB}"/>
                </a:ext>
              </a:extLst>
            </p:cNvPr>
            <p:cNvCxnSpPr>
              <a:cxnSpLocks/>
            </p:cNvCxnSpPr>
            <p:nvPr/>
          </p:nvCxnSpPr>
          <p:spPr>
            <a:xfrm>
              <a:off x="1830372" y="5030340"/>
              <a:ext cx="0" cy="47605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298809C-1D26-8341-8C88-C83FE3DE2D1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54983" y="4352118"/>
              <a:ext cx="0" cy="47605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CA0469-1A4A-814A-B86D-5355C3415008}"/>
                </a:ext>
              </a:extLst>
            </p:cNvPr>
            <p:cNvSpPr txBox="1"/>
            <p:nvPr/>
          </p:nvSpPr>
          <p:spPr>
            <a:xfrm>
              <a:off x="1828800" y="5030340"/>
              <a:ext cx="45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8F059D2-D3A4-3646-A619-D49F7E7DD4B7}"/>
                </a:ext>
              </a:extLst>
            </p:cNvPr>
            <p:cNvSpPr/>
            <p:nvPr/>
          </p:nvSpPr>
          <p:spPr>
            <a:xfrm>
              <a:off x="1258697" y="5511730"/>
              <a:ext cx="11402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 dirty="0"/>
                <a:t>Price  € 66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C2387CD-A252-6B4E-832A-EA29D58A53A9}"/>
                </a:ext>
              </a:extLst>
            </p:cNvPr>
            <p:cNvSpPr/>
            <p:nvPr/>
          </p:nvSpPr>
          <p:spPr>
            <a:xfrm>
              <a:off x="3000363" y="4354323"/>
              <a:ext cx="1458515" cy="47164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 dirty="0"/>
                <a:t>Price</a:t>
              </a:r>
            </a:p>
            <a:p>
              <a:pPr algn="ctr"/>
              <a:r>
                <a:rPr lang="en-BE" sz="1400" dirty="0"/>
                <a:t>€ 66 + 0,30(k-70)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0B2E32B-D860-9D4E-AEBF-3EC394B84D99}"/>
              </a:ext>
            </a:extLst>
          </p:cNvPr>
          <p:cNvCxnSpPr>
            <a:cxnSpLocks/>
          </p:cNvCxnSpPr>
          <p:nvPr/>
        </p:nvCxnSpPr>
        <p:spPr>
          <a:xfrm flipH="1">
            <a:off x="2017075" y="2499861"/>
            <a:ext cx="3247384" cy="922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4A81C37E-4BC4-724E-924F-35594D3F76A4}"/>
              </a:ext>
            </a:extLst>
          </p:cNvPr>
          <p:cNvSpPr txBox="1"/>
          <p:nvPr/>
        </p:nvSpPr>
        <p:spPr>
          <a:xfrm>
            <a:off x="806006" y="350801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1AA920-E5C5-BD4B-B3B1-EA39DCA1C293}"/>
              </a:ext>
            </a:extLst>
          </p:cNvPr>
          <p:cNvSpPr txBox="1"/>
          <p:nvPr/>
        </p:nvSpPr>
        <p:spPr>
          <a:xfrm>
            <a:off x="6025301" y="3511969"/>
            <a:ext cx="104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Translate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0A85D4-8198-BF4E-8BE6-CD8B403E1127}"/>
              </a:ext>
            </a:extLst>
          </p:cNvPr>
          <p:cNvSpPr txBox="1"/>
          <p:nvPr/>
        </p:nvSpPr>
        <p:spPr>
          <a:xfrm>
            <a:off x="9736014" y="3512675"/>
            <a:ext cx="885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Process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13D3629-CA91-2B41-83E2-6C442ABF96BF}"/>
              </a:ext>
            </a:extLst>
          </p:cNvPr>
          <p:cNvCxnSpPr>
            <a:cxnSpLocks/>
          </p:cNvCxnSpPr>
          <p:nvPr/>
        </p:nvCxnSpPr>
        <p:spPr>
          <a:xfrm>
            <a:off x="2795356" y="3716549"/>
            <a:ext cx="24691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536DC0E-F247-684F-85A0-B35CB3E8BAC7}"/>
              </a:ext>
            </a:extLst>
          </p:cNvPr>
          <p:cNvCxnSpPr>
            <a:cxnSpLocks/>
          </p:cNvCxnSpPr>
          <p:nvPr/>
        </p:nvCxnSpPr>
        <p:spPr>
          <a:xfrm>
            <a:off x="7673402" y="3692680"/>
            <a:ext cx="1268957" cy="22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610EC94-32D5-804C-9D48-A7AF55539934}"/>
              </a:ext>
            </a:extLst>
          </p:cNvPr>
          <p:cNvGrpSpPr/>
          <p:nvPr/>
        </p:nvGrpSpPr>
        <p:grpSpPr>
          <a:xfrm>
            <a:off x="4828750" y="584982"/>
            <a:ext cx="6637673" cy="386747"/>
            <a:chOff x="1867560" y="5552452"/>
            <a:chExt cx="6637673" cy="38674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F2F9C02-3985-2A43-B055-E5465E3B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67560" y="5552452"/>
              <a:ext cx="6637673" cy="386747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E14EA1A-7FB1-0C41-A187-19892E83EFFC}"/>
                </a:ext>
              </a:extLst>
            </p:cNvPr>
            <p:cNvSpPr/>
            <p:nvPr/>
          </p:nvSpPr>
          <p:spPr>
            <a:xfrm>
              <a:off x="2401824" y="5632704"/>
              <a:ext cx="1150932" cy="262128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3D3E54F-18ED-BA44-A0CA-D89EC6DD5AD5}"/>
                </a:ext>
              </a:extLst>
            </p:cNvPr>
            <p:cNvSpPr/>
            <p:nvPr/>
          </p:nvSpPr>
          <p:spPr>
            <a:xfrm>
              <a:off x="3986784" y="5622207"/>
              <a:ext cx="1150932" cy="262128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6AA9A4C-CDE9-C64C-9C7D-03B30937FE41}"/>
                </a:ext>
              </a:extLst>
            </p:cNvPr>
            <p:cNvSpPr/>
            <p:nvPr/>
          </p:nvSpPr>
          <p:spPr>
            <a:xfrm>
              <a:off x="5602224" y="5620512"/>
              <a:ext cx="1150932" cy="262128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709040A-BBD9-C442-AD23-C966676D59A0}"/>
                </a:ext>
              </a:extLst>
            </p:cNvPr>
            <p:cNvSpPr/>
            <p:nvPr/>
          </p:nvSpPr>
          <p:spPr>
            <a:xfrm>
              <a:off x="7173454" y="5620512"/>
              <a:ext cx="1150932" cy="262128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B2E6104-EA24-FB4A-A260-EBA7B6B141AE}"/>
                </a:ext>
              </a:extLst>
            </p:cNvPr>
            <p:cNvSpPr txBox="1"/>
            <p:nvPr/>
          </p:nvSpPr>
          <p:spPr>
            <a:xfrm>
              <a:off x="2304288" y="5568605"/>
              <a:ext cx="1058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DDE0542-2F0A-B948-AA10-C29DC8E55FEC}"/>
                </a:ext>
              </a:extLst>
            </p:cNvPr>
            <p:cNvSpPr txBox="1"/>
            <p:nvPr/>
          </p:nvSpPr>
          <p:spPr>
            <a:xfrm>
              <a:off x="3919728" y="5568605"/>
              <a:ext cx="1031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0065C69-C96C-5A4A-B1C3-8BD307B623DA}"/>
                </a:ext>
              </a:extLst>
            </p:cNvPr>
            <p:cNvSpPr txBox="1"/>
            <p:nvPr/>
          </p:nvSpPr>
          <p:spPr>
            <a:xfrm>
              <a:off x="5521891" y="5561159"/>
              <a:ext cx="894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06CC685-78BC-6C4B-A967-C14B95AF7401}"/>
                </a:ext>
              </a:extLst>
            </p:cNvPr>
            <p:cNvSpPr txBox="1"/>
            <p:nvPr/>
          </p:nvSpPr>
          <p:spPr>
            <a:xfrm>
              <a:off x="7118757" y="5563109"/>
              <a:ext cx="877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A7D60C6-0F34-D74C-A5FE-B5C61DC8429F}"/>
              </a:ext>
            </a:extLst>
          </p:cNvPr>
          <p:cNvGrpSpPr/>
          <p:nvPr/>
        </p:nvGrpSpPr>
        <p:grpSpPr>
          <a:xfrm>
            <a:off x="5105591" y="4147830"/>
            <a:ext cx="2891326" cy="1932811"/>
            <a:chOff x="5105591" y="4147830"/>
            <a:chExt cx="2891326" cy="19328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58CD14B-1F05-3F43-8F5A-006D6E049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91" y="4147830"/>
              <a:ext cx="2566520" cy="1932811"/>
            </a:xfrm>
            <a:prstGeom prst="rect">
              <a:avLst/>
            </a:prstGeom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CA594B5-50BF-6344-86B3-86B0A9CEC36A}"/>
                </a:ext>
              </a:extLst>
            </p:cNvPr>
            <p:cNvSpPr/>
            <p:nvPr/>
          </p:nvSpPr>
          <p:spPr>
            <a:xfrm>
              <a:off x="7351472" y="5685544"/>
              <a:ext cx="643860" cy="295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100" cap="small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Output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9B1BBCF2-D8A5-5945-A3B9-8C6B86312685}"/>
                </a:ext>
              </a:extLst>
            </p:cNvPr>
            <p:cNvSpPr/>
            <p:nvPr/>
          </p:nvSpPr>
          <p:spPr>
            <a:xfrm>
              <a:off x="7351606" y="4564497"/>
              <a:ext cx="643861" cy="295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100" cap="small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Input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DB551C2C-A5B4-2E43-993C-76A725A0795A}"/>
                </a:ext>
              </a:extLst>
            </p:cNvPr>
            <p:cNvSpPr/>
            <p:nvPr/>
          </p:nvSpPr>
          <p:spPr>
            <a:xfrm>
              <a:off x="7188669" y="5127891"/>
              <a:ext cx="808248" cy="295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Calculation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5B6E6CF-0891-D74E-B299-B9F85FEBD5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6374" y="4859679"/>
              <a:ext cx="1" cy="254557"/>
            </a:xfrm>
            <a:prstGeom prst="straightConnector1">
              <a:avLst/>
            </a:prstGeom>
            <a:ln w="9525"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C15DC48-2591-7A4D-95CF-B3DBBB110F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1325" y="5423874"/>
              <a:ext cx="1" cy="254557"/>
            </a:xfrm>
            <a:prstGeom prst="straightConnector1">
              <a:avLst/>
            </a:prstGeom>
            <a:ln w="9525"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E820379-A5DE-DE41-9FC3-9F471C91337E}"/>
                </a:ext>
              </a:extLst>
            </p:cNvPr>
            <p:cNvSpPr/>
            <p:nvPr/>
          </p:nvSpPr>
          <p:spPr>
            <a:xfrm>
              <a:off x="6240783" y="5721880"/>
              <a:ext cx="78723" cy="21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7BB596AB-038C-324F-B756-394DF402ED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493" y="4147676"/>
            <a:ext cx="2579937" cy="19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8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449AD-867B-364F-8A17-CC505957C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493" y="4147676"/>
            <a:ext cx="2579937" cy="19429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108422-81C3-4F45-88FC-584761FE7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776" y="1019253"/>
            <a:ext cx="2547607" cy="19224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29" name="Picture 28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58F43D0F-0306-4943-BB47-31B06A0B53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9194" y="2054350"/>
            <a:ext cx="727323" cy="74482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890D2B4-988B-7E4D-BD11-C45B736393FD}"/>
              </a:ext>
            </a:extLst>
          </p:cNvPr>
          <p:cNvGrpSpPr/>
          <p:nvPr/>
        </p:nvGrpSpPr>
        <p:grpSpPr>
          <a:xfrm>
            <a:off x="550863" y="3972808"/>
            <a:ext cx="3415487" cy="2603044"/>
            <a:chOff x="1043391" y="3247240"/>
            <a:chExt cx="3415487" cy="260304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71B2DA-4A47-1C42-80D3-0E9EAAC30A6D}"/>
                </a:ext>
              </a:extLst>
            </p:cNvPr>
            <p:cNvSpPr txBox="1"/>
            <p:nvPr/>
          </p:nvSpPr>
          <p:spPr>
            <a:xfrm>
              <a:off x="2509603" y="4261018"/>
              <a:ext cx="4267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BA0AAD7-AABC-D040-8445-AC84ACA76EB6}"/>
                </a:ext>
              </a:extLst>
            </p:cNvPr>
            <p:cNvSpPr/>
            <p:nvPr/>
          </p:nvSpPr>
          <p:spPr>
            <a:xfrm>
              <a:off x="1043391" y="3247240"/>
              <a:ext cx="1570817" cy="42656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k</a:t>
              </a:r>
              <a:r>
                <a:rPr lang="en-BE" sz="1400"/>
                <a:t> = # kilometers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5967C717-40F9-3240-B32C-972520B7E112}"/>
                    </a:ext>
                  </a:extLst>
                </p:cNvPr>
                <p:cNvSpPr/>
                <p:nvPr/>
              </p:nvSpPr>
              <p:spPr>
                <a:xfrm>
                  <a:off x="1140642" y="4154864"/>
                  <a:ext cx="1376314" cy="875476"/>
                </a:xfrm>
                <a:prstGeom prst="diamon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BE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a typeface="Cambria Math" panose="02040503050406030204" pitchFamily="18" charset="0"/>
                    </a:rPr>
                    <a:t>k </a:t>
                  </a:r>
                  <a14:m>
                    <m:oMath xmlns:m="http://schemas.openxmlformats.org/officeDocument/2006/math">
                      <m:r>
                        <a:rPr lang="en-BE" sz="1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70</m:t>
                      </m:r>
                    </m:oMath>
                  </a14:m>
                  <a:endParaRPr lang="en-BE" sz="14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Diamond 5">
                  <a:extLst>
                    <a:ext uri="{FF2B5EF4-FFF2-40B4-BE49-F238E27FC236}">
                      <a16:creationId xmlns:a16="http://schemas.microsoft.com/office/drawing/2014/main" id="{5967C717-40F9-3240-B32C-972520B7E1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0642" y="4154864"/>
                  <a:ext cx="1376314" cy="875476"/>
                </a:xfrm>
                <a:prstGeom prst="diamond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FD5CB78-31DC-D24D-9459-F1CB01C3ECF0}"/>
                </a:ext>
              </a:extLst>
            </p:cNvPr>
            <p:cNvCxnSpPr>
              <a:cxnSpLocks/>
              <a:stCxn id="3" idx="2"/>
              <a:endCxn id="6" idx="0"/>
            </p:cNvCxnSpPr>
            <p:nvPr/>
          </p:nvCxnSpPr>
          <p:spPr>
            <a:xfrm flipH="1">
              <a:off x="1828799" y="3673803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26BE394-C53D-0347-A27E-78CBD7E160FB}"/>
                </a:ext>
              </a:extLst>
            </p:cNvPr>
            <p:cNvCxnSpPr>
              <a:cxnSpLocks/>
            </p:cNvCxnSpPr>
            <p:nvPr/>
          </p:nvCxnSpPr>
          <p:spPr>
            <a:xfrm>
              <a:off x="1830372" y="5030340"/>
              <a:ext cx="0" cy="47605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298809C-1D26-8341-8C88-C83FE3DE2D1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54983" y="4352118"/>
              <a:ext cx="0" cy="47605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CA0469-1A4A-814A-B86D-5355C3415008}"/>
                </a:ext>
              </a:extLst>
            </p:cNvPr>
            <p:cNvSpPr txBox="1"/>
            <p:nvPr/>
          </p:nvSpPr>
          <p:spPr>
            <a:xfrm>
              <a:off x="1828800" y="5030340"/>
              <a:ext cx="45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8F059D2-D3A4-3646-A619-D49F7E7DD4B7}"/>
                </a:ext>
              </a:extLst>
            </p:cNvPr>
            <p:cNvSpPr/>
            <p:nvPr/>
          </p:nvSpPr>
          <p:spPr>
            <a:xfrm>
              <a:off x="1258697" y="5511730"/>
              <a:ext cx="11402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 dirty="0"/>
                <a:t>Price  € 66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3C2387CD-A252-6B4E-832A-EA29D58A53A9}"/>
                </a:ext>
              </a:extLst>
            </p:cNvPr>
            <p:cNvSpPr/>
            <p:nvPr/>
          </p:nvSpPr>
          <p:spPr>
            <a:xfrm>
              <a:off x="3000363" y="4354323"/>
              <a:ext cx="1458515" cy="47164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 dirty="0"/>
                <a:t>Price</a:t>
              </a:r>
            </a:p>
            <a:p>
              <a:pPr algn="ctr"/>
              <a:r>
                <a:rPr lang="en-BE" sz="1400" dirty="0"/>
                <a:t>€ 66 + 0,30(k-70)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54631E0-339D-AA43-B234-00496EE60932}"/>
              </a:ext>
            </a:extLst>
          </p:cNvPr>
          <p:cNvSpPr txBox="1"/>
          <p:nvPr/>
        </p:nvSpPr>
        <p:spPr>
          <a:xfrm>
            <a:off x="806006" y="350801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Structure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C9E4654-390D-0842-8386-F40CDDA940EA}"/>
              </a:ext>
            </a:extLst>
          </p:cNvPr>
          <p:cNvSpPr txBox="1"/>
          <p:nvPr/>
        </p:nvSpPr>
        <p:spPr>
          <a:xfrm>
            <a:off x="6025301" y="3511969"/>
            <a:ext cx="104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Translate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A14E34D-CB42-F746-A6A1-660849246405}"/>
              </a:ext>
            </a:extLst>
          </p:cNvPr>
          <p:cNvSpPr txBox="1"/>
          <p:nvPr/>
        </p:nvSpPr>
        <p:spPr>
          <a:xfrm>
            <a:off x="9736014" y="3512675"/>
            <a:ext cx="885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Process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0B2E32B-D860-9D4E-AEBF-3EC394B84D99}"/>
              </a:ext>
            </a:extLst>
          </p:cNvPr>
          <p:cNvCxnSpPr>
            <a:cxnSpLocks/>
          </p:cNvCxnSpPr>
          <p:nvPr/>
        </p:nvCxnSpPr>
        <p:spPr>
          <a:xfrm flipH="1">
            <a:off x="2017075" y="2499861"/>
            <a:ext cx="3247384" cy="922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08A85DC-EAB5-DF43-8AEB-7DF824E9C71C}"/>
              </a:ext>
            </a:extLst>
          </p:cNvPr>
          <p:cNvCxnSpPr>
            <a:cxnSpLocks/>
          </p:cNvCxnSpPr>
          <p:nvPr/>
        </p:nvCxnSpPr>
        <p:spPr>
          <a:xfrm>
            <a:off x="2795356" y="3716549"/>
            <a:ext cx="24691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392678E-6A62-4048-9F7A-0E48FFB88099}"/>
              </a:ext>
            </a:extLst>
          </p:cNvPr>
          <p:cNvCxnSpPr>
            <a:cxnSpLocks/>
          </p:cNvCxnSpPr>
          <p:nvPr/>
        </p:nvCxnSpPr>
        <p:spPr>
          <a:xfrm>
            <a:off x="7673402" y="3692680"/>
            <a:ext cx="1268957" cy="22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BA000F8-5FCA-654D-B64E-632EFFC49AEE}"/>
              </a:ext>
            </a:extLst>
          </p:cNvPr>
          <p:cNvCxnSpPr>
            <a:cxnSpLocks/>
          </p:cNvCxnSpPr>
          <p:nvPr/>
        </p:nvCxnSpPr>
        <p:spPr>
          <a:xfrm flipH="1" flipV="1">
            <a:off x="7572652" y="2384699"/>
            <a:ext cx="2493294" cy="1010305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AB89A4EC-6C6F-4A49-B247-92B533142F20}"/>
              </a:ext>
            </a:extLst>
          </p:cNvPr>
          <p:cNvSpPr txBox="1"/>
          <p:nvPr/>
        </p:nvSpPr>
        <p:spPr>
          <a:xfrm rot="1313837">
            <a:off x="8411277" y="2529055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i="1" dirty="0">
                <a:solidFill>
                  <a:srgbClr val="C00000"/>
                </a:solidFill>
              </a:rPr>
              <a:t>Control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D85F573-B82B-7441-85C0-84C8C42FA329}"/>
              </a:ext>
            </a:extLst>
          </p:cNvPr>
          <p:cNvGrpSpPr/>
          <p:nvPr/>
        </p:nvGrpSpPr>
        <p:grpSpPr>
          <a:xfrm>
            <a:off x="4828750" y="584982"/>
            <a:ext cx="6637673" cy="386747"/>
            <a:chOff x="1867560" y="5552452"/>
            <a:chExt cx="6637673" cy="386747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0299105-2A70-504D-BBE2-BC2515CD2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7560" y="5552452"/>
              <a:ext cx="6637673" cy="386747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0C444620-52EB-F742-8F7A-7425F4A58DD4}"/>
                </a:ext>
              </a:extLst>
            </p:cNvPr>
            <p:cNvSpPr/>
            <p:nvPr/>
          </p:nvSpPr>
          <p:spPr>
            <a:xfrm>
              <a:off x="2401824" y="5632704"/>
              <a:ext cx="1150932" cy="262128"/>
            </a:xfrm>
            <a:prstGeom prst="rect">
              <a:avLst/>
            </a:prstGeom>
            <a:solidFill>
              <a:srgbClr val="FDB3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B076186-E0B9-484B-B8FF-ACB1AACAAEB9}"/>
                </a:ext>
              </a:extLst>
            </p:cNvPr>
            <p:cNvSpPr/>
            <p:nvPr/>
          </p:nvSpPr>
          <p:spPr>
            <a:xfrm>
              <a:off x="3986784" y="5622207"/>
              <a:ext cx="1150932" cy="262128"/>
            </a:xfrm>
            <a:prstGeom prst="rect">
              <a:avLst/>
            </a:prstGeom>
            <a:solidFill>
              <a:srgbClr val="EB3C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FFB0A80-9528-2B42-ABF7-5F53FB973975}"/>
                </a:ext>
              </a:extLst>
            </p:cNvPr>
            <p:cNvSpPr/>
            <p:nvPr/>
          </p:nvSpPr>
          <p:spPr>
            <a:xfrm>
              <a:off x="5602224" y="5620512"/>
              <a:ext cx="1150932" cy="262128"/>
            </a:xfrm>
            <a:prstGeom prst="rect">
              <a:avLst/>
            </a:prstGeom>
            <a:solidFill>
              <a:srgbClr val="C01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8BA669E-E3E3-164B-8E8E-F6B458EBB369}"/>
                </a:ext>
              </a:extLst>
            </p:cNvPr>
            <p:cNvSpPr/>
            <p:nvPr/>
          </p:nvSpPr>
          <p:spPr>
            <a:xfrm>
              <a:off x="7173454" y="5620512"/>
              <a:ext cx="1150932" cy="262128"/>
            </a:xfrm>
            <a:prstGeom prst="rect">
              <a:avLst/>
            </a:prstGeom>
            <a:solidFill>
              <a:srgbClr val="93C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59E828D-16B3-E140-A077-4BAB00F1D3FD}"/>
                </a:ext>
              </a:extLst>
            </p:cNvPr>
            <p:cNvSpPr txBox="1"/>
            <p:nvPr/>
          </p:nvSpPr>
          <p:spPr>
            <a:xfrm>
              <a:off x="2304288" y="5568605"/>
              <a:ext cx="1058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Structure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3BF9089-0109-7049-8436-C330B3630223}"/>
                </a:ext>
              </a:extLst>
            </p:cNvPr>
            <p:cNvSpPr txBox="1"/>
            <p:nvPr/>
          </p:nvSpPr>
          <p:spPr>
            <a:xfrm>
              <a:off x="3919728" y="5568605"/>
              <a:ext cx="1031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Translate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145DFF1-6203-E243-8A61-E538E43C1A01}"/>
                </a:ext>
              </a:extLst>
            </p:cNvPr>
            <p:cNvSpPr txBox="1"/>
            <p:nvPr/>
          </p:nvSpPr>
          <p:spPr>
            <a:xfrm>
              <a:off x="5521891" y="5561159"/>
              <a:ext cx="894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Process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7765CDB-301E-5940-94E4-FC9B4E8CCCDA}"/>
                </a:ext>
              </a:extLst>
            </p:cNvPr>
            <p:cNvSpPr txBox="1"/>
            <p:nvPr/>
          </p:nvSpPr>
          <p:spPr>
            <a:xfrm>
              <a:off x="7118757" y="5563109"/>
              <a:ext cx="877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dirty="0">
                  <a:solidFill>
                    <a:schemeClr val="bg1"/>
                  </a:solidFill>
                </a:rPr>
                <a:t>Control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E49F9C3-A497-2944-B4CC-B8E533642AD4}"/>
              </a:ext>
            </a:extLst>
          </p:cNvPr>
          <p:cNvGrpSpPr/>
          <p:nvPr/>
        </p:nvGrpSpPr>
        <p:grpSpPr>
          <a:xfrm>
            <a:off x="5105591" y="4147830"/>
            <a:ext cx="2891326" cy="1932811"/>
            <a:chOff x="5105591" y="4147830"/>
            <a:chExt cx="2891326" cy="193281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0AD9791-BCFD-6F41-AC64-5971717F5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5591" y="4147830"/>
              <a:ext cx="2566520" cy="1932811"/>
            </a:xfrm>
            <a:prstGeom prst="rect">
              <a:avLst/>
            </a:prstGeom>
          </p:spPr>
        </p:pic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7485DD00-2931-F94D-A2E4-0A9C64E9665B}"/>
                </a:ext>
              </a:extLst>
            </p:cNvPr>
            <p:cNvSpPr/>
            <p:nvPr/>
          </p:nvSpPr>
          <p:spPr>
            <a:xfrm>
              <a:off x="7351472" y="5685544"/>
              <a:ext cx="643860" cy="295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100" cap="small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Output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6872B3C7-D32C-1D45-95CE-07F36D1F6081}"/>
                </a:ext>
              </a:extLst>
            </p:cNvPr>
            <p:cNvSpPr/>
            <p:nvPr/>
          </p:nvSpPr>
          <p:spPr>
            <a:xfrm>
              <a:off x="7351606" y="4564497"/>
              <a:ext cx="643861" cy="295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100" cap="small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Input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2A487FE4-AEAD-4E41-9F9B-E5E11B3385DF}"/>
                </a:ext>
              </a:extLst>
            </p:cNvPr>
            <p:cNvSpPr/>
            <p:nvPr/>
          </p:nvSpPr>
          <p:spPr>
            <a:xfrm>
              <a:off x="7188669" y="5127891"/>
              <a:ext cx="808248" cy="29518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Calculation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5A0900F-4EB1-0548-96DC-A739ECCB70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6374" y="4859679"/>
              <a:ext cx="1" cy="254557"/>
            </a:xfrm>
            <a:prstGeom prst="straightConnector1">
              <a:avLst/>
            </a:prstGeom>
            <a:ln w="9525"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41C1083-8633-B74F-88E2-2F5A4FD81B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1325" y="5423874"/>
              <a:ext cx="1" cy="254557"/>
            </a:xfrm>
            <a:prstGeom prst="straightConnector1">
              <a:avLst/>
            </a:prstGeom>
            <a:ln w="9525"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49D4108-1144-734D-825A-F824B8891563}"/>
                </a:ext>
              </a:extLst>
            </p:cNvPr>
            <p:cNvSpPr/>
            <p:nvPr/>
          </p:nvSpPr>
          <p:spPr>
            <a:xfrm>
              <a:off x="6240783" y="5721880"/>
              <a:ext cx="78723" cy="21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2841408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utdoor, zebra, person, sitting&#10;&#10;Description automatically generated">
            <a:extLst>
              <a:ext uri="{FF2B5EF4-FFF2-40B4-BE49-F238E27FC236}">
                <a16:creationId xmlns:a16="http://schemas.microsoft.com/office/drawing/2014/main" id="{DD712AC0-51C4-F54F-9F95-642328497C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710" y="769334"/>
            <a:ext cx="924342" cy="11119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497029" y="404813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Euclides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E8D962-2A56-544E-A2A6-D4CDDCEED73E}"/>
              </a:ext>
            </a:extLst>
          </p:cNvPr>
          <p:cNvSpPr/>
          <p:nvPr/>
        </p:nvSpPr>
        <p:spPr>
          <a:xfrm>
            <a:off x="460739" y="1529715"/>
            <a:ext cx="4873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652"/>
                </a:solidFill>
                <a:latin typeface="Arial" panose="020B0604020202020204" pitchFamily="34" charset="0"/>
              </a:rPr>
              <a:t>The GCD of two integers is equal to the GCD of the smallest number and the remainder of the division of the largest number by the smallest.</a:t>
            </a:r>
            <a:endParaRPr lang="en-US" sz="1600" i="1" dirty="0">
              <a:solidFill>
                <a:srgbClr val="59565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8FAF3F-0E85-CA44-9859-AD38A59F1677}"/>
              </a:ext>
            </a:extLst>
          </p:cNvPr>
          <p:cNvGrpSpPr/>
          <p:nvPr/>
        </p:nvGrpSpPr>
        <p:grpSpPr>
          <a:xfrm>
            <a:off x="887828" y="2799826"/>
            <a:ext cx="4072359" cy="2886203"/>
            <a:chOff x="887828" y="2799826"/>
            <a:chExt cx="4072359" cy="28862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5385BC6-DC4D-8341-8742-22543BA91262}"/>
                </a:ext>
              </a:extLst>
            </p:cNvPr>
            <p:cNvGrpSpPr/>
            <p:nvPr/>
          </p:nvGrpSpPr>
          <p:grpSpPr>
            <a:xfrm>
              <a:off x="887828" y="2799826"/>
              <a:ext cx="4072359" cy="2886203"/>
              <a:chOff x="5478069" y="1092946"/>
              <a:chExt cx="4072359" cy="288620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C3EDD0-55C5-0545-B3BD-172960EB32BD}"/>
                  </a:ext>
                </a:extLst>
              </p:cNvPr>
              <p:cNvSpPr txBox="1"/>
              <p:nvPr/>
            </p:nvSpPr>
            <p:spPr>
              <a:xfrm>
                <a:off x="7165247" y="2764608"/>
                <a:ext cx="4010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600" dirty="0">
                    <a:solidFill>
                      <a:srgbClr val="4472C4"/>
                    </a:solidFill>
                  </a:rPr>
                  <a:t>no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9A9F386E-6557-1E47-9C21-2E10D5EC3264}"/>
                  </a:ext>
                </a:extLst>
              </p:cNvPr>
              <p:cNvSpPr/>
              <p:nvPr/>
            </p:nvSpPr>
            <p:spPr>
              <a:xfrm>
                <a:off x="5478069" y="1092946"/>
                <a:ext cx="1863762" cy="3385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Two integers</a:t>
                </a: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6B5C7836-F272-C342-A7EB-145C0E370AAA}"/>
                  </a:ext>
                </a:extLst>
              </p:cNvPr>
              <p:cNvSpPr/>
              <p:nvPr/>
            </p:nvSpPr>
            <p:spPr>
              <a:xfrm>
                <a:off x="5652098" y="3640595"/>
                <a:ext cx="1521442" cy="3385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200" dirty="0"/>
                  <a:t>kleinste = ggd</a:t>
                </a: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B271587-2B76-BE4E-A5CE-6B4B0015AD53}"/>
                  </a:ext>
                </a:extLst>
              </p:cNvPr>
              <p:cNvSpPr/>
              <p:nvPr/>
            </p:nvSpPr>
            <p:spPr>
              <a:xfrm>
                <a:off x="5667013" y="2904776"/>
                <a:ext cx="1473791" cy="338554"/>
              </a:xfrm>
              <a:prstGeom prst="roundRect">
                <a:avLst/>
              </a:prstGeom>
              <a:solidFill>
                <a:srgbClr val="FFFF0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404040"/>
                    </a:solidFill>
                  </a:rPr>
                  <a:t>Is the result       equal to 0?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1C2BDE-69A4-8E49-BA9E-100C030F4D52}"/>
                  </a:ext>
                </a:extLst>
              </p:cNvPr>
              <p:cNvSpPr txBox="1"/>
              <p:nvPr/>
            </p:nvSpPr>
            <p:spPr>
              <a:xfrm>
                <a:off x="5940027" y="3214852"/>
                <a:ext cx="424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400" dirty="0">
                    <a:solidFill>
                      <a:srgbClr val="4472C4"/>
                    </a:solidFill>
                  </a:rPr>
                  <a:t>yes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296085C-7F4B-474B-82C0-2B8AEFC75D26}"/>
                  </a:ext>
                </a:extLst>
              </p:cNvPr>
              <p:cNvCxnSpPr>
                <a:cxnSpLocks/>
                <a:endCxn id="28" idx="0"/>
              </p:cNvCxnSpPr>
              <p:nvPr/>
            </p:nvCxnSpPr>
            <p:spPr>
              <a:xfrm>
                <a:off x="6403908" y="1438822"/>
                <a:ext cx="6376" cy="399047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F446113-1F47-C64E-92F1-9888F60646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40806" y="3072682"/>
                <a:ext cx="1551525" cy="0"/>
              </a:xfrm>
              <a:prstGeom prst="straightConnector1">
                <a:avLst/>
              </a:prstGeom>
              <a:ln w="9525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72C377E-4907-1C4A-8ABD-A8762A57020E}"/>
                  </a:ext>
                </a:extLst>
              </p:cNvPr>
              <p:cNvSpPr/>
              <p:nvPr/>
            </p:nvSpPr>
            <p:spPr>
              <a:xfrm>
                <a:off x="5566906" y="1837869"/>
                <a:ext cx="1686756" cy="674703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2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lang="en-BE" sz="1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Subtract the smallest as often as possible from the largest one</a:t>
                </a:r>
              </a:p>
              <a:p>
                <a:pPr algn="ctr"/>
                <a:endParaRPr lang="en-BE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7F3E344-EA48-D940-A864-86AC5380AF73}"/>
                  </a:ext>
                </a:extLst>
              </p:cNvPr>
              <p:cNvCxnSpPr>
                <a:cxnSpLocks/>
                <a:endCxn id="22" idx="0"/>
              </p:cNvCxnSpPr>
              <p:nvPr/>
            </p:nvCxnSpPr>
            <p:spPr>
              <a:xfrm>
                <a:off x="6403908" y="2512572"/>
                <a:ext cx="1" cy="392204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C646F09-301F-9D47-AE88-53DE8904C8B7}"/>
                  </a:ext>
                </a:extLst>
              </p:cNvPr>
              <p:cNvCxnSpPr>
                <a:cxnSpLocks/>
                <a:endCxn id="21" idx="0"/>
              </p:cNvCxnSpPr>
              <p:nvPr/>
            </p:nvCxnSpPr>
            <p:spPr>
              <a:xfrm>
                <a:off x="6403908" y="3261255"/>
                <a:ext cx="8911" cy="379340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6A5DB8A-FF0F-754A-9190-DE5938030DF8}"/>
                  </a:ext>
                </a:extLst>
              </p:cNvPr>
              <p:cNvSpPr/>
              <p:nvPr/>
            </p:nvSpPr>
            <p:spPr>
              <a:xfrm>
                <a:off x="7863672" y="1837368"/>
                <a:ext cx="1686756" cy="674703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BE" sz="1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Replace the largest integer by the result of the substractions</a:t>
                </a:r>
                <a:endParaRPr lang="en-BE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FF1F9FCE-741A-904F-A492-135508A0DBEC}"/>
                  </a:ext>
                </a:extLst>
              </p:cNvPr>
              <p:cNvCxnSpPr>
                <a:cxnSpLocks/>
                <a:endCxn id="31" idx="2"/>
              </p:cNvCxnSpPr>
              <p:nvPr/>
            </p:nvCxnSpPr>
            <p:spPr>
              <a:xfrm flipV="1">
                <a:off x="8692331" y="2512071"/>
                <a:ext cx="14719" cy="560612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57A5559-D3AC-6B46-B94F-DAC40538CB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3421" y="3877364"/>
              <a:ext cx="610013" cy="0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38521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54681CB-C3CB-A647-917D-84DCDCE1A9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920202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EB593322-8A5B-F64B-8133-BBC961E98A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806" y="238010"/>
            <a:ext cx="2233409" cy="167696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9BB23E6-1EBE-2B41-810B-74E02D515DA8}"/>
              </a:ext>
            </a:extLst>
          </p:cNvPr>
          <p:cNvGrpSpPr>
            <a:grpSpLocks noChangeAspect="1"/>
          </p:cNvGrpSpPr>
          <p:nvPr/>
        </p:nvGrpSpPr>
        <p:grpSpPr>
          <a:xfrm>
            <a:off x="10567818" y="1046415"/>
            <a:ext cx="1516805" cy="868562"/>
            <a:chOff x="7209322" y="910899"/>
            <a:chExt cx="5175183" cy="296345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9F609C-06C6-244C-A77E-84377EC0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9322" y="910899"/>
              <a:ext cx="5175183" cy="2963450"/>
            </a:xfrm>
            <a:prstGeom prst="rect">
              <a:avLst/>
            </a:prstGeom>
          </p:spPr>
        </p:pic>
        <p:pic>
          <p:nvPicPr>
            <p:cNvPr id="33" name="Picture 3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A069F54-2E12-4D46-98E1-70E3AA2DF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162" y="1431542"/>
              <a:ext cx="1863177" cy="1397383"/>
            </a:xfrm>
            <a:prstGeom prst="rect">
              <a:avLst/>
            </a:prstGeom>
          </p:spPr>
        </p:pic>
      </p:grpSp>
      <p:pic>
        <p:nvPicPr>
          <p:cNvPr id="34" name="Picture 33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EA872767-775B-DD46-8683-C2DA9426AB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5141" y="682893"/>
            <a:ext cx="642298" cy="798990"/>
          </a:xfrm>
          <a:prstGeom prst="rect">
            <a:avLst/>
          </a:prstGeom>
        </p:spPr>
      </p:pic>
      <p:pic>
        <p:nvPicPr>
          <p:cNvPr id="35" name="Picture 34" descr="A picture containing indoor, toy, small, blue&#10;&#10;Description automatically generated">
            <a:extLst>
              <a:ext uri="{FF2B5EF4-FFF2-40B4-BE49-F238E27FC236}">
                <a16:creationId xmlns:a16="http://schemas.microsoft.com/office/drawing/2014/main" id="{13CF50C2-62D4-C94A-AE77-B23268054B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021" y="1083173"/>
            <a:ext cx="1685827" cy="1264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5F3BB-29EC-C94A-9484-03631C74D800}"/>
              </a:ext>
            </a:extLst>
          </p:cNvPr>
          <p:cNvSpPr txBox="1"/>
          <p:nvPr/>
        </p:nvSpPr>
        <p:spPr>
          <a:xfrm>
            <a:off x="362049" y="2164775"/>
            <a:ext cx="6688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800" dirty="0">
                <a:solidFill>
                  <a:srgbClr val="C00000"/>
                </a:solidFill>
              </a:rPr>
              <a:t>Computational Thinking with Python</a:t>
            </a:r>
          </a:p>
          <a:p>
            <a:r>
              <a:rPr lang="en-BE" sz="2800" i="1" dirty="0">
                <a:solidFill>
                  <a:srgbClr val="C00000"/>
                </a:solidFill>
              </a:rPr>
              <a:t>   in the Math Classroom</a:t>
            </a:r>
            <a:endParaRPr lang="en-BE" i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CB8F0-FA8D-0246-BA1E-C325353520F5}"/>
              </a:ext>
            </a:extLst>
          </p:cNvPr>
          <p:cNvSpPr txBox="1"/>
          <p:nvPr/>
        </p:nvSpPr>
        <p:spPr>
          <a:xfrm>
            <a:off x="1273088" y="3664169"/>
            <a:ext cx="452630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computational thinking?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Mathematical examples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Graphical patterns &amp; creativity</a:t>
            </a: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E7207DA-7FD0-9B4B-8116-7173FE17CD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5934" y="3471496"/>
            <a:ext cx="1939059" cy="21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8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A228A35-967E-F147-A7F5-0036555A6298}"/>
              </a:ext>
            </a:extLst>
          </p:cNvPr>
          <p:cNvGrpSpPr/>
          <p:nvPr/>
        </p:nvGrpSpPr>
        <p:grpSpPr>
          <a:xfrm>
            <a:off x="887828" y="2799826"/>
            <a:ext cx="4072359" cy="2886203"/>
            <a:chOff x="887828" y="2799826"/>
            <a:chExt cx="4072359" cy="288620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103BD1F-1647-5548-90FC-D62703701491}"/>
                </a:ext>
              </a:extLst>
            </p:cNvPr>
            <p:cNvGrpSpPr/>
            <p:nvPr/>
          </p:nvGrpSpPr>
          <p:grpSpPr>
            <a:xfrm>
              <a:off x="887828" y="2799826"/>
              <a:ext cx="4072359" cy="2886203"/>
              <a:chOff x="5478069" y="1092946"/>
              <a:chExt cx="4072359" cy="2886203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3314487-9AFD-0F46-AE87-EFB8E6AE7D4E}"/>
                  </a:ext>
                </a:extLst>
              </p:cNvPr>
              <p:cNvSpPr txBox="1"/>
              <p:nvPr/>
            </p:nvSpPr>
            <p:spPr>
              <a:xfrm>
                <a:off x="7165247" y="2764608"/>
                <a:ext cx="4010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600" dirty="0">
                    <a:solidFill>
                      <a:srgbClr val="4472C4"/>
                    </a:solidFill>
                  </a:rPr>
                  <a:t>no</a:t>
                </a:r>
              </a:p>
            </p:txBody>
          </p:sp>
          <p:sp>
            <p:nvSpPr>
              <p:cNvPr id="108" name="Rounded Rectangle 107">
                <a:extLst>
                  <a:ext uri="{FF2B5EF4-FFF2-40B4-BE49-F238E27FC236}">
                    <a16:creationId xmlns:a16="http://schemas.microsoft.com/office/drawing/2014/main" id="{AF1ABD90-98FB-CD46-9BDB-AB844A907D5F}"/>
                  </a:ext>
                </a:extLst>
              </p:cNvPr>
              <p:cNvSpPr/>
              <p:nvPr/>
            </p:nvSpPr>
            <p:spPr>
              <a:xfrm>
                <a:off x="5478069" y="1092946"/>
                <a:ext cx="1863762" cy="3385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Two integers</a:t>
                </a:r>
              </a:p>
            </p:txBody>
          </p: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DE3038F2-28F3-864B-AE6D-B657C6C3C7AD}"/>
                  </a:ext>
                </a:extLst>
              </p:cNvPr>
              <p:cNvSpPr/>
              <p:nvPr/>
            </p:nvSpPr>
            <p:spPr>
              <a:xfrm>
                <a:off x="5652098" y="3640595"/>
                <a:ext cx="1521442" cy="3385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200" dirty="0"/>
                  <a:t>kleinste = ggd</a:t>
                </a:r>
              </a:p>
            </p:txBody>
          </p:sp>
          <p:sp>
            <p:nvSpPr>
              <p:cNvPr id="110" name="Rounded Rectangle 109">
                <a:extLst>
                  <a:ext uri="{FF2B5EF4-FFF2-40B4-BE49-F238E27FC236}">
                    <a16:creationId xmlns:a16="http://schemas.microsoft.com/office/drawing/2014/main" id="{AB5E1DF2-F515-EE45-94F4-9233F815D6DD}"/>
                  </a:ext>
                </a:extLst>
              </p:cNvPr>
              <p:cNvSpPr/>
              <p:nvPr/>
            </p:nvSpPr>
            <p:spPr>
              <a:xfrm>
                <a:off x="5667013" y="2904776"/>
                <a:ext cx="1473791" cy="338554"/>
              </a:xfrm>
              <a:prstGeom prst="roundRect">
                <a:avLst/>
              </a:prstGeom>
              <a:solidFill>
                <a:srgbClr val="FFFF0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404040"/>
                    </a:solidFill>
                  </a:rPr>
                  <a:t>Is the result       equal to 0?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D75A931-9B57-F84A-B39F-13DB7AC33B5B}"/>
                  </a:ext>
                </a:extLst>
              </p:cNvPr>
              <p:cNvSpPr txBox="1"/>
              <p:nvPr/>
            </p:nvSpPr>
            <p:spPr>
              <a:xfrm>
                <a:off x="5940027" y="3214852"/>
                <a:ext cx="424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400" dirty="0">
                    <a:solidFill>
                      <a:srgbClr val="4472C4"/>
                    </a:solidFill>
                  </a:rPr>
                  <a:t>yes</a:t>
                </a:r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5F2081A4-AF2B-AE46-BC82-62FADDCD0C9E}"/>
                  </a:ext>
                </a:extLst>
              </p:cNvPr>
              <p:cNvCxnSpPr>
                <a:cxnSpLocks/>
                <a:endCxn id="114" idx="0"/>
              </p:cNvCxnSpPr>
              <p:nvPr/>
            </p:nvCxnSpPr>
            <p:spPr>
              <a:xfrm>
                <a:off x="6403908" y="1438822"/>
                <a:ext cx="6376" cy="399047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D91B7703-8C25-3447-A6F2-A48B0AABF7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40806" y="3072682"/>
                <a:ext cx="1551525" cy="0"/>
              </a:xfrm>
              <a:prstGeom prst="straightConnector1">
                <a:avLst/>
              </a:prstGeom>
              <a:ln w="9525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57263FC-4A76-C543-8D01-BD55DFBC1C47}"/>
                  </a:ext>
                </a:extLst>
              </p:cNvPr>
              <p:cNvSpPr/>
              <p:nvPr/>
            </p:nvSpPr>
            <p:spPr>
              <a:xfrm>
                <a:off x="5566906" y="1837869"/>
                <a:ext cx="1686756" cy="674703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2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lang="en-BE" sz="1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Subtract the smallest as often as possible from the largest one</a:t>
                </a:r>
              </a:p>
              <a:p>
                <a:pPr algn="ctr"/>
                <a:endParaRPr lang="en-BE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B193B9B9-E06B-9B46-8115-5F39A4BF21E4}"/>
                  </a:ext>
                </a:extLst>
              </p:cNvPr>
              <p:cNvCxnSpPr>
                <a:cxnSpLocks/>
                <a:endCxn id="110" idx="0"/>
              </p:cNvCxnSpPr>
              <p:nvPr/>
            </p:nvCxnSpPr>
            <p:spPr>
              <a:xfrm>
                <a:off x="6403908" y="2512572"/>
                <a:ext cx="1" cy="392204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EE2ACC67-18CB-B74C-B7F1-323146C9D7F7}"/>
                  </a:ext>
                </a:extLst>
              </p:cNvPr>
              <p:cNvCxnSpPr>
                <a:cxnSpLocks/>
                <a:endCxn id="109" idx="0"/>
              </p:cNvCxnSpPr>
              <p:nvPr/>
            </p:nvCxnSpPr>
            <p:spPr>
              <a:xfrm>
                <a:off x="6403908" y="3261255"/>
                <a:ext cx="8911" cy="379340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8E0EF50-5D98-CD42-8A75-217F4E3C21FE}"/>
                  </a:ext>
                </a:extLst>
              </p:cNvPr>
              <p:cNvSpPr/>
              <p:nvPr/>
            </p:nvSpPr>
            <p:spPr>
              <a:xfrm>
                <a:off x="7863672" y="1837368"/>
                <a:ext cx="1686756" cy="674703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BE" sz="1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Replace the largest integer by the result of the substractions</a:t>
                </a:r>
                <a:endParaRPr lang="en-BE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939D6046-AF75-7E47-9257-FF4CD9ABE500}"/>
                  </a:ext>
                </a:extLst>
              </p:cNvPr>
              <p:cNvCxnSpPr>
                <a:cxnSpLocks/>
                <a:endCxn id="117" idx="2"/>
              </p:cNvCxnSpPr>
              <p:nvPr/>
            </p:nvCxnSpPr>
            <p:spPr>
              <a:xfrm flipV="1">
                <a:off x="8692331" y="2512071"/>
                <a:ext cx="14719" cy="560612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D8CF7440-C29E-4A4B-9791-18062B4379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3421" y="3877364"/>
              <a:ext cx="610013" cy="0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73D4002-11D6-4341-8ED4-AD4887EC8C65}"/>
              </a:ext>
            </a:extLst>
          </p:cNvPr>
          <p:cNvSpPr/>
          <p:nvPr/>
        </p:nvSpPr>
        <p:spPr>
          <a:xfrm>
            <a:off x="711508" y="2633240"/>
            <a:ext cx="4486275" cy="320237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8" name="Picture 47" descr="A picture containing outdoor, zebra, person, sitting&#10;&#10;Description automatically generated">
            <a:extLst>
              <a:ext uri="{FF2B5EF4-FFF2-40B4-BE49-F238E27FC236}">
                <a16:creationId xmlns:a16="http://schemas.microsoft.com/office/drawing/2014/main" id="{FEB7C3B1-D4FB-2641-9247-5DD83365FF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710" y="769334"/>
            <a:ext cx="924342" cy="111193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497029" y="404813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Euclides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48F99B4-4077-6145-B3D2-373AECB74A67}"/>
              </a:ext>
            </a:extLst>
          </p:cNvPr>
          <p:cNvGrpSpPr/>
          <p:nvPr/>
        </p:nvGrpSpPr>
        <p:grpSpPr>
          <a:xfrm>
            <a:off x="5908910" y="1519666"/>
            <a:ext cx="2150846" cy="4989995"/>
            <a:chOff x="5599623" y="820490"/>
            <a:chExt cx="2150846" cy="498999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EE42FED-BF2C-024A-A7B6-6BB5F3FE67ED}"/>
                </a:ext>
              </a:extLst>
            </p:cNvPr>
            <p:cNvSpPr txBox="1"/>
            <p:nvPr/>
          </p:nvSpPr>
          <p:spPr>
            <a:xfrm>
              <a:off x="5737844" y="2699287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8CACAFB0-2142-C144-896D-846B93FAA9D8}"/>
                </a:ext>
              </a:extLst>
            </p:cNvPr>
            <p:cNvSpPr/>
            <p:nvPr/>
          </p:nvSpPr>
          <p:spPr>
            <a:xfrm>
              <a:off x="6079751" y="820490"/>
              <a:ext cx="1165704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Input </a:t>
              </a:r>
              <a:r>
                <a:rPr lang="en-GB" sz="1400" err="1"/>
                <a:t>a,b</a:t>
              </a:r>
              <a:endParaRPr lang="en-BE" sz="1400"/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9BB53879-CA7B-7047-85A1-35BD8093A037}"/>
                </a:ext>
              </a:extLst>
            </p:cNvPr>
            <p:cNvSpPr/>
            <p:nvPr/>
          </p:nvSpPr>
          <p:spPr>
            <a:xfrm>
              <a:off x="6076508" y="5471931"/>
              <a:ext cx="1178454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Print a</a:t>
              </a:r>
              <a:endParaRPr lang="en-BE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Diamond 74">
                  <a:extLst>
                    <a:ext uri="{FF2B5EF4-FFF2-40B4-BE49-F238E27FC236}">
                      <a16:creationId xmlns:a16="http://schemas.microsoft.com/office/drawing/2014/main" id="{84226C3E-E2E1-BA43-A1BC-716709EC69AD}"/>
                    </a:ext>
                  </a:extLst>
                </p:cNvPr>
                <p:cNvSpPr/>
                <p:nvPr/>
              </p:nvSpPr>
              <p:spPr>
                <a:xfrm>
                  <a:off x="6079751" y="1634767"/>
                  <a:ext cx="1165704" cy="599922"/>
                </a:xfrm>
                <a:prstGeom prst="diamon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BE" sz="1400" dirty="0">
                      <a:solidFill>
                        <a:srgbClr val="404040"/>
                      </a:solidFill>
                      <a:ea typeface="Cambria Math" panose="02040503050406030204" pitchFamily="18" charset="0"/>
                    </a:rPr>
                    <a:t>a </a:t>
                  </a:r>
                  <a14:m>
                    <m:oMath xmlns:m="http://schemas.openxmlformats.org/officeDocument/2006/math">
                      <m:r>
                        <a:rPr lang="en-BE" sz="14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a14:m>
                  <a:r>
                    <a:rPr lang="en-BE" sz="1400" dirty="0">
                      <a:solidFill>
                        <a:srgbClr val="404040"/>
                      </a:solidFill>
                    </a:rPr>
                    <a:t> </a:t>
                  </a:r>
                  <a:r>
                    <a:rPr lang="en-BE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</mc:Choice>
          <mc:Fallback xmlns="">
            <p:sp>
              <p:nvSpPr>
                <p:cNvPr id="75" name="Diamond 74">
                  <a:extLst>
                    <a:ext uri="{FF2B5EF4-FFF2-40B4-BE49-F238E27FC236}">
                      <a16:creationId xmlns:a16="http://schemas.microsoft.com/office/drawing/2014/main" id="{84226C3E-E2E1-BA43-A1BC-716709EC69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9751" y="1634767"/>
                  <a:ext cx="1165704" cy="599922"/>
                </a:xfrm>
                <a:prstGeom prst="diamond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0145B1CA-5FE0-6447-B909-0E3D9708A14B}"/>
                </a:ext>
              </a:extLst>
            </p:cNvPr>
            <p:cNvSpPr/>
            <p:nvPr/>
          </p:nvSpPr>
          <p:spPr>
            <a:xfrm>
              <a:off x="6079750" y="2690109"/>
              <a:ext cx="1165704" cy="599922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 Math" panose="02040503050406030204" pitchFamily="18" charset="0"/>
                </a:rPr>
                <a:t>a &gt; </a:t>
              </a:r>
              <a:r>
                <a:rPr lang="en-BE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A0D0E12F-DB2D-FB46-BAAB-50FCB2696A15}"/>
                </a:ext>
              </a:extLst>
            </p:cNvPr>
            <p:cNvSpPr/>
            <p:nvPr/>
          </p:nvSpPr>
          <p:spPr>
            <a:xfrm>
              <a:off x="6076508" y="3767823"/>
              <a:ext cx="11657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a</a:t>
              </a:r>
              <a:r>
                <a:rPr lang="en-BE" sz="1400"/>
                <a:t> = a - b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0571A2AD-FD38-E141-92B3-AA13583AFC87}"/>
                </a:ext>
              </a:extLst>
            </p:cNvPr>
            <p:cNvSpPr/>
            <p:nvPr/>
          </p:nvSpPr>
          <p:spPr>
            <a:xfrm>
              <a:off x="6076508" y="4619877"/>
              <a:ext cx="11657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/>
                <a:t>b = b - a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65AEED0-8DD4-6E43-92F9-4B6EC2CBA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2603" y="1153706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F2A061E-3DF2-AD47-9D82-8B3D21F62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2602" y="2230388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6FA84DD-C762-4B4D-B503-1070177A1A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9360" y="3290548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07BF954-3D38-E94A-ABAA-7ADBCB916ED2}"/>
                </a:ext>
              </a:extLst>
            </p:cNvPr>
            <p:cNvSpPr txBox="1"/>
            <p:nvPr/>
          </p:nvSpPr>
          <p:spPr>
            <a:xfrm>
              <a:off x="6659360" y="2252792"/>
              <a:ext cx="45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E33F759B-B729-2F4C-B9C4-4DF928A49C8F}"/>
                </a:ext>
              </a:extLst>
            </p:cNvPr>
            <p:cNvSpPr txBox="1"/>
            <p:nvPr/>
          </p:nvSpPr>
          <p:spPr>
            <a:xfrm>
              <a:off x="6660073" y="3259734"/>
              <a:ext cx="45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5F06067-AE4A-C94D-B099-56200506D5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8484" y="2995150"/>
              <a:ext cx="308185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90A0E9C4-BC27-9549-AE53-76625DF76022}"/>
                </a:ext>
              </a:extLst>
            </p:cNvPr>
            <p:cNvCxnSpPr>
              <a:cxnSpLocks/>
            </p:cNvCxnSpPr>
            <p:nvPr/>
          </p:nvCxnSpPr>
          <p:spPr>
            <a:xfrm>
              <a:off x="6672263" y="4286388"/>
              <a:ext cx="0" cy="335489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A120942-942B-4841-A1F3-D231E5463A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0943" y="2990070"/>
              <a:ext cx="1" cy="1301096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C8446288-433F-4D40-ABE6-1AD3E02B41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8324" y="4291166"/>
              <a:ext cx="903939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488F9FC5-CBC9-7749-ADC0-B24149072579}"/>
                </a:ext>
              </a:extLst>
            </p:cNvPr>
            <p:cNvSpPr txBox="1"/>
            <p:nvPr/>
          </p:nvSpPr>
          <p:spPr>
            <a:xfrm>
              <a:off x="5645878" y="165111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D021010F-F4A4-BF47-B0CE-0E72877D41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623" y="1934064"/>
              <a:ext cx="493151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5800AD31-5F76-AC4D-8C4D-A8794232AC5E}"/>
                </a:ext>
              </a:extLst>
            </p:cNvPr>
            <p:cNvCxnSpPr>
              <a:cxnSpLocks/>
            </p:cNvCxnSpPr>
            <p:nvPr/>
          </p:nvCxnSpPr>
          <p:spPr>
            <a:xfrm>
              <a:off x="6678367" y="5136440"/>
              <a:ext cx="0" cy="335489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E3593263-65CE-BC49-A80A-0813A1661FCC}"/>
                </a:ext>
              </a:extLst>
            </p:cNvPr>
            <p:cNvCxnSpPr>
              <a:cxnSpLocks/>
            </p:cNvCxnSpPr>
            <p:nvPr/>
          </p:nvCxnSpPr>
          <p:spPr>
            <a:xfrm>
              <a:off x="5599624" y="1934064"/>
              <a:ext cx="0" cy="3206705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9BAE32AF-2FBB-5340-B8EE-B066680C5D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623" y="5141218"/>
              <a:ext cx="1078745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BA01A053-8DC4-0247-92CF-EB33EEE20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2212" y="3932296"/>
              <a:ext cx="308185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7C238DE-A776-9246-ABA5-8BAA8E87AB30}"/>
                </a:ext>
              </a:extLst>
            </p:cNvPr>
            <p:cNvCxnSpPr>
              <a:cxnSpLocks/>
            </p:cNvCxnSpPr>
            <p:nvPr/>
          </p:nvCxnSpPr>
          <p:spPr>
            <a:xfrm>
              <a:off x="7550301" y="1351649"/>
              <a:ext cx="1" cy="2580647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93691472-56E3-5443-BB07-C65DD985A1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012" y="1351649"/>
              <a:ext cx="1009457" cy="0"/>
            </a:xfrm>
            <a:prstGeom prst="straightConnector1">
              <a:avLst/>
            </a:prstGeom>
            <a:ln w="9525"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E42147F4-ECAF-1D49-80D6-F98CC8C08F36}"/>
                </a:ext>
              </a:extLst>
            </p:cNvPr>
            <p:cNvCxnSpPr>
              <a:cxnSpLocks/>
            </p:cNvCxnSpPr>
            <p:nvPr/>
          </p:nvCxnSpPr>
          <p:spPr>
            <a:xfrm>
              <a:off x="7750469" y="1351649"/>
              <a:ext cx="0" cy="3444329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D5FFC3D6-440C-F74B-9497-6E1A090ED2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2117" y="4789154"/>
              <a:ext cx="508352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6D0A423-98F6-2D4E-8CF9-1FE3F6622FA4}"/>
              </a:ext>
            </a:extLst>
          </p:cNvPr>
          <p:cNvSpPr/>
          <p:nvPr/>
        </p:nvSpPr>
        <p:spPr>
          <a:xfrm>
            <a:off x="460739" y="1529715"/>
            <a:ext cx="4873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652"/>
                </a:solidFill>
                <a:latin typeface="Arial" panose="020B0604020202020204" pitchFamily="34" charset="0"/>
              </a:rPr>
              <a:t>The GCD of two integers is equal to the GCD of the smallest number and the remainder of the division of the largest number by the smallest.</a:t>
            </a:r>
            <a:endParaRPr lang="en-US" sz="1600" i="1" dirty="0">
              <a:solidFill>
                <a:srgbClr val="595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92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924E2526-B083-2B49-BB79-5CF83F5EE03E}"/>
              </a:ext>
            </a:extLst>
          </p:cNvPr>
          <p:cNvGrpSpPr/>
          <p:nvPr/>
        </p:nvGrpSpPr>
        <p:grpSpPr>
          <a:xfrm>
            <a:off x="887828" y="2799826"/>
            <a:ext cx="4072359" cy="2886203"/>
            <a:chOff x="887828" y="2799826"/>
            <a:chExt cx="4072359" cy="288620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EA7F33E-8A49-2D40-B54E-C9FF31CA251A}"/>
                </a:ext>
              </a:extLst>
            </p:cNvPr>
            <p:cNvGrpSpPr/>
            <p:nvPr/>
          </p:nvGrpSpPr>
          <p:grpSpPr>
            <a:xfrm>
              <a:off x="887828" y="2799826"/>
              <a:ext cx="4072359" cy="2886203"/>
              <a:chOff x="5478069" y="1092946"/>
              <a:chExt cx="4072359" cy="2886203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3DF66A1E-165E-7E42-AA15-4686409304BB}"/>
                  </a:ext>
                </a:extLst>
              </p:cNvPr>
              <p:cNvSpPr txBox="1"/>
              <p:nvPr/>
            </p:nvSpPr>
            <p:spPr>
              <a:xfrm>
                <a:off x="7165247" y="2764608"/>
                <a:ext cx="4010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600" dirty="0">
                    <a:solidFill>
                      <a:srgbClr val="4472C4"/>
                    </a:solidFill>
                  </a:rPr>
                  <a:t>no</a:t>
                </a:r>
              </a:p>
            </p:txBody>
          </p: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44034CA6-9E87-6045-B95C-0ECC22B968B1}"/>
                  </a:ext>
                </a:extLst>
              </p:cNvPr>
              <p:cNvSpPr/>
              <p:nvPr/>
            </p:nvSpPr>
            <p:spPr>
              <a:xfrm>
                <a:off x="5478069" y="1092946"/>
                <a:ext cx="1863762" cy="3385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Two integers</a:t>
                </a:r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F79D65CA-D593-884C-9C04-55D28385F8DF}"/>
                  </a:ext>
                </a:extLst>
              </p:cNvPr>
              <p:cNvSpPr/>
              <p:nvPr/>
            </p:nvSpPr>
            <p:spPr>
              <a:xfrm>
                <a:off x="5652098" y="3640595"/>
                <a:ext cx="1521442" cy="3385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200" dirty="0"/>
                  <a:t>kleinste = ggd</a:t>
                </a:r>
              </a:p>
            </p:txBody>
          </p:sp>
          <p:sp>
            <p:nvSpPr>
              <p:cNvPr id="78" name="Rounded Rectangle 77">
                <a:extLst>
                  <a:ext uri="{FF2B5EF4-FFF2-40B4-BE49-F238E27FC236}">
                    <a16:creationId xmlns:a16="http://schemas.microsoft.com/office/drawing/2014/main" id="{B2BBF772-3742-D64E-AC4B-25CBEFEB91BD}"/>
                  </a:ext>
                </a:extLst>
              </p:cNvPr>
              <p:cNvSpPr/>
              <p:nvPr/>
            </p:nvSpPr>
            <p:spPr>
              <a:xfrm>
                <a:off x="5667013" y="2904776"/>
                <a:ext cx="1473791" cy="338554"/>
              </a:xfrm>
              <a:prstGeom prst="roundRect">
                <a:avLst/>
              </a:prstGeom>
              <a:solidFill>
                <a:srgbClr val="FFFF0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404040"/>
                    </a:solidFill>
                  </a:rPr>
                  <a:t>Is the result       equal to 0?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C3D935-12DF-5348-8953-C8D6A7EC8578}"/>
                  </a:ext>
                </a:extLst>
              </p:cNvPr>
              <p:cNvSpPr txBox="1"/>
              <p:nvPr/>
            </p:nvSpPr>
            <p:spPr>
              <a:xfrm>
                <a:off x="5940027" y="3214852"/>
                <a:ext cx="424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400" dirty="0">
                    <a:solidFill>
                      <a:srgbClr val="4472C4"/>
                    </a:solidFill>
                  </a:rPr>
                  <a:t>yes</a:t>
                </a: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475C306E-76FA-FC4A-A26F-F5C6D5CD8A78}"/>
                  </a:ext>
                </a:extLst>
              </p:cNvPr>
              <p:cNvCxnSpPr>
                <a:cxnSpLocks/>
                <a:endCxn id="82" idx="0"/>
              </p:cNvCxnSpPr>
              <p:nvPr/>
            </p:nvCxnSpPr>
            <p:spPr>
              <a:xfrm>
                <a:off x="6403908" y="1438822"/>
                <a:ext cx="6376" cy="399047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1EDC5EE8-90C4-B449-B422-4F15BD326F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40806" y="3072682"/>
                <a:ext cx="1551525" cy="0"/>
              </a:xfrm>
              <a:prstGeom prst="straightConnector1">
                <a:avLst/>
              </a:prstGeom>
              <a:ln w="9525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F389ABB-51DD-C547-AD58-5F0F584035A6}"/>
                  </a:ext>
                </a:extLst>
              </p:cNvPr>
              <p:cNvSpPr/>
              <p:nvPr/>
            </p:nvSpPr>
            <p:spPr>
              <a:xfrm>
                <a:off x="5566906" y="1837869"/>
                <a:ext cx="1686756" cy="674703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2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lang="en-BE" sz="1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Subtract the smallest as often as possible from the largest one</a:t>
                </a:r>
              </a:p>
              <a:p>
                <a:pPr algn="ctr"/>
                <a:endParaRPr lang="en-BE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ECAFD9F4-1DC7-1049-8F04-451AD87ECF16}"/>
                  </a:ext>
                </a:extLst>
              </p:cNvPr>
              <p:cNvCxnSpPr>
                <a:cxnSpLocks/>
                <a:endCxn id="78" idx="0"/>
              </p:cNvCxnSpPr>
              <p:nvPr/>
            </p:nvCxnSpPr>
            <p:spPr>
              <a:xfrm>
                <a:off x="6403908" y="2512572"/>
                <a:ext cx="1" cy="392204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8458E3B6-4DDB-3544-A70C-1F404C54DB57}"/>
                  </a:ext>
                </a:extLst>
              </p:cNvPr>
              <p:cNvCxnSpPr>
                <a:cxnSpLocks/>
                <a:endCxn id="77" idx="0"/>
              </p:cNvCxnSpPr>
              <p:nvPr/>
            </p:nvCxnSpPr>
            <p:spPr>
              <a:xfrm>
                <a:off x="6403908" y="3261255"/>
                <a:ext cx="8911" cy="379340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32ABB10-E750-9646-B623-9651CEA68307}"/>
                  </a:ext>
                </a:extLst>
              </p:cNvPr>
              <p:cNvSpPr/>
              <p:nvPr/>
            </p:nvSpPr>
            <p:spPr>
              <a:xfrm>
                <a:off x="7863672" y="1837368"/>
                <a:ext cx="1686756" cy="674703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BE" sz="1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Replace the largest integer by the result of the substractions</a:t>
                </a:r>
                <a:endParaRPr lang="en-BE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DC07DA69-9411-F443-B01A-98AABCA6B0D9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 flipV="1">
                <a:off x="8692331" y="2512071"/>
                <a:ext cx="14719" cy="560612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017A80AF-555D-6C48-AC52-C9983F3914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3421" y="3877364"/>
              <a:ext cx="610013" cy="0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73D4002-11D6-4341-8ED4-AD4887EC8C65}"/>
              </a:ext>
            </a:extLst>
          </p:cNvPr>
          <p:cNvSpPr/>
          <p:nvPr/>
        </p:nvSpPr>
        <p:spPr>
          <a:xfrm>
            <a:off x="711508" y="2633240"/>
            <a:ext cx="4486275" cy="320237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DD40E7-6FA5-794B-854C-9937072B2B41}"/>
              </a:ext>
            </a:extLst>
          </p:cNvPr>
          <p:cNvGrpSpPr/>
          <p:nvPr/>
        </p:nvGrpSpPr>
        <p:grpSpPr>
          <a:xfrm>
            <a:off x="5908910" y="1519666"/>
            <a:ext cx="2150846" cy="4989995"/>
            <a:chOff x="5599623" y="820490"/>
            <a:chExt cx="2150846" cy="4989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BB6509-EBE7-6D4F-8742-86B80A064967}"/>
                </a:ext>
              </a:extLst>
            </p:cNvPr>
            <p:cNvSpPr txBox="1"/>
            <p:nvPr/>
          </p:nvSpPr>
          <p:spPr>
            <a:xfrm>
              <a:off x="5737844" y="2699287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7D12C44-5297-4B40-85A6-0DC5B427E908}"/>
                </a:ext>
              </a:extLst>
            </p:cNvPr>
            <p:cNvSpPr/>
            <p:nvPr/>
          </p:nvSpPr>
          <p:spPr>
            <a:xfrm>
              <a:off x="6079751" y="820490"/>
              <a:ext cx="1165704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Input </a:t>
              </a:r>
              <a:r>
                <a:rPr lang="en-GB" sz="1400" err="1"/>
                <a:t>a,b</a:t>
              </a:r>
              <a:endParaRPr lang="en-BE" sz="140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F24D5D30-34B6-4E4D-9AC1-72FB8DBF79C0}"/>
                </a:ext>
              </a:extLst>
            </p:cNvPr>
            <p:cNvSpPr/>
            <p:nvPr/>
          </p:nvSpPr>
          <p:spPr>
            <a:xfrm>
              <a:off x="6076508" y="5471931"/>
              <a:ext cx="1178454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Print a</a:t>
              </a:r>
              <a:endParaRPr lang="en-BE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Diamond 21">
                  <a:extLst>
                    <a:ext uri="{FF2B5EF4-FFF2-40B4-BE49-F238E27FC236}">
                      <a16:creationId xmlns:a16="http://schemas.microsoft.com/office/drawing/2014/main" id="{7C78E6FF-CF65-6E44-AB9A-6EECD72DEDE0}"/>
                    </a:ext>
                  </a:extLst>
                </p:cNvPr>
                <p:cNvSpPr/>
                <p:nvPr/>
              </p:nvSpPr>
              <p:spPr>
                <a:xfrm>
                  <a:off x="6079751" y="1634767"/>
                  <a:ext cx="1165704" cy="599922"/>
                </a:xfrm>
                <a:prstGeom prst="diamon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BE" sz="1400" dirty="0">
                      <a:solidFill>
                        <a:srgbClr val="404040"/>
                      </a:solidFill>
                      <a:ea typeface="Cambria Math" panose="02040503050406030204" pitchFamily="18" charset="0"/>
                    </a:rPr>
                    <a:t>a </a:t>
                  </a:r>
                  <a14:m>
                    <m:oMath xmlns:m="http://schemas.openxmlformats.org/officeDocument/2006/math">
                      <m:r>
                        <a:rPr lang="en-BE" sz="14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a14:m>
                  <a:r>
                    <a:rPr lang="en-BE" sz="1400" dirty="0">
                      <a:solidFill>
                        <a:srgbClr val="404040"/>
                      </a:solidFill>
                    </a:rPr>
                    <a:t> </a:t>
                  </a:r>
                  <a:r>
                    <a:rPr lang="en-BE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</mc:Choice>
          <mc:Fallback xmlns="">
            <p:sp>
              <p:nvSpPr>
                <p:cNvPr id="22" name="Diamond 21">
                  <a:extLst>
                    <a:ext uri="{FF2B5EF4-FFF2-40B4-BE49-F238E27FC236}">
                      <a16:creationId xmlns:a16="http://schemas.microsoft.com/office/drawing/2014/main" id="{7C78E6FF-CF65-6E44-AB9A-6EECD72DE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9751" y="1634767"/>
                  <a:ext cx="1165704" cy="599922"/>
                </a:xfrm>
                <a:prstGeom prst="diamond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4285D596-980F-504A-86E6-7A330E6508EE}"/>
                </a:ext>
              </a:extLst>
            </p:cNvPr>
            <p:cNvSpPr/>
            <p:nvPr/>
          </p:nvSpPr>
          <p:spPr>
            <a:xfrm>
              <a:off x="6079750" y="2690109"/>
              <a:ext cx="1165704" cy="599922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 Math" panose="02040503050406030204" pitchFamily="18" charset="0"/>
                </a:rPr>
                <a:t>a &gt; </a:t>
              </a:r>
              <a:r>
                <a:rPr lang="en-BE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815021B1-AAA6-084E-9DC7-651CCBC4614C}"/>
                </a:ext>
              </a:extLst>
            </p:cNvPr>
            <p:cNvSpPr/>
            <p:nvPr/>
          </p:nvSpPr>
          <p:spPr>
            <a:xfrm>
              <a:off x="6076508" y="3767823"/>
              <a:ext cx="11657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a</a:t>
              </a:r>
              <a:r>
                <a:rPr lang="en-BE" sz="1400"/>
                <a:t> = a - b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7B8DC496-E26D-A149-AEA2-D30A22563338}"/>
                </a:ext>
              </a:extLst>
            </p:cNvPr>
            <p:cNvSpPr/>
            <p:nvPr/>
          </p:nvSpPr>
          <p:spPr>
            <a:xfrm>
              <a:off x="6076508" y="4619877"/>
              <a:ext cx="11657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/>
                <a:t>b = b - a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9C601E-280F-E04E-A53C-C0662D809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2603" y="1153706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5B4D077-C548-B241-B3D0-F1894EEF79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2602" y="2230388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549FDC5-5B51-004E-BE6A-26B5BC8B31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9360" y="3290548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F20681-4D8F-1744-9239-A6278CA5B958}"/>
                </a:ext>
              </a:extLst>
            </p:cNvPr>
            <p:cNvSpPr txBox="1"/>
            <p:nvPr/>
          </p:nvSpPr>
          <p:spPr>
            <a:xfrm>
              <a:off x="6659360" y="2252792"/>
              <a:ext cx="45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3179C9-4A91-6F47-B03C-B8ADC8DC65BC}"/>
                </a:ext>
              </a:extLst>
            </p:cNvPr>
            <p:cNvSpPr txBox="1"/>
            <p:nvPr/>
          </p:nvSpPr>
          <p:spPr>
            <a:xfrm>
              <a:off x="6660073" y="3259734"/>
              <a:ext cx="45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063A2DC-BF6C-0D48-A5A7-A2499473BD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8484" y="2995150"/>
              <a:ext cx="308185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818D86B-F377-8A4C-8D5F-153166976C9D}"/>
                </a:ext>
              </a:extLst>
            </p:cNvPr>
            <p:cNvCxnSpPr>
              <a:cxnSpLocks/>
            </p:cNvCxnSpPr>
            <p:nvPr/>
          </p:nvCxnSpPr>
          <p:spPr>
            <a:xfrm>
              <a:off x="6672263" y="4286388"/>
              <a:ext cx="0" cy="335489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D8AA269-819E-3E4E-A25E-F330700AA2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0943" y="2990070"/>
              <a:ext cx="1" cy="1301096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9A16B4B-2A21-8B45-8DF3-EA0D668EA3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8324" y="4291166"/>
              <a:ext cx="903939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468F81A-7932-E84E-8D43-CCB97A514F5A}"/>
                </a:ext>
              </a:extLst>
            </p:cNvPr>
            <p:cNvSpPr txBox="1"/>
            <p:nvPr/>
          </p:nvSpPr>
          <p:spPr>
            <a:xfrm>
              <a:off x="5645878" y="165111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C3A958F-464A-4D44-824F-1FA9C6D7B3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623" y="1934064"/>
              <a:ext cx="493151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B6A5D75-6BAD-A542-9E9B-A4C91BCE9DC7}"/>
                </a:ext>
              </a:extLst>
            </p:cNvPr>
            <p:cNvCxnSpPr>
              <a:cxnSpLocks/>
            </p:cNvCxnSpPr>
            <p:nvPr/>
          </p:nvCxnSpPr>
          <p:spPr>
            <a:xfrm>
              <a:off x="6678367" y="5136440"/>
              <a:ext cx="0" cy="335489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6B57266-DF24-1849-9D09-9E5AE2CDF673}"/>
                </a:ext>
              </a:extLst>
            </p:cNvPr>
            <p:cNvCxnSpPr>
              <a:cxnSpLocks/>
            </p:cNvCxnSpPr>
            <p:nvPr/>
          </p:nvCxnSpPr>
          <p:spPr>
            <a:xfrm>
              <a:off x="5599624" y="1934064"/>
              <a:ext cx="0" cy="3206705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1AE2AB3-F967-BA4C-9F7C-5D5839A1FA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623" y="5141218"/>
              <a:ext cx="1078745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3706633-9A22-EF4A-AA7B-1806C8A2B7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2212" y="3932296"/>
              <a:ext cx="308185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830FD96-EB9A-4B4F-9AC3-39EE41B28EC7}"/>
                </a:ext>
              </a:extLst>
            </p:cNvPr>
            <p:cNvCxnSpPr>
              <a:cxnSpLocks/>
            </p:cNvCxnSpPr>
            <p:nvPr/>
          </p:nvCxnSpPr>
          <p:spPr>
            <a:xfrm>
              <a:off x="7550301" y="1351649"/>
              <a:ext cx="1" cy="2580647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0B5D667-C528-394F-9890-EFD368A7BC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012" y="1351649"/>
              <a:ext cx="1009457" cy="0"/>
            </a:xfrm>
            <a:prstGeom prst="straightConnector1">
              <a:avLst/>
            </a:prstGeom>
            <a:ln w="9525"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3FACA29-2700-4547-B858-B84F9C56B6E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469" y="1351649"/>
              <a:ext cx="0" cy="3444329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B488D001-355E-224B-8E95-9700D44D2C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2117" y="4789154"/>
              <a:ext cx="508352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877C3146-E962-6C46-B2A3-9841CD35498B}"/>
              </a:ext>
            </a:extLst>
          </p:cNvPr>
          <p:cNvSpPr/>
          <p:nvPr/>
        </p:nvSpPr>
        <p:spPr>
          <a:xfrm>
            <a:off x="460739" y="1529715"/>
            <a:ext cx="4873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652"/>
                </a:solidFill>
                <a:latin typeface="Arial" panose="020B0604020202020204" pitchFamily="34" charset="0"/>
              </a:rPr>
              <a:t>The GCD of two integers is equal to the GCD of the smallest number and the remainder of the division of the largest number by the smallest.</a:t>
            </a:r>
            <a:endParaRPr lang="en-US" sz="1600" i="1" dirty="0">
              <a:solidFill>
                <a:srgbClr val="595652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1E8FAF6-2453-034A-B5A5-451232C17F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958" y="1712808"/>
            <a:ext cx="2887839" cy="2246098"/>
          </a:xfrm>
          <a:prstGeom prst="rect">
            <a:avLst/>
          </a:prstGeom>
        </p:spPr>
      </p:pic>
      <p:pic>
        <p:nvPicPr>
          <p:cNvPr id="57" name="Picture 56" descr="A picture containing outdoor, zebra, person, sitting&#10;&#10;Description automatically generated">
            <a:extLst>
              <a:ext uri="{FF2B5EF4-FFF2-40B4-BE49-F238E27FC236}">
                <a16:creationId xmlns:a16="http://schemas.microsoft.com/office/drawing/2014/main" id="{99922897-0898-ED41-A266-EDF01CA5FA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710" y="769334"/>
            <a:ext cx="924342" cy="111193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9C77558-89BF-D242-8E64-50A66B34686F}"/>
              </a:ext>
            </a:extLst>
          </p:cNvPr>
          <p:cNvSpPr txBox="1"/>
          <p:nvPr/>
        </p:nvSpPr>
        <p:spPr>
          <a:xfrm>
            <a:off x="10497029" y="404813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Euclides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4C37E15-5C38-F844-A30E-22C883E3061A}"/>
              </a:ext>
            </a:extLst>
          </p:cNvPr>
          <p:cNvSpPr txBox="1"/>
          <p:nvPr/>
        </p:nvSpPr>
        <p:spPr>
          <a:xfrm rot="16200000">
            <a:off x="8911459" y="2611078"/>
            <a:ext cx="3674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BE" sz="1000" dirty="0">
                <a:solidFill>
                  <a:srgbClr val="C00000"/>
                </a:solidFill>
              </a:rPr>
              <a:t>gcd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E2061DB-3226-2B48-9981-D765E589B7C4}"/>
              </a:ext>
            </a:extLst>
          </p:cNvPr>
          <p:cNvSpPr txBox="1"/>
          <p:nvPr/>
        </p:nvSpPr>
        <p:spPr>
          <a:xfrm>
            <a:off x="10234419" y="3754484"/>
            <a:ext cx="68001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g</a:t>
            </a:r>
            <a:r>
              <a:rPr lang="en-BE" sz="900" dirty="0"/>
              <a:t>cd(a,b)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099202-329E-D54C-ABE0-14A603E8C7BD}"/>
              </a:ext>
            </a:extLst>
          </p:cNvPr>
          <p:cNvSpPr txBox="1"/>
          <p:nvPr/>
        </p:nvSpPr>
        <p:spPr>
          <a:xfrm>
            <a:off x="10868487" y="2009765"/>
            <a:ext cx="890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Calculator or computer</a:t>
            </a:r>
            <a:endParaRPr lang="en-BE" sz="9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DB7F552-B0D5-B548-9766-12121333B26E}"/>
              </a:ext>
            </a:extLst>
          </p:cNvPr>
          <p:cNvSpPr txBox="1"/>
          <p:nvPr/>
        </p:nvSpPr>
        <p:spPr>
          <a:xfrm>
            <a:off x="8928298" y="1687125"/>
            <a:ext cx="890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a: integer</a:t>
            </a:r>
          </a:p>
          <a:p>
            <a:pPr algn="ctr"/>
            <a:r>
              <a:rPr lang="en-GB" sz="900" dirty="0"/>
              <a:t>1,2,3,…</a:t>
            </a:r>
            <a:endParaRPr lang="en-BE" sz="9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676AFEA-7A35-D941-9566-06D1E4B3BD93}"/>
              </a:ext>
            </a:extLst>
          </p:cNvPr>
          <p:cNvSpPr txBox="1"/>
          <p:nvPr/>
        </p:nvSpPr>
        <p:spPr>
          <a:xfrm>
            <a:off x="9681033" y="1681493"/>
            <a:ext cx="661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b: integer</a:t>
            </a:r>
          </a:p>
          <a:p>
            <a:pPr algn="ctr"/>
            <a:r>
              <a:rPr lang="en-GB" sz="900" dirty="0"/>
              <a:t>1,2,3,…</a:t>
            </a:r>
            <a:endParaRPr lang="en-BE" sz="9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D5D8CF-3999-0347-BE70-A1B083564305}"/>
              </a:ext>
            </a:extLst>
          </p:cNvPr>
          <p:cNvSpPr txBox="1"/>
          <p:nvPr/>
        </p:nvSpPr>
        <p:spPr>
          <a:xfrm>
            <a:off x="9405992" y="2557200"/>
            <a:ext cx="127886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as long as a ≠ b </a:t>
            </a:r>
          </a:p>
          <a:p>
            <a:pPr marL="88900"/>
            <a:r>
              <a:rPr lang="en-US" sz="900" dirty="0"/>
              <a:t>if a&gt; b</a:t>
            </a:r>
          </a:p>
          <a:p>
            <a:pPr marL="177800"/>
            <a:r>
              <a:rPr lang="en-US" sz="900" dirty="0"/>
              <a:t>subtract b from a </a:t>
            </a:r>
          </a:p>
          <a:p>
            <a:pPr marL="88900"/>
            <a:r>
              <a:rPr lang="en-US" sz="900" dirty="0"/>
              <a:t>else</a:t>
            </a:r>
          </a:p>
          <a:p>
            <a:pPr marL="177800"/>
            <a:r>
              <a:rPr lang="en-US" sz="900" dirty="0"/>
              <a:t>subtract a from b</a:t>
            </a:r>
          </a:p>
        </p:txBody>
      </p:sp>
    </p:spTree>
    <p:extLst>
      <p:ext uri="{BB962C8B-B14F-4D97-AF65-F5344CB8AC3E}">
        <p14:creationId xmlns:p14="http://schemas.microsoft.com/office/powerpoint/2010/main" val="3410047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63A77A0-FE95-694B-8C6A-DD4DBF64EFDF}"/>
              </a:ext>
            </a:extLst>
          </p:cNvPr>
          <p:cNvSpPr/>
          <p:nvPr/>
        </p:nvSpPr>
        <p:spPr>
          <a:xfrm>
            <a:off x="711508" y="2633240"/>
            <a:ext cx="4486275" cy="320237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12234B-756D-7C48-948F-FE583E6C8E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958" y="1712808"/>
            <a:ext cx="2887839" cy="2246098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55038162-134E-9B4F-99BE-669C1A57CE63}"/>
              </a:ext>
            </a:extLst>
          </p:cNvPr>
          <p:cNvGrpSpPr/>
          <p:nvPr/>
        </p:nvGrpSpPr>
        <p:grpSpPr>
          <a:xfrm>
            <a:off x="5908910" y="1519666"/>
            <a:ext cx="2150846" cy="4989995"/>
            <a:chOff x="5599623" y="820490"/>
            <a:chExt cx="2150846" cy="4989995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80C37F7-C7CF-CC43-9532-4E7E43DF239D}"/>
                </a:ext>
              </a:extLst>
            </p:cNvPr>
            <p:cNvSpPr txBox="1"/>
            <p:nvPr/>
          </p:nvSpPr>
          <p:spPr>
            <a:xfrm>
              <a:off x="5737844" y="2699287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D15B0A05-B736-804B-8497-C4E7B6F61A19}"/>
                </a:ext>
              </a:extLst>
            </p:cNvPr>
            <p:cNvSpPr/>
            <p:nvPr/>
          </p:nvSpPr>
          <p:spPr>
            <a:xfrm>
              <a:off x="6079751" y="820490"/>
              <a:ext cx="1165704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Input </a:t>
              </a:r>
              <a:r>
                <a:rPr lang="en-GB" sz="1400" err="1"/>
                <a:t>a,b</a:t>
              </a:r>
              <a:endParaRPr lang="en-BE" sz="1400"/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308F637A-CF17-CB43-ADDF-BD539AD5FE90}"/>
                </a:ext>
              </a:extLst>
            </p:cNvPr>
            <p:cNvSpPr/>
            <p:nvPr/>
          </p:nvSpPr>
          <p:spPr>
            <a:xfrm>
              <a:off x="6076508" y="5471931"/>
              <a:ext cx="1178454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Print a</a:t>
              </a:r>
              <a:endParaRPr lang="en-BE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Diamond 88">
                  <a:extLst>
                    <a:ext uri="{FF2B5EF4-FFF2-40B4-BE49-F238E27FC236}">
                      <a16:creationId xmlns:a16="http://schemas.microsoft.com/office/drawing/2014/main" id="{14D802C5-1DC7-3B45-A52A-40C5AA72DBB5}"/>
                    </a:ext>
                  </a:extLst>
                </p:cNvPr>
                <p:cNvSpPr/>
                <p:nvPr/>
              </p:nvSpPr>
              <p:spPr>
                <a:xfrm>
                  <a:off x="6079751" y="1634767"/>
                  <a:ext cx="1165704" cy="599922"/>
                </a:xfrm>
                <a:prstGeom prst="diamon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BE" sz="1400" dirty="0">
                      <a:solidFill>
                        <a:srgbClr val="404040"/>
                      </a:solidFill>
                      <a:ea typeface="Cambria Math" panose="02040503050406030204" pitchFamily="18" charset="0"/>
                    </a:rPr>
                    <a:t>a </a:t>
                  </a:r>
                  <a14:m>
                    <m:oMath xmlns:m="http://schemas.openxmlformats.org/officeDocument/2006/math">
                      <m:r>
                        <a:rPr lang="en-BE" sz="140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a14:m>
                  <a:r>
                    <a:rPr lang="en-BE" sz="1400" dirty="0">
                      <a:solidFill>
                        <a:srgbClr val="404040"/>
                      </a:solidFill>
                    </a:rPr>
                    <a:t> </a:t>
                  </a:r>
                  <a:r>
                    <a:rPr lang="en-BE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b</a:t>
                  </a:r>
                </a:p>
              </p:txBody>
            </p:sp>
          </mc:Choice>
          <mc:Fallback xmlns="">
            <p:sp>
              <p:nvSpPr>
                <p:cNvPr id="89" name="Diamond 88">
                  <a:extLst>
                    <a:ext uri="{FF2B5EF4-FFF2-40B4-BE49-F238E27FC236}">
                      <a16:creationId xmlns:a16="http://schemas.microsoft.com/office/drawing/2014/main" id="{14D802C5-1DC7-3B45-A52A-40C5AA72DB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9751" y="1634767"/>
                  <a:ext cx="1165704" cy="599922"/>
                </a:xfrm>
                <a:prstGeom prst="diamond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Diamond 89">
              <a:extLst>
                <a:ext uri="{FF2B5EF4-FFF2-40B4-BE49-F238E27FC236}">
                  <a16:creationId xmlns:a16="http://schemas.microsoft.com/office/drawing/2014/main" id="{19746904-786C-6D46-8814-C75FBAAB61B0}"/>
                </a:ext>
              </a:extLst>
            </p:cNvPr>
            <p:cNvSpPr/>
            <p:nvPr/>
          </p:nvSpPr>
          <p:spPr>
            <a:xfrm>
              <a:off x="6079750" y="2690109"/>
              <a:ext cx="1165704" cy="599922"/>
            </a:xfrm>
            <a:prstGeom prst="diamon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 Math" panose="02040503050406030204" pitchFamily="18" charset="0"/>
                </a:rPr>
                <a:t>a &gt; </a:t>
              </a:r>
              <a:r>
                <a:rPr lang="en-BE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E522A07A-2F1A-994E-9F8A-B2C6D4405326}"/>
                </a:ext>
              </a:extLst>
            </p:cNvPr>
            <p:cNvSpPr/>
            <p:nvPr/>
          </p:nvSpPr>
          <p:spPr>
            <a:xfrm>
              <a:off x="6076508" y="3767823"/>
              <a:ext cx="11657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/>
                <a:t>a</a:t>
              </a:r>
              <a:r>
                <a:rPr lang="en-BE" sz="1400"/>
                <a:t> = a - b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671DD869-4309-D845-8308-EAD4B343E6AB}"/>
                </a:ext>
              </a:extLst>
            </p:cNvPr>
            <p:cNvSpPr/>
            <p:nvPr/>
          </p:nvSpPr>
          <p:spPr>
            <a:xfrm>
              <a:off x="6076508" y="4619877"/>
              <a:ext cx="1165704" cy="33855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400"/>
                <a:t>b = b - a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57178576-5109-FF4A-8BA8-7FCA2A919B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2603" y="1153706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44617F3-1C06-224E-ADF3-17D79E1FF7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2602" y="2230388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19990D1A-48D4-8645-A8D7-04C921D89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9360" y="3290548"/>
              <a:ext cx="1" cy="481061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DEC8ABA-4CD2-4942-9A0C-BEEC80DB1CF4}"/>
                </a:ext>
              </a:extLst>
            </p:cNvPr>
            <p:cNvSpPr txBox="1"/>
            <p:nvPr/>
          </p:nvSpPr>
          <p:spPr>
            <a:xfrm>
              <a:off x="6659360" y="2252792"/>
              <a:ext cx="45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5178936-730B-5048-92A3-6F323709B396}"/>
                </a:ext>
              </a:extLst>
            </p:cNvPr>
            <p:cNvSpPr txBox="1"/>
            <p:nvPr/>
          </p:nvSpPr>
          <p:spPr>
            <a:xfrm>
              <a:off x="6660073" y="3259734"/>
              <a:ext cx="457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yes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5C11355-4116-684B-A643-D1318A04B2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8484" y="2995150"/>
              <a:ext cx="308185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FD01BE8-3BF2-CA4E-8302-48315EBC2CE5}"/>
                </a:ext>
              </a:extLst>
            </p:cNvPr>
            <p:cNvCxnSpPr>
              <a:cxnSpLocks/>
            </p:cNvCxnSpPr>
            <p:nvPr/>
          </p:nvCxnSpPr>
          <p:spPr>
            <a:xfrm>
              <a:off x="6672263" y="4286388"/>
              <a:ext cx="0" cy="335489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1F9C8B74-D1FD-7144-9809-8DEF89C61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0943" y="2990070"/>
              <a:ext cx="1" cy="1301096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849EF5D-255C-4B43-B9D4-0A916E5F3F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68324" y="4291166"/>
              <a:ext cx="903939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EC79B73-5AE4-3A4A-A129-C6D157885CA7}"/>
                </a:ext>
              </a:extLst>
            </p:cNvPr>
            <p:cNvSpPr txBox="1"/>
            <p:nvPr/>
          </p:nvSpPr>
          <p:spPr>
            <a:xfrm>
              <a:off x="5645878" y="1651118"/>
              <a:ext cx="401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600">
                  <a:solidFill>
                    <a:srgbClr val="4472C4"/>
                  </a:solidFill>
                </a:rPr>
                <a:t>no</a:t>
              </a: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F6706A7-4123-534D-B3D4-757136CD35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623" y="1934064"/>
              <a:ext cx="493151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7E12D11-5203-CA41-A6DB-DED763CE51DC}"/>
                </a:ext>
              </a:extLst>
            </p:cNvPr>
            <p:cNvCxnSpPr>
              <a:cxnSpLocks/>
            </p:cNvCxnSpPr>
            <p:nvPr/>
          </p:nvCxnSpPr>
          <p:spPr>
            <a:xfrm>
              <a:off x="6678367" y="5136440"/>
              <a:ext cx="0" cy="335489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30B123C4-D09C-7143-937E-724CA16CCD9F}"/>
                </a:ext>
              </a:extLst>
            </p:cNvPr>
            <p:cNvCxnSpPr>
              <a:cxnSpLocks/>
            </p:cNvCxnSpPr>
            <p:nvPr/>
          </p:nvCxnSpPr>
          <p:spPr>
            <a:xfrm>
              <a:off x="5599624" y="1934064"/>
              <a:ext cx="0" cy="3206705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DB6CA6A0-A5E1-B041-AAA9-3FEBF5E07B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623" y="5141218"/>
              <a:ext cx="1078745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33F4B2AD-4AB3-2E4D-9CA5-EB2B52840C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2212" y="3932296"/>
              <a:ext cx="308185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A16A0B73-D0DA-0048-9744-760D110260A6}"/>
                </a:ext>
              </a:extLst>
            </p:cNvPr>
            <p:cNvCxnSpPr>
              <a:cxnSpLocks/>
            </p:cNvCxnSpPr>
            <p:nvPr/>
          </p:nvCxnSpPr>
          <p:spPr>
            <a:xfrm>
              <a:off x="7550301" y="1351649"/>
              <a:ext cx="1" cy="2580647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896F78C6-033F-FA4D-9C9E-17361C3817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1012" y="1351649"/>
              <a:ext cx="1009457" cy="0"/>
            </a:xfrm>
            <a:prstGeom prst="straightConnector1">
              <a:avLst/>
            </a:prstGeom>
            <a:ln w="9525"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5DE6C07-52FA-8346-83E2-6A63D425305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469" y="1351649"/>
              <a:ext cx="0" cy="3444329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027A3D79-6485-B14E-859A-36D98CD98D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2117" y="4789154"/>
              <a:ext cx="508352" cy="0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F657AEA0-2190-8C48-A77F-3BEACE29CC57}"/>
              </a:ext>
            </a:extLst>
          </p:cNvPr>
          <p:cNvSpPr/>
          <p:nvPr/>
        </p:nvSpPr>
        <p:spPr>
          <a:xfrm>
            <a:off x="460739" y="1529715"/>
            <a:ext cx="4873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652"/>
                </a:solidFill>
                <a:latin typeface="Arial" panose="020B0604020202020204" pitchFamily="34" charset="0"/>
              </a:rPr>
              <a:t>The GCD of two integers is equal to the GCD of the smallest number and the remainder of the division of the largest number by the smallest.</a:t>
            </a:r>
            <a:endParaRPr lang="en-US" sz="1600" i="1" dirty="0">
              <a:solidFill>
                <a:srgbClr val="595652"/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499E912-B109-FB41-BD3B-26CDD1091B3B}"/>
              </a:ext>
            </a:extLst>
          </p:cNvPr>
          <p:cNvGrpSpPr/>
          <p:nvPr/>
        </p:nvGrpSpPr>
        <p:grpSpPr>
          <a:xfrm>
            <a:off x="887828" y="2799826"/>
            <a:ext cx="4072359" cy="2886203"/>
            <a:chOff x="887828" y="2799826"/>
            <a:chExt cx="4072359" cy="288620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66D59CF-99FE-D540-A4D4-EEE724B56251}"/>
                </a:ext>
              </a:extLst>
            </p:cNvPr>
            <p:cNvGrpSpPr/>
            <p:nvPr/>
          </p:nvGrpSpPr>
          <p:grpSpPr>
            <a:xfrm>
              <a:off x="887828" y="2799826"/>
              <a:ext cx="4072359" cy="2886203"/>
              <a:chOff x="5478069" y="1092946"/>
              <a:chExt cx="4072359" cy="2886203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2349AEB-2947-3348-8100-C80CD79F6F8A}"/>
                  </a:ext>
                </a:extLst>
              </p:cNvPr>
              <p:cNvSpPr txBox="1"/>
              <p:nvPr/>
            </p:nvSpPr>
            <p:spPr>
              <a:xfrm>
                <a:off x="7165247" y="2764608"/>
                <a:ext cx="4010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600" dirty="0">
                    <a:solidFill>
                      <a:srgbClr val="4472C4"/>
                    </a:solidFill>
                  </a:rPr>
                  <a:t>no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2770D468-2D85-6545-B48D-10ADB813BEBB}"/>
                  </a:ext>
                </a:extLst>
              </p:cNvPr>
              <p:cNvSpPr/>
              <p:nvPr/>
            </p:nvSpPr>
            <p:spPr>
              <a:xfrm>
                <a:off x="5478069" y="1092946"/>
                <a:ext cx="1863762" cy="3385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Two integers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E13E8098-0151-3849-8A77-BE12047939FC}"/>
                  </a:ext>
                </a:extLst>
              </p:cNvPr>
              <p:cNvSpPr/>
              <p:nvPr/>
            </p:nvSpPr>
            <p:spPr>
              <a:xfrm>
                <a:off x="5652098" y="3640595"/>
                <a:ext cx="1521442" cy="3385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1200" dirty="0"/>
                  <a:t>kleinste = ggd</a:t>
                </a:r>
              </a:p>
            </p:txBody>
          </p:sp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5948A371-F0BE-2F4B-8117-DF95D87B3FA4}"/>
                  </a:ext>
                </a:extLst>
              </p:cNvPr>
              <p:cNvSpPr/>
              <p:nvPr/>
            </p:nvSpPr>
            <p:spPr>
              <a:xfrm>
                <a:off x="5667013" y="2904776"/>
                <a:ext cx="1473791" cy="338554"/>
              </a:xfrm>
              <a:prstGeom prst="roundRect">
                <a:avLst/>
              </a:prstGeom>
              <a:solidFill>
                <a:srgbClr val="FFFF0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404040"/>
                    </a:solidFill>
                  </a:rPr>
                  <a:t>Is the result       equal to 0?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4C33B250-3DA1-D14E-938A-F3D1402A8A22}"/>
                  </a:ext>
                </a:extLst>
              </p:cNvPr>
              <p:cNvSpPr txBox="1"/>
              <p:nvPr/>
            </p:nvSpPr>
            <p:spPr>
              <a:xfrm>
                <a:off x="5940027" y="3214852"/>
                <a:ext cx="424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BE" sz="1400" dirty="0">
                    <a:solidFill>
                      <a:srgbClr val="4472C4"/>
                    </a:solidFill>
                  </a:rPr>
                  <a:t>yes</a:t>
                </a:r>
              </a:p>
            </p:txBody>
          </p: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74C39E1D-64C5-CF44-A0F0-0A2D2CE9A605}"/>
                  </a:ext>
                </a:extLst>
              </p:cNvPr>
              <p:cNvCxnSpPr>
                <a:cxnSpLocks/>
                <a:endCxn id="66" idx="0"/>
              </p:cNvCxnSpPr>
              <p:nvPr/>
            </p:nvCxnSpPr>
            <p:spPr>
              <a:xfrm>
                <a:off x="6403908" y="1438822"/>
                <a:ext cx="6376" cy="399047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8706AD86-7663-834C-A18B-CD3115FB50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40806" y="3072682"/>
                <a:ext cx="1551525" cy="0"/>
              </a:xfrm>
              <a:prstGeom prst="straightConnector1">
                <a:avLst/>
              </a:prstGeom>
              <a:ln w="9525"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7E2529C-4030-F54E-962C-2987F94BD386}"/>
                  </a:ext>
                </a:extLst>
              </p:cNvPr>
              <p:cNvSpPr/>
              <p:nvPr/>
            </p:nvSpPr>
            <p:spPr>
              <a:xfrm>
                <a:off x="5566906" y="1837869"/>
                <a:ext cx="1686756" cy="674703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2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lang="en-BE" sz="1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Subtract the smallest as often as possible from the largest one</a:t>
                </a:r>
              </a:p>
              <a:p>
                <a:pPr algn="ctr"/>
                <a:endParaRPr lang="en-BE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D9220C25-9B09-F64B-A142-D68D96322ED6}"/>
                  </a:ext>
                </a:extLst>
              </p:cNvPr>
              <p:cNvCxnSpPr>
                <a:cxnSpLocks/>
                <a:endCxn id="62" idx="0"/>
              </p:cNvCxnSpPr>
              <p:nvPr/>
            </p:nvCxnSpPr>
            <p:spPr>
              <a:xfrm>
                <a:off x="6403908" y="2512572"/>
                <a:ext cx="1" cy="392204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C9B4A22E-E0C6-6F46-8E0F-90028906EC24}"/>
                  </a:ext>
                </a:extLst>
              </p:cNvPr>
              <p:cNvCxnSpPr>
                <a:cxnSpLocks/>
                <a:endCxn id="61" idx="0"/>
              </p:cNvCxnSpPr>
              <p:nvPr/>
            </p:nvCxnSpPr>
            <p:spPr>
              <a:xfrm>
                <a:off x="6403908" y="3261255"/>
                <a:ext cx="8911" cy="379340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98D0B8F-EB1E-124E-A54F-987C86690B5C}"/>
                  </a:ext>
                </a:extLst>
              </p:cNvPr>
              <p:cNvSpPr/>
              <p:nvPr/>
            </p:nvSpPr>
            <p:spPr>
              <a:xfrm>
                <a:off x="7863672" y="1837368"/>
                <a:ext cx="1686756" cy="674703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BE" sz="12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Replace the largest integer by the result of the substractions</a:t>
                </a:r>
                <a:endParaRPr lang="en-BE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5113782C-754B-6444-B3D4-42A67521E8E1}"/>
                  </a:ext>
                </a:extLst>
              </p:cNvPr>
              <p:cNvCxnSpPr>
                <a:cxnSpLocks/>
                <a:endCxn id="69" idx="2"/>
              </p:cNvCxnSpPr>
              <p:nvPr/>
            </p:nvCxnSpPr>
            <p:spPr>
              <a:xfrm flipV="1">
                <a:off x="8692331" y="2512071"/>
                <a:ext cx="14719" cy="560612"/>
              </a:xfrm>
              <a:prstGeom prst="straightConnector1">
                <a:avLst/>
              </a:prstGeom>
              <a:ln w="9525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279615D-A337-9A45-97BC-33C16B70EC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3421" y="3877364"/>
              <a:ext cx="610013" cy="0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1AE5DB85-9384-144D-AE86-F4D9B4155ACB}"/>
              </a:ext>
            </a:extLst>
          </p:cNvPr>
          <p:cNvSpPr/>
          <p:nvPr/>
        </p:nvSpPr>
        <p:spPr>
          <a:xfrm>
            <a:off x="863908" y="2785640"/>
            <a:ext cx="4486275" cy="3202376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14" name="Picture 113" descr="A picture containing outdoor, zebra, person, sitting&#10;&#10;Description automatically generated">
            <a:extLst>
              <a:ext uri="{FF2B5EF4-FFF2-40B4-BE49-F238E27FC236}">
                <a16:creationId xmlns:a16="http://schemas.microsoft.com/office/drawing/2014/main" id="{13AE274E-3B43-CD45-9EDC-E67B7FFF72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710" y="769334"/>
            <a:ext cx="924342" cy="111193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497029" y="404813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Euclides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25CE0-DE45-5744-93FD-82B5B281DBA0}"/>
              </a:ext>
            </a:extLst>
          </p:cNvPr>
          <p:cNvSpPr txBox="1"/>
          <p:nvPr/>
        </p:nvSpPr>
        <p:spPr>
          <a:xfrm rot="16200000">
            <a:off x="8911459" y="2611078"/>
            <a:ext cx="3674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BE" sz="1000" dirty="0">
                <a:solidFill>
                  <a:srgbClr val="C00000"/>
                </a:solidFill>
              </a:rPr>
              <a:t>gcd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C01F76C-EF8B-134B-A372-BBF97E603FD7}"/>
              </a:ext>
            </a:extLst>
          </p:cNvPr>
          <p:cNvSpPr txBox="1"/>
          <p:nvPr/>
        </p:nvSpPr>
        <p:spPr>
          <a:xfrm>
            <a:off x="10234419" y="3754484"/>
            <a:ext cx="68001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g</a:t>
            </a:r>
            <a:r>
              <a:rPr lang="en-BE" sz="900" dirty="0"/>
              <a:t>cd(a,b)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D3AD4D6-2D52-C143-818E-D8F8006F4E8A}"/>
              </a:ext>
            </a:extLst>
          </p:cNvPr>
          <p:cNvSpPr txBox="1"/>
          <p:nvPr/>
        </p:nvSpPr>
        <p:spPr>
          <a:xfrm>
            <a:off x="10868487" y="2009765"/>
            <a:ext cx="890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Calculator or computer</a:t>
            </a:r>
            <a:endParaRPr lang="en-BE" sz="900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C8D8B6C-E689-2B42-97C4-1499D814B1F0}"/>
              </a:ext>
            </a:extLst>
          </p:cNvPr>
          <p:cNvSpPr txBox="1"/>
          <p:nvPr/>
        </p:nvSpPr>
        <p:spPr>
          <a:xfrm>
            <a:off x="8928298" y="1687125"/>
            <a:ext cx="8900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a: integer</a:t>
            </a:r>
          </a:p>
          <a:p>
            <a:pPr algn="ctr"/>
            <a:r>
              <a:rPr lang="en-GB" sz="900" dirty="0"/>
              <a:t>1,2,3,…</a:t>
            </a:r>
            <a:endParaRPr lang="en-BE" sz="900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57F3537-9C81-8348-8442-2AA1D9879853}"/>
              </a:ext>
            </a:extLst>
          </p:cNvPr>
          <p:cNvSpPr txBox="1"/>
          <p:nvPr/>
        </p:nvSpPr>
        <p:spPr>
          <a:xfrm>
            <a:off x="9681033" y="1681493"/>
            <a:ext cx="6618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/>
              <a:t>b: integer</a:t>
            </a:r>
          </a:p>
          <a:p>
            <a:pPr algn="ctr"/>
            <a:r>
              <a:rPr lang="en-GB" sz="900" dirty="0"/>
              <a:t>1,2,3,…</a:t>
            </a:r>
            <a:endParaRPr lang="en-BE" sz="900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81BB79C-BD03-9848-8E32-DA4DAA49496C}"/>
              </a:ext>
            </a:extLst>
          </p:cNvPr>
          <p:cNvSpPr txBox="1"/>
          <p:nvPr/>
        </p:nvSpPr>
        <p:spPr>
          <a:xfrm>
            <a:off x="9405992" y="2557200"/>
            <a:ext cx="127886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as long as a ≠ b </a:t>
            </a:r>
          </a:p>
          <a:p>
            <a:pPr marL="88900"/>
            <a:r>
              <a:rPr lang="en-US" sz="900" dirty="0"/>
              <a:t>if a&gt; b</a:t>
            </a:r>
          </a:p>
          <a:p>
            <a:pPr marL="177800"/>
            <a:r>
              <a:rPr lang="en-US" sz="900" dirty="0"/>
              <a:t>subtract b from a </a:t>
            </a:r>
          </a:p>
          <a:p>
            <a:pPr marL="88900"/>
            <a:r>
              <a:rPr lang="en-US" sz="900" dirty="0"/>
              <a:t>else</a:t>
            </a:r>
          </a:p>
          <a:p>
            <a:pPr marL="177800"/>
            <a:r>
              <a:rPr lang="en-US" sz="900" dirty="0"/>
              <a:t>subtract a from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F7AE9-E86E-2B41-9F55-F6953F7CB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1256" y="4302621"/>
            <a:ext cx="2425192" cy="2062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D15CC-DEBA-B340-8883-915EA814B9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9591" y="4307447"/>
            <a:ext cx="1637792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4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C34205D-0703-654E-81D2-5482B32F0BAB}"/>
              </a:ext>
            </a:extLst>
          </p:cNvPr>
          <p:cNvGrpSpPr/>
          <p:nvPr/>
        </p:nvGrpSpPr>
        <p:grpSpPr>
          <a:xfrm>
            <a:off x="850504" y="2799826"/>
            <a:ext cx="4100350" cy="2746240"/>
            <a:chOff x="850504" y="2799826"/>
            <a:chExt cx="4100350" cy="274624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8B76787-0495-6940-9FF1-D2F679C9A68C}"/>
                </a:ext>
              </a:extLst>
            </p:cNvPr>
            <p:cNvSpPr txBox="1"/>
            <p:nvPr/>
          </p:nvSpPr>
          <p:spPr>
            <a:xfrm>
              <a:off x="2614376" y="4363366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400" dirty="0">
                  <a:solidFill>
                    <a:srgbClr val="4472C4"/>
                  </a:solidFill>
                </a:rPr>
                <a:t>no</a:t>
              </a:r>
              <a:endParaRPr lang="en-BE" sz="1600" dirty="0">
                <a:solidFill>
                  <a:srgbClr val="4472C4"/>
                </a:solidFill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BB3D9880-CEB3-5246-B403-C29F2FE4A3CC}"/>
                </a:ext>
              </a:extLst>
            </p:cNvPr>
            <p:cNvSpPr/>
            <p:nvPr/>
          </p:nvSpPr>
          <p:spPr>
            <a:xfrm>
              <a:off x="850504" y="2799826"/>
              <a:ext cx="1931371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dirty="0"/>
                <a:t>Two integers a, b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4234CDF8-ED63-BD4C-A184-9DF5C9C03192}"/>
                </a:ext>
              </a:extLst>
            </p:cNvPr>
            <p:cNvSpPr/>
            <p:nvPr/>
          </p:nvSpPr>
          <p:spPr>
            <a:xfrm>
              <a:off x="850504" y="5207512"/>
              <a:ext cx="1931371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dirty="0"/>
                <a:t>b = </a:t>
              </a:r>
              <a:r>
                <a:rPr lang="nl-NL" sz="1200" dirty="0" err="1"/>
                <a:t>gcd</a:t>
              </a:r>
              <a:endParaRPr lang="nl-NL" sz="1200" dirty="0"/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7AB701F3-8F85-B94C-A733-84630884AF6F}"/>
                </a:ext>
              </a:extLst>
            </p:cNvPr>
            <p:cNvSpPr/>
            <p:nvPr/>
          </p:nvSpPr>
          <p:spPr>
            <a:xfrm>
              <a:off x="982663" y="4471693"/>
              <a:ext cx="1657349" cy="338554"/>
            </a:xfrm>
            <a:prstGeom prst="roundRect">
              <a:avLst/>
            </a:prstGeom>
            <a:solidFill>
              <a:srgbClr val="FFFF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dirty="0">
                  <a:solidFill>
                    <a:srgbClr val="404040"/>
                  </a:solidFill>
                </a:rPr>
                <a:t>Is r = 0?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66DB56F-B667-7E41-97A0-45E85C360276}"/>
                </a:ext>
              </a:extLst>
            </p:cNvPr>
            <p:cNvSpPr txBox="1"/>
            <p:nvPr/>
          </p:nvSpPr>
          <p:spPr>
            <a:xfrm>
              <a:off x="1349786" y="4781769"/>
              <a:ext cx="424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400" dirty="0">
                  <a:solidFill>
                    <a:srgbClr val="4472C4"/>
                  </a:solidFill>
                </a:rPr>
                <a:t>yes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5350FAA-F232-7F41-AD9E-AB416AB2CCEB}"/>
                </a:ext>
              </a:extLst>
            </p:cNvPr>
            <p:cNvCxnSpPr>
              <a:cxnSpLocks/>
              <a:endCxn id="79" idx="0"/>
            </p:cNvCxnSpPr>
            <p:nvPr/>
          </p:nvCxnSpPr>
          <p:spPr>
            <a:xfrm flipH="1">
              <a:off x="1808339" y="3145702"/>
              <a:ext cx="5328" cy="399048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D56092B-70FC-AB48-BF94-6D685D8C09F8}"/>
                </a:ext>
              </a:extLst>
            </p:cNvPr>
            <p:cNvCxnSpPr>
              <a:cxnSpLocks/>
              <a:endCxn id="75" idx="3"/>
            </p:cNvCxnSpPr>
            <p:nvPr/>
          </p:nvCxnSpPr>
          <p:spPr>
            <a:xfrm flipH="1">
              <a:off x="2640012" y="4639602"/>
              <a:ext cx="1467466" cy="1368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2D4D356-90A0-2346-804A-B3F015A773AA}"/>
                </a:ext>
              </a:extLst>
            </p:cNvPr>
            <p:cNvSpPr/>
            <p:nvPr/>
          </p:nvSpPr>
          <p:spPr>
            <a:xfrm>
              <a:off x="976665" y="3544750"/>
              <a:ext cx="1663348" cy="52947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1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Determine the remainder r of the division of a by b</a:t>
              </a:r>
              <a:endParaRPr lang="en-BE" sz="1100" dirty="0">
                <a:solidFill>
                  <a:schemeClr val="bg1"/>
                </a:solidFill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F828CE1-C956-D049-AC33-232E070CA545}"/>
                </a:ext>
              </a:extLst>
            </p:cNvPr>
            <p:cNvCxnSpPr>
              <a:cxnSpLocks/>
              <a:endCxn id="75" idx="0"/>
            </p:cNvCxnSpPr>
            <p:nvPr/>
          </p:nvCxnSpPr>
          <p:spPr>
            <a:xfrm flipH="1">
              <a:off x="1811338" y="4079489"/>
              <a:ext cx="2330" cy="39220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52F983D1-E165-324D-A95F-22DD1FB0E9CE}"/>
                </a:ext>
              </a:extLst>
            </p:cNvPr>
            <p:cNvCxnSpPr>
              <a:cxnSpLocks/>
              <a:endCxn id="74" idx="0"/>
            </p:cNvCxnSpPr>
            <p:nvPr/>
          </p:nvCxnSpPr>
          <p:spPr>
            <a:xfrm>
              <a:off x="1813668" y="4828172"/>
              <a:ext cx="2522" cy="379340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1C1A42D-0177-D045-A621-6B891D2153D2}"/>
                </a:ext>
              </a:extLst>
            </p:cNvPr>
            <p:cNvSpPr/>
            <p:nvPr/>
          </p:nvSpPr>
          <p:spPr>
            <a:xfrm>
              <a:off x="3264098" y="3544254"/>
              <a:ext cx="1686756" cy="52947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2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Replace a by b 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and b</a:t>
              </a:r>
              <a:r>
                <a:rPr lang="en-BE" sz="12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 by r </a:t>
              </a:r>
              <a:endParaRPr lang="en-BE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F61DA7C-1209-B642-A647-CAC3AD90157E}"/>
                </a:ext>
              </a:extLst>
            </p:cNvPr>
            <p:cNvCxnSpPr>
              <a:cxnSpLocks/>
              <a:endCxn id="82" idx="2"/>
            </p:cNvCxnSpPr>
            <p:nvPr/>
          </p:nvCxnSpPr>
          <p:spPr>
            <a:xfrm flipV="1">
              <a:off x="4107476" y="4073728"/>
              <a:ext cx="0" cy="56587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75C43729-7EDF-D643-8654-D7A11ABC2D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4088" y="3821385"/>
              <a:ext cx="610013" cy="0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9260A3-5A81-234E-A672-53D3EF97AFCA}"/>
              </a:ext>
            </a:extLst>
          </p:cNvPr>
          <p:cNvSpPr txBox="1"/>
          <p:nvPr/>
        </p:nvSpPr>
        <p:spPr>
          <a:xfrm>
            <a:off x="6066792" y="1240322"/>
            <a:ext cx="14029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BE" sz="1400" b="1" dirty="0">
                <a:solidFill>
                  <a:srgbClr val="595652"/>
                </a:solidFill>
              </a:rPr>
              <a:t>gcd(1140,900)</a:t>
            </a:r>
          </a:p>
          <a:p>
            <a:endParaRPr lang="en-BE" sz="1400" dirty="0">
              <a:solidFill>
                <a:srgbClr val="595652"/>
              </a:solidFill>
            </a:endParaRPr>
          </a:p>
          <a:p>
            <a:pPr algn="r"/>
            <a:r>
              <a:rPr lang="en-BE" sz="1400" dirty="0">
                <a:solidFill>
                  <a:srgbClr val="595652"/>
                </a:solidFill>
              </a:rPr>
              <a:t>gcd(900,240)</a:t>
            </a:r>
          </a:p>
          <a:p>
            <a:endParaRPr lang="en-BE" sz="1400" dirty="0">
              <a:solidFill>
                <a:srgbClr val="595652"/>
              </a:solidFill>
            </a:endParaRPr>
          </a:p>
          <a:p>
            <a:pPr algn="r"/>
            <a:r>
              <a:rPr lang="en-BE" sz="1400" dirty="0">
                <a:solidFill>
                  <a:srgbClr val="595652"/>
                </a:solidFill>
              </a:rPr>
              <a:t>gcd(240,180)</a:t>
            </a:r>
          </a:p>
          <a:p>
            <a:endParaRPr lang="en-BE" sz="1400" dirty="0">
              <a:solidFill>
                <a:srgbClr val="595652"/>
              </a:solidFill>
            </a:endParaRPr>
          </a:p>
          <a:p>
            <a:pPr algn="r"/>
            <a:r>
              <a:rPr lang="en-BE" sz="1400" dirty="0">
                <a:solidFill>
                  <a:srgbClr val="595652"/>
                </a:solidFill>
              </a:rPr>
              <a:t>gcd(180,60)</a:t>
            </a:r>
          </a:p>
          <a:p>
            <a:endParaRPr lang="en-US" sz="14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r"/>
            <a:r>
              <a:rPr lang="en-GB" sz="1400" b="1" dirty="0">
                <a:solidFill>
                  <a:srgbClr val="595652"/>
                </a:solidFill>
              </a:rPr>
              <a:t>g</a:t>
            </a:r>
            <a:r>
              <a:rPr lang="en-BE" sz="1400" b="1" dirty="0">
                <a:solidFill>
                  <a:srgbClr val="595652"/>
                </a:solidFill>
              </a:rPr>
              <a:t>cd(60,0</a:t>
            </a:r>
            <a:r>
              <a:rPr lang="en-BE" sz="1600" b="1" dirty="0">
                <a:solidFill>
                  <a:srgbClr val="595652"/>
                </a:solidFill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5232EC-9634-0F41-8D7B-63FCA0AB08A9}"/>
              </a:ext>
            </a:extLst>
          </p:cNvPr>
          <p:cNvSpPr txBox="1"/>
          <p:nvPr/>
        </p:nvSpPr>
        <p:spPr>
          <a:xfrm>
            <a:off x="7721691" y="1237285"/>
            <a:ext cx="55015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1140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900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240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180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1663F9-5F0B-6446-85A4-254C45863D7A}"/>
              </a:ext>
            </a:extLst>
          </p:cNvPr>
          <p:cNvSpPr txBox="1"/>
          <p:nvPr/>
        </p:nvSpPr>
        <p:spPr>
          <a:xfrm>
            <a:off x="8352613" y="1237285"/>
            <a:ext cx="27443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  <a:p>
            <a:pPr algn="ctr"/>
            <a:endParaRPr lang="en-US" sz="16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799B576-29D0-E343-B854-C75BE9EF7D61}"/>
              </a:ext>
            </a:extLst>
          </p:cNvPr>
          <p:cNvSpPr txBox="1"/>
          <p:nvPr/>
        </p:nvSpPr>
        <p:spPr>
          <a:xfrm>
            <a:off x="9015826" y="1232927"/>
            <a:ext cx="26321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x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x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x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US" sz="1400" dirty="0">
                <a:solidFill>
                  <a:srgbClr val="595652"/>
                </a:solidFill>
                <a:ea typeface="Cambria Math" panose="02040503050406030204" pitchFamily="18" charset="0"/>
              </a:rPr>
              <a:t>x</a:t>
            </a: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CB1990-DA08-D644-866A-E95E371125D7}"/>
              </a:ext>
            </a:extLst>
          </p:cNvPr>
          <p:cNvSpPr txBox="1"/>
          <p:nvPr/>
        </p:nvSpPr>
        <p:spPr>
          <a:xfrm>
            <a:off x="9319930" y="1232927"/>
            <a:ext cx="45877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900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240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180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60</a:t>
            </a:r>
          </a:p>
          <a:p>
            <a:pPr algn="ctr"/>
            <a:endParaRPr lang="en-US" sz="16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999B530-EC16-A844-87D2-62A3C5D71EB5}"/>
              </a:ext>
            </a:extLst>
          </p:cNvPr>
          <p:cNvSpPr txBox="1"/>
          <p:nvPr/>
        </p:nvSpPr>
        <p:spPr>
          <a:xfrm>
            <a:off x="8683773" y="1232927"/>
            <a:ext cx="27603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1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3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1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3</a:t>
            </a:r>
          </a:p>
          <a:p>
            <a:pPr algn="ctr"/>
            <a:endParaRPr lang="en-US" sz="16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62C24-5F10-C844-9BB4-7AB6EA58C512}"/>
              </a:ext>
            </a:extLst>
          </p:cNvPr>
          <p:cNvSpPr txBox="1"/>
          <p:nvPr/>
        </p:nvSpPr>
        <p:spPr>
          <a:xfrm>
            <a:off x="9815134" y="1232926"/>
            <a:ext cx="27443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+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+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+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US" sz="1400" dirty="0">
                <a:solidFill>
                  <a:srgbClr val="595652"/>
                </a:solidFill>
                <a:ea typeface="Cambria Math" panose="02040503050406030204" pitchFamily="18" charset="0"/>
              </a:rPr>
              <a:t>+</a:t>
            </a: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085A68-876D-0040-9E30-421482454C24}"/>
              </a:ext>
            </a:extLst>
          </p:cNvPr>
          <p:cNvSpPr txBox="1"/>
          <p:nvPr/>
        </p:nvSpPr>
        <p:spPr>
          <a:xfrm>
            <a:off x="10125992" y="1232927"/>
            <a:ext cx="45877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240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180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60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0</a:t>
            </a:r>
          </a:p>
          <a:p>
            <a:pPr algn="ctr"/>
            <a:endParaRPr lang="en-US" sz="16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6B9D1F-0486-1742-91CA-54B491332C35}"/>
              </a:ext>
            </a:extLst>
          </p:cNvPr>
          <p:cNvSpPr txBox="1"/>
          <p:nvPr/>
        </p:nvSpPr>
        <p:spPr>
          <a:xfrm rot="5400000">
            <a:off x="6861286" y="144428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80B2BAF-7CA7-3D4A-8659-7025F135F1DD}"/>
              </a:ext>
            </a:extLst>
          </p:cNvPr>
          <p:cNvCxnSpPr>
            <a:cxnSpLocks/>
          </p:cNvCxnSpPr>
          <p:nvPr/>
        </p:nvCxnSpPr>
        <p:spPr>
          <a:xfrm flipH="1">
            <a:off x="9711456" y="1503281"/>
            <a:ext cx="431333" cy="255604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B131F15-B65D-9447-95D9-581154AF86AD}"/>
              </a:ext>
            </a:extLst>
          </p:cNvPr>
          <p:cNvCxnSpPr>
            <a:cxnSpLocks/>
          </p:cNvCxnSpPr>
          <p:nvPr/>
        </p:nvCxnSpPr>
        <p:spPr>
          <a:xfrm flipH="1">
            <a:off x="8210824" y="1506631"/>
            <a:ext cx="1149566" cy="255190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4E8041B-12A4-874F-964A-7CB6975F4274}"/>
              </a:ext>
            </a:extLst>
          </p:cNvPr>
          <p:cNvCxnSpPr>
            <a:cxnSpLocks/>
          </p:cNvCxnSpPr>
          <p:nvPr/>
        </p:nvCxnSpPr>
        <p:spPr>
          <a:xfrm flipH="1">
            <a:off x="9709947" y="1903055"/>
            <a:ext cx="431333" cy="255604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099322D-6C1A-9048-9A8A-C65EB643DA32}"/>
              </a:ext>
            </a:extLst>
          </p:cNvPr>
          <p:cNvCxnSpPr>
            <a:cxnSpLocks/>
          </p:cNvCxnSpPr>
          <p:nvPr/>
        </p:nvCxnSpPr>
        <p:spPr>
          <a:xfrm flipH="1">
            <a:off x="9717495" y="2336101"/>
            <a:ext cx="431333" cy="255604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BBEBAD-FADE-CE4B-84F1-006593323A84}"/>
              </a:ext>
            </a:extLst>
          </p:cNvPr>
          <p:cNvCxnSpPr>
            <a:cxnSpLocks/>
          </p:cNvCxnSpPr>
          <p:nvPr/>
        </p:nvCxnSpPr>
        <p:spPr>
          <a:xfrm flipH="1">
            <a:off x="8200265" y="1930629"/>
            <a:ext cx="1149566" cy="255190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6799106-D70B-0443-BC53-4E9761E22260}"/>
              </a:ext>
            </a:extLst>
          </p:cNvPr>
          <p:cNvCxnSpPr>
            <a:cxnSpLocks/>
          </p:cNvCxnSpPr>
          <p:nvPr/>
        </p:nvCxnSpPr>
        <p:spPr>
          <a:xfrm flipH="1">
            <a:off x="8207816" y="2354631"/>
            <a:ext cx="1149566" cy="255190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9C270C5-4431-BC42-9353-7736971F5732}"/>
              </a:ext>
            </a:extLst>
          </p:cNvPr>
          <p:cNvSpPr txBox="1"/>
          <p:nvPr/>
        </p:nvSpPr>
        <p:spPr>
          <a:xfrm>
            <a:off x="8071641" y="2933331"/>
            <a:ext cx="1610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b="1" dirty="0">
                <a:solidFill>
                  <a:srgbClr val="595652"/>
                </a:solidFill>
              </a:rPr>
              <a:t>=      60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699E8A5-9177-8C46-8431-A8F2518531FF}"/>
              </a:ext>
            </a:extLst>
          </p:cNvPr>
          <p:cNvSpPr txBox="1"/>
          <p:nvPr/>
        </p:nvSpPr>
        <p:spPr>
          <a:xfrm rot="5400000">
            <a:off x="6861285" y="189471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E2027B-8130-4C43-A466-A294920D9108}"/>
              </a:ext>
            </a:extLst>
          </p:cNvPr>
          <p:cNvSpPr txBox="1"/>
          <p:nvPr/>
        </p:nvSpPr>
        <p:spPr>
          <a:xfrm rot="5400000">
            <a:off x="6858958" y="232833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1728D0A-FFC7-C84F-8BB1-8F8E31349669}"/>
              </a:ext>
            </a:extLst>
          </p:cNvPr>
          <p:cNvSpPr txBox="1"/>
          <p:nvPr/>
        </p:nvSpPr>
        <p:spPr>
          <a:xfrm rot="5400000">
            <a:off x="6858958" y="2778772"/>
            <a:ext cx="274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</p:txBody>
      </p:sp>
      <p:pic>
        <p:nvPicPr>
          <p:cNvPr id="39" name="Picture 38" descr="A picture containing outdoor, zebra, person, sitting&#10;&#10;Description automatically generated">
            <a:extLst>
              <a:ext uri="{FF2B5EF4-FFF2-40B4-BE49-F238E27FC236}">
                <a16:creationId xmlns:a16="http://schemas.microsoft.com/office/drawing/2014/main" id="{63C0B487-1490-F247-956D-F2FB41E534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710" y="769334"/>
            <a:ext cx="924342" cy="111193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497029" y="404813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Euclides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C8C398-7B1E-C041-A7A7-ECBA2278F672}"/>
              </a:ext>
            </a:extLst>
          </p:cNvPr>
          <p:cNvSpPr/>
          <p:nvPr/>
        </p:nvSpPr>
        <p:spPr>
          <a:xfrm>
            <a:off x="460739" y="1529715"/>
            <a:ext cx="4873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652"/>
                </a:solidFill>
                <a:latin typeface="Arial" panose="020B0604020202020204" pitchFamily="34" charset="0"/>
              </a:rPr>
              <a:t>The GCD of two integers is equal to the GCD of the smallest number and the remainder of the division of the largest number by the smallest.</a:t>
            </a:r>
            <a:endParaRPr lang="en-US" sz="1600" i="1" dirty="0">
              <a:solidFill>
                <a:srgbClr val="59565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CF9CB8-D882-9F41-8649-9CDB83AAEDB6}"/>
              </a:ext>
            </a:extLst>
          </p:cNvPr>
          <p:cNvSpPr/>
          <p:nvPr/>
        </p:nvSpPr>
        <p:spPr>
          <a:xfrm>
            <a:off x="6238754" y="1493257"/>
            <a:ext cx="4405731" cy="1806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8966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7210D-D511-894D-8274-A51A92632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38" y="3996449"/>
            <a:ext cx="4359746" cy="24168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24716D-4DA9-9F4D-8EDF-0BEA611DF6BD}"/>
              </a:ext>
            </a:extLst>
          </p:cNvPr>
          <p:cNvSpPr txBox="1"/>
          <p:nvPr/>
        </p:nvSpPr>
        <p:spPr>
          <a:xfrm>
            <a:off x="6066792" y="1240322"/>
            <a:ext cx="14029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BE" sz="1400" b="1" dirty="0">
                <a:solidFill>
                  <a:srgbClr val="595652"/>
                </a:solidFill>
              </a:rPr>
              <a:t>gcd(1140,900)</a:t>
            </a:r>
          </a:p>
          <a:p>
            <a:endParaRPr lang="en-BE" sz="1400" dirty="0">
              <a:solidFill>
                <a:srgbClr val="595652"/>
              </a:solidFill>
            </a:endParaRPr>
          </a:p>
          <a:p>
            <a:pPr algn="r"/>
            <a:r>
              <a:rPr lang="en-BE" sz="1400" dirty="0">
                <a:solidFill>
                  <a:srgbClr val="595652"/>
                </a:solidFill>
              </a:rPr>
              <a:t>gcd(900,240)</a:t>
            </a:r>
          </a:p>
          <a:p>
            <a:endParaRPr lang="en-BE" sz="1400" dirty="0">
              <a:solidFill>
                <a:srgbClr val="595652"/>
              </a:solidFill>
            </a:endParaRPr>
          </a:p>
          <a:p>
            <a:pPr algn="r"/>
            <a:r>
              <a:rPr lang="en-BE" sz="1400" dirty="0">
                <a:solidFill>
                  <a:srgbClr val="595652"/>
                </a:solidFill>
              </a:rPr>
              <a:t>gcd(240,180)</a:t>
            </a:r>
          </a:p>
          <a:p>
            <a:endParaRPr lang="en-BE" sz="1400" dirty="0">
              <a:solidFill>
                <a:srgbClr val="595652"/>
              </a:solidFill>
            </a:endParaRPr>
          </a:p>
          <a:p>
            <a:pPr algn="r"/>
            <a:r>
              <a:rPr lang="en-BE" sz="1400" dirty="0">
                <a:solidFill>
                  <a:srgbClr val="595652"/>
                </a:solidFill>
              </a:rPr>
              <a:t>gcd(180,60)</a:t>
            </a:r>
          </a:p>
          <a:p>
            <a:endParaRPr lang="en-US" sz="14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r"/>
            <a:r>
              <a:rPr lang="en-GB" sz="1400" b="1" dirty="0">
                <a:solidFill>
                  <a:srgbClr val="595652"/>
                </a:solidFill>
              </a:rPr>
              <a:t>g</a:t>
            </a:r>
            <a:r>
              <a:rPr lang="en-BE" sz="1400" b="1" dirty="0">
                <a:solidFill>
                  <a:srgbClr val="595652"/>
                </a:solidFill>
              </a:rPr>
              <a:t>cd(60,0</a:t>
            </a:r>
            <a:r>
              <a:rPr lang="en-BE" sz="1600" b="1" dirty="0">
                <a:solidFill>
                  <a:srgbClr val="595652"/>
                </a:solidFill>
              </a:rPr>
              <a:t>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FDCA7C-587F-7844-ADA0-52A2D6F3C867}"/>
              </a:ext>
            </a:extLst>
          </p:cNvPr>
          <p:cNvSpPr txBox="1"/>
          <p:nvPr/>
        </p:nvSpPr>
        <p:spPr>
          <a:xfrm>
            <a:off x="7721691" y="1237285"/>
            <a:ext cx="55015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1140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900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240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180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FED775-20D5-6D40-A04B-391CE8E13F38}"/>
              </a:ext>
            </a:extLst>
          </p:cNvPr>
          <p:cNvSpPr txBox="1"/>
          <p:nvPr/>
        </p:nvSpPr>
        <p:spPr>
          <a:xfrm>
            <a:off x="8352613" y="1237285"/>
            <a:ext cx="27443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  <a:p>
            <a:pPr algn="ctr"/>
            <a:endParaRPr lang="en-US" sz="16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C1088F-1CF3-CE4A-A3FA-C40547C5538C}"/>
              </a:ext>
            </a:extLst>
          </p:cNvPr>
          <p:cNvSpPr txBox="1"/>
          <p:nvPr/>
        </p:nvSpPr>
        <p:spPr>
          <a:xfrm>
            <a:off x="9015826" y="1232927"/>
            <a:ext cx="26321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x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x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x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US" sz="1400" dirty="0">
                <a:solidFill>
                  <a:srgbClr val="595652"/>
                </a:solidFill>
                <a:ea typeface="Cambria Math" panose="02040503050406030204" pitchFamily="18" charset="0"/>
              </a:rPr>
              <a:t>x</a:t>
            </a: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1A357F-A91B-3C47-B03F-A5D583F5F460}"/>
              </a:ext>
            </a:extLst>
          </p:cNvPr>
          <p:cNvSpPr txBox="1"/>
          <p:nvPr/>
        </p:nvSpPr>
        <p:spPr>
          <a:xfrm>
            <a:off x="9319930" y="1232927"/>
            <a:ext cx="45877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900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240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180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60</a:t>
            </a:r>
          </a:p>
          <a:p>
            <a:pPr algn="ctr"/>
            <a:endParaRPr lang="en-US" sz="16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212BA4-B1C7-AA4D-BFCC-4345A45A70A0}"/>
              </a:ext>
            </a:extLst>
          </p:cNvPr>
          <p:cNvSpPr txBox="1"/>
          <p:nvPr/>
        </p:nvSpPr>
        <p:spPr>
          <a:xfrm>
            <a:off x="8683773" y="1232927"/>
            <a:ext cx="276038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1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3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1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3</a:t>
            </a:r>
          </a:p>
          <a:p>
            <a:pPr algn="ctr"/>
            <a:endParaRPr lang="en-US" sz="16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825148-6AE2-9D43-BB3E-8D949A180130}"/>
              </a:ext>
            </a:extLst>
          </p:cNvPr>
          <p:cNvSpPr txBox="1"/>
          <p:nvPr/>
        </p:nvSpPr>
        <p:spPr>
          <a:xfrm>
            <a:off x="9815134" y="1232926"/>
            <a:ext cx="27443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+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+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+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US" sz="1400" dirty="0">
                <a:solidFill>
                  <a:srgbClr val="595652"/>
                </a:solidFill>
                <a:ea typeface="Cambria Math" panose="02040503050406030204" pitchFamily="18" charset="0"/>
              </a:rPr>
              <a:t>+</a:t>
            </a: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D5577B-09AA-C74A-8805-69EFD8B688EA}"/>
              </a:ext>
            </a:extLst>
          </p:cNvPr>
          <p:cNvSpPr txBox="1"/>
          <p:nvPr/>
        </p:nvSpPr>
        <p:spPr>
          <a:xfrm>
            <a:off x="10125992" y="1232927"/>
            <a:ext cx="45877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240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180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60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0</a:t>
            </a:r>
          </a:p>
          <a:p>
            <a:pPr algn="ctr"/>
            <a:endParaRPr lang="en-US" sz="1600" dirty="0">
              <a:solidFill>
                <a:srgbClr val="595652"/>
              </a:solidFill>
              <a:ea typeface="Cambria Math" panose="02040503050406030204" pitchFamily="18" charset="0"/>
            </a:endParaRPr>
          </a:p>
          <a:p>
            <a:pPr algn="ctr"/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407AEE-4224-5D47-B765-EF195F161D72}"/>
              </a:ext>
            </a:extLst>
          </p:cNvPr>
          <p:cNvSpPr txBox="1"/>
          <p:nvPr/>
        </p:nvSpPr>
        <p:spPr>
          <a:xfrm rot="5400000">
            <a:off x="6861286" y="144428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EF71746-3AD4-9344-AD8C-3EA7A0762868}"/>
              </a:ext>
            </a:extLst>
          </p:cNvPr>
          <p:cNvCxnSpPr>
            <a:cxnSpLocks/>
          </p:cNvCxnSpPr>
          <p:nvPr/>
        </p:nvCxnSpPr>
        <p:spPr>
          <a:xfrm flipH="1">
            <a:off x="9711456" y="1503281"/>
            <a:ext cx="431333" cy="255604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367F55-A3B9-E542-96D0-4CF785AAF446}"/>
              </a:ext>
            </a:extLst>
          </p:cNvPr>
          <p:cNvCxnSpPr>
            <a:cxnSpLocks/>
          </p:cNvCxnSpPr>
          <p:nvPr/>
        </p:nvCxnSpPr>
        <p:spPr>
          <a:xfrm flipH="1">
            <a:off x="8210824" y="1506631"/>
            <a:ext cx="1149566" cy="255190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4309617-9E81-6245-BCB9-19D7D1396F43}"/>
              </a:ext>
            </a:extLst>
          </p:cNvPr>
          <p:cNvCxnSpPr>
            <a:cxnSpLocks/>
          </p:cNvCxnSpPr>
          <p:nvPr/>
        </p:nvCxnSpPr>
        <p:spPr>
          <a:xfrm flipH="1">
            <a:off x="9709947" y="1903055"/>
            <a:ext cx="431333" cy="255604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09BF646-781B-8E4D-AD38-B7CFDBA05C88}"/>
              </a:ext>
            </a:extLst>
          </p:cNvPr>
          <p:cNvCxnSpPr>
            <a:cxnSpLocks/>
          </p:cNvCxnSpPr>
          <p:nvPr/>
        </p:nvCxnSpPr>
        <p:spPr>
          <a:xfrm flipH="1">
            <a:off x="9717495" y="2336101"/>
            <a:ext cx="431333" cy="255604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A7CF827-EF3C-9E43-8F99-86EE0270AD99}"/>
              </a:ext>
            </a:extLst>
          </p:cNvPr>
          <p:cNvCxnSpPr>
            <a:cxnSpLocks/>
          </p:cNvCxnSpPr>
          <p:nvPr/>
        </p:nvCxnSpPr>
        <p:spPr>
          <a:xfrm flipH="1">
            <a:off x="8200265" y="1930629"/>
            <a:ext cx="1149566" cy="255190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10CC855-6DFD-CD48-9135-8FAB8E34DB1E}"/>
              </a:ext>
            </a:extLst>
          </p:cNvPr>
          <p:cNvCxnSpPr>
            <a:cxnSpLocks/>
          </p:cNvCxnSpPr>
          <p:nvPr/>
        </p:nvCxnSpPr>
        <p:spPr>
          <a:xfrm flipH="1">
            <a:off x="8207816" y="2354631"/>
            <a:ext cx="1149566" cy="255190"/>
          </a:xfrm>
          <a:prstGeom prst="line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F439007-CEAC-614F-BC57-55C14100FCD2}"/>
              </a:ext>
            </a:extLst>
          </p:cNvPr>
          <p:cNvSpPr txBox="1"/>
          <p:nvPr/>
        </p:nvSpPr>
        <p:spPr>
          <a:xfrm>
            <a:off x="8071641" y="2933331"/>
            <a:ext cx="1610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400" b="1" dirty="0">
                <a:solidFill>
                  <a:srgbClr val="595652"/>
                </a:solidFill>
              </a:rPr>
              <a:t>=      60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73F89B7-3683-7744-9E6B-48D6E41A5B72}"/>
              </a:ext>
            </a:extLst>
          </p:cNvPr>
          <p:cNvSpPr txBox="1"/>
          <p:nvPr/>
        </p:nvSpPr>
        <p:spPr>
          <a:xfrm rot="5400000">
            <a:off x="6861285" y="189471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5B27C35-8716-B144-8E4F-9BE6BCC8B245}"/>
              </a:ext>
            </a:extLst>
          </p:cNvPr>
          <p:cNvSpPr txBox="1"/>
          <p:nvPr/>
        </p:nvSpPr>
        <p:spPr>
          <a:xfrm rot="5400000">
            <a:off x="6858958" y="232833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EE0838E-4FF6-A646-BC5D-A01EE54E1D6B}"/>
              </a:ext>
            </a:extLst>
          </p:cNvPr>
          <p:cNvSpPr txBox="1"/>
          <p:nvPr/>
        </p:nvSpPr>
        <p:spPr>
          <a:xfrm rot="5400000">
            <a:off x="6858958" y="2778772"/>
            <a:ext cx="274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=</a:t>
            </a:r>
          </a:p>
        </p:txBody>
      </p:sp>
      <p:pic>
        <p:nvPicPr>
          <p:cNvPr id="92" name="Picture 91" descr="A picture containing outdoor, zebra, person, sitting&#10;&#10;Description automatically generated">
            <a:extLst>
              <a:ext uri="{FF2B5EF4-FFF2-40B4-BE49-F238E27FC236}">
                <a16:creationId xmlns:a16="http://schemas.microsoft.com/office/drawing/2014/main" id="{677713A2-3330-4A4F-AC7C-5918E5A917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710" y="769334"/>
            <a:ext cx="924342" cy="111193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497029" y="404813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Euclides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4F697CF-0E5F-6742-943D-C055D97C025D}"/>
              </a:ext>
            </a:extLst>
          </p:cNvPr>
          <p:cNvSpPr/>
          <p:nvPr/>
        </p:nvSpPr>
        <p:spPr>
          <a:xfrm>
            <a:off x="460739" y="1529715"/>
            <a:ext cx="4873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595652"/>
                </a:solidFill>
                <a:latin typeface="Arial" panose="020B0604020202020204" pitchFamily="34" charset="0"/>
              </a:rPr>
              <a:t>The GCD of two integers is equal to the GCD of the smallest number and the remainder of the division of the largest number by the smallest.</a:t>
            </a:r>
            <a:endParaRPr lang="en-US" sz="1600" i="1" dirty="0">
              <a:solidFill>
                <a:srgbClr val="595652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D6B5452-4A04-5E48-ABA7-A450130ACB1E}"/>
              </a:ext>
            </a:extLst>
          </p:cNvPr>
          <p:cNvGrpSpPr/>
          <p:nvPr/>
        </p:nvGrpSpPr>
        <p:grpSpPr>
          <a:xfrm>
            <a:off x="850504" y="2799826"/>
            <a:ext cx="4100350" cy="2746240"/>
            <a:chOff x="850504" y="2799826"/>
            <a:chExt cx="4100350" cy="274624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3C94AE0-4FC8-E842-8AD0-C838C24F4232}"/>
                </a:ext>
              </a:extLst>
            </p:cNvPr>
            <p:cNvSpPr txBox="1"/>
            <p:nvPr/>
          </p:nvSpPr>
          <p:spPr>
            <a:xfrm>
              <a:off x="2614376" y="4363366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400" dirty="0">
                  <a:solidFill>
                    <a:srgbClr val="4472C4"/>
                  </a:solidFill>
                </a:rPr>
                <a:t>no</a:t>
              </a:r>
              <a:endParaRPr lang="en-BE" sz="1600" dirty="0">
                <a:solidFill>
                  <a:srgbClr val="4472C4"/>
                </a:solidFill>
              </a:endParaRP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72E748F4-4E9E-0A48-B8BE-B84931307376}"/>
                </a:ext>
              </a:extLst>
            </p:cNvPr>
            <p:cNvSpPr/>
            <p:nvPr/>
          </p:nvSpPr>
          <p:spPr>
            <a:xfrm>
              <a:off x="850504" y="2799826"/>
              <a:ext cx="1931371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dirty="0"/>
                <a:t>Two integers a, b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9ED7ED49-FB37-5045-8545-D1B66B65AFA6}"/>
                </a:ext>
              </a:extLst>
            </p:cNvPr>
            <p:cNvSpPr/>
            <p:nvPr/>
          </p:nvSpPr>
          <p:spPr>
            <a:xfrm>
              <a:off x="850504" y="5207512"/>
              <a:ext cx="1931371" cy="33855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dirty="0"/>
                <a:t>b = </a:t>
              </a:r>
              <a:r>
                <a:rPr lang="nl-NL" sz="1200" dirty="0" err="1"/>
                <a:t>gcd</a:t>
              </a:r>
              <a:endParaRPr lang="nl-NL" sz="1200" dirty="0"/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F1142CD5-5107-9345-B62D-4498E834EB15}"/>
                </a:ext>
              </a:extLst>
            </p:cNvPr>
            <p:cNvSpPr/>
            <p:nvPr/>
          </p:nvSpPr>
          <p:spPr>
            <a:xfrm>
              <a:off x="982663" y="4471693"/>
              <a:ext cx="1657349" cy="338554"/>
            </a:xfrm>
            <a:prstGeom prst="roundRect">
              <a:avLst/>
            </a:prstGeom>
            <a:solidFill>
              <a:srgbClr val="FFFF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dirty="0">
                  <a:solidFill>
                    <a:srgbClr val="404040"/>
                  </a:solidFill>
                </a:rPr>
                <a:t>Is r = 0?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DC9D45D-F446-D747-9A76-A9CC79EE409C}"/>
                </a:ext>
              </a:extLst>
            </p:cNvPr>
            <p:cNvSpPr txBox="1"/>
            <p:nvPr/>
          </p:nvSpPr>
          <p:spPr>
            <a:xfrm>
              <a:off x="1349786" y="4781769"/>
              <a:ext cx="4245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400" dirty="0">
                  <a:solidFill>
                    <a:srgbClr val="4472C4"/>
                  </a:solidFill>
                </a:rPr>
                <a:t>yes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539FC115-82F5-B147-BA15-65A001016CC4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1808339" y="3145702"/>
              <a:ext cx="5328" cy="399048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9F5DA67-706B-F944-A674-A1F78F5BCAD0}"/>
                </a:ext>
              </a:extLst>
            </p:cNvPr>
            <p:cNvCxnSpPr>
              <a:cxnSpLocks/>
              <a:endCxn id="57" idx="3"/>
            </p:cNvCxnSpPr>
            <p:nvPr/>
          </p:nvCxnSpPr>
          <p:spPr>
            <a:xfrm flipH="1">
              <a:off x="2640012" y="4639602"/>
              <a:ext cx="1467466" cy="1368"/>
            </a:xfrm>
            <a:prstGeom prst="straightConnector1">
              <a:avLst/>
            </a:prstGeom>
            <a:ln w="952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EECB650-F7A7-DA42-8CF2-029AB17079E0}"/>
                </a:ext>
              </a:extLst>
            </p:cNvPr>
            <p:cNvSpPr/>
            <p:nvPr/>
          </p:nvSpPr>
          <p:spPr>
            <a:xfrm>
              <a:off x="976665" y="3544750"/>
              <a:ext cx="1663348" cy="52947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1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Determine the remainder r of the division of a by b</a:t>
              </a:r>
              <a:endParaRPr lang="en-BE" sz="1100" dirty="0">
                <a:solidFill>
                  <a:schemeClr val="bg1"/>
                </a:solidFill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13C5CD0-6875-2F41-9612-2C02DDC0BEAD}"/>
                </a:ext>
              </a:extLst>
            </p:cNvPr>
            <p:cNvCxnSpPr>
              <a:cxnSpLocks/>
              <a:endCxn id="57" idx="0"/>
            </p:cNvCxnSpPr>
            <p:nvPr/>
          </p:nvCxnSpPr>
          <p:spPr>
            <a:xfrm flipH="1">
              <a:off x="1811338" y="4079489"/>
              <a:ext cx="2330" cy="39220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B3811A0C-90F6-1F44-B6CF-96A297010920}"/>
                </a:ext>
              </a:extLst>
            </p:cNvPr>
            <p:cNvCxnSpPr>
              <a:cxnSpLocks/>
              <a:endCxn id="56" idx="0"/>
            </p:cNvCxnSpPr>
            <p:nvPr/>
          </p:nvCxnSpPr>
          <p:spPr>
            <a:xfrm>
              <a:off x="1813668" y="4828172"/>
              <a:ext cx="2522" cy="379340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B4D6A90-AA76-E542-9695-E8C918393B43}"/>
                </a:ext>
              </a:extLst>
            </p:cNvPr>
            <p:cNvSpPr/>
            <p:nvPr/>
          </p:nvSpPr>
          <p:spPr>
            <a:xfrm>
              <a:off x="3264098" y="3544254"/>
              <a:ext cx="1686756" cy="52947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12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Replace a by b </a:t>
              </a:r>
            </a:p>
            <a:p>
              <a:pPr algn="ctr"/>
              <a:r>
                <a:rPr lang="en-GB" sz="12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and b</a:t>
              </a:r>
              <a:r>
                <a:rPr lang="en-BE" sz="12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 by r </a:t>
              </a:r>
              <a:endParaRPr lang="en-BE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ABBE4E33-5771-6344-9C30-519989B193D9}"/>
                </a:ext>
              </a:extLst>
            </p:cNvPr>
            <p:cNvCxnSpPr>
              <a:cxnSpLocks/>
              <a:endCxn id="67" idx="2"/>
            </p:cNvCxnSpPr>
            <p:nvPr/>
          </p:nvCxnSpPr>
          <p:spPr>
            <a:xfrm flipV="1">
              <a:off x="4107476" y="4073728"/>
              <a:ext cx="0" cy="565874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3AE19F0-35E1-7243-BEB0-317171DD2B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4088" y="3821385"/>
              <a:ext cx="610013" cy="0"/>
            </a:xfrm>
            <a:prstGeom prst="straightConnector1">
              <a:avLst/>
            </a:prstGeom>
            <a:ln w="9525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99B6E5-6D5A-DF46-BE90-AC6D931E7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081" y="3999067"/>
            <a:ext cx="3433064" cy="1322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9F0E2-C496-B042-A8CF-87FAFCF64E17}"/>
              </a:ext>
            </a:extLst>
          </p:cNvPr>
          <p:cNvSpPr txBox="1"/>
          <p:nvPr/>
        </p:nvSpPr>
        <p:spPr>
          <a:xfrm>
            <a:off x="6216672" y="3599376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0088CC"/>
                </a:solidFill>
              </a:rPr>
              <a:t>Recursion</a:t>
            </a:r>
          </a:p>
        </p:txBody>
      </p:sp>
    </p:spTree>
    <p:extLst>
      <p:ext uri="{BB962C8B-B14F-4D97-AF65-F5344CB8AC3E}">
        <p14:creationId xmlns:p14="http://schemas.microsoft.com/office/powerpoint/2010/main" val="3391851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328AED3A-2C31-A848-844C-4EDB1B3712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773" y="764171"/>
            <a:ext cx="808210" cy="1040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D3380D-A84A-C541-A4C0-41AAD78E7C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2" y="2458660"/>
            <a:ext cx="1371612" cy="1482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ED144C-BD1B-9347-B254-C430E0F2A55B}"/>
              </a:ext>
            </a:extLst>
          </p:cNvPr>
          <p:cNvSpPr txBox="1"/>
          <p:nvPr/>
        </p:nvSpPr>
        <p:spPr>
          <a:xfrm>
            <a:off x="304402" y="404813"/>
            <a:ext cx="3842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1B2372-3D68-9448-A99C-677F28C6A98A}"/>
              </a:ext>
            </a:extLst>
          </p:cNvPr>
          <p:cNvSpPr txBox="1"/>
          <p:nvPr/>
        </p:nvSpPr>
        <p:spPr>
          <a:xfrm>
            <a:off x="10053145" y="404813"/>
            <a:ext cx="1844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Pythagoras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6EB84-AF57-7E40-8BE9-6B738E31F450}"/>
              </a:ext>
            </a:extLst>
          </p:cNvPr>
          <p:cNvSpPr txBox="1"/>
          <p:nvPr/>
        </p:nvSpPr>
        <p:spPr>
          <a:xfrm>
            <a:off x="302160" y="823053"/>
            <a:ext cx="1685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in the</a:t>
            </a:r>
          </a:p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classroom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46165E-64D5-0A44-B45D-4E1775F0DA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673" y="982953"/>
            <a:ext cx="8710510" cy="29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68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8794B6-2E0F-6F4E-A0C9-F76BD666C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75" y="3921266"/>
            <a:ext cx="8721090" cy="2976245"/>
          </a:xfrm>
          <a:prstGeom prst="rect">
            <a:avLst/>
          </a:prstGeom>
        </p:spPr>
      </p:pic>
      <p:pic>
        <p:nvPicPr>
          <p:cNvPr id="9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5BCFECC9-4F8A-6243-AE6F-330CC163E4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773" y="764171"/>
            <a:ext cx="808210" cy="1040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25B907-B401-D14C-B996-3D01C07571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675" y="982954"/>
            <a:ext cx="8721090" cy="3030246"/>
          </a:xfrm>
          <a:prstGeom prst="rect">
            <a:avLst/>
          </a:prstGeom>
        </p:spPr>
      </p:pic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98BB78CF-8B60-4049-B201-EB25FA99E8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19514" y="3488923"/>
            <a:ext cx="1598211" cy="1487887"/>
          </a:xfrm>
          <a:prstGeom prst="bentConnector3">
            <a:avLst>
              <a:gd name="adj1" fmla="val 563"/>
            </a:avLst>
          </a:prstGeom>
          <a:ln w="1905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7E7E5E9-990E-9C46-AE57-5D9494F97CDB}"/>
              </a:ext>
            </a:extLst>
          </p:cNvPr>
          <p:cNvSpPr txBox="1"/>
          <p:nvPr/>
        </p:nvSpPr>
        <p:spPr>
          <a:xfrm>
            <a:off x="3755253" y="4731759"/>
            <a:ext cx="1598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1200" dirty="0">
                <a:solidFill>
                  <a:srgbClr val="C00000"/>
                </a:solidFill>
              </a:rPr>
              <a:t>Exchange variables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2B97B-FDED-2943-BB1C-01C5864C467B}"/>
              </a:ext>
            </a:extLst>
          </p:cNvPr>
          <p:cNvSpPr txBox="1"/>
          <p:nvPr/>
        </p:nvSpPr>
        <p:spPr>
          <a:xfrm>
            <a:off x="10053145" y="404813"/>
            <a:ext cx="1844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Pythagoras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6FC505-7657-AD4A-8382-F56C2F4593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2" y="2458660"/>
            <a:ext cx="1371612" cy="14824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2637DF-DCB0-E741-8546-6916DDD4F3E2}"/>
              </a:ext>
            </a:extLst>
          </p:cNvPr>
          <p:cNvSpPr txBox="1"/>
          <p:nvPr/>
        </p:nvSpPr>
        <p:spPr>
          <a:xfrm>
            <a:off x="304402" y="404813"/>
            <a:ext cx="3842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C7C7E-AB97-5E41-B8C0-A1C6C85C5850}"/>
              </a:ext>
            </a:extLst>
          </p:cNvPr>
          <p:cNvSpPr txBox="1"/>
          <p:nvPr/>
        </p:nvSpPr>
        <p:spPr>
          <a:xfrm>
            <a:off x="302160" y="823053"/>
            <a:ext cx="1685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in the</a:t>
            </a:r>
          </a:p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2635856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953965-3AC9-B246-805B-1ADBFA8EA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36" y="3930636"/>
            <a:ext cx="8707247" cy="2976245"/>
          </a:xfrm>
          <a:prstGeom prst="rect">
            <a:avLst/>
          </a:prstGeom>
        </p:spPr>
      </p:pic>
      <p:pic>
        <p:nvPicPr>
          <p:cNvPr id="6" name="Picture 5" descr="A close up of a person&#10;&#10;Description automatically generated">
            <a:extLst>
              <a:ext uri="{FF2B5EF4-FFF2-40B4-BE49-F238E27FC236}">
                <a16:creationId xmlns:a16="http://schemas.microsoft.com/office/drawing/2014/main" id="{A5D8E8F9-43FB-6343-BA34-99B838F71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773" y="764171"/>
            <a:ext cx="808210" cy="1040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C3C9BE-ADC4-1246-9544-F038D1FF9D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673" y="982953"/>
            <a:ext cx="8710510" cy="2958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5E31B8-7D73-934C-94EC-F6CB7AED887E}"/>
              </a:ext>
            </a:extLst>
          </p:cNvPr>
          <p:cNvSpPr txBox="1"/>
          <p:nvPr/>
        </p:nvSpPr>
        <p:spPr>
          <a:xfrm>
            <a:off x="10053145" y="404813"/>
            <a:ext cx="1844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Pythagoras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7BAC09-1F93-FD44-AC8A-03CB1CECF7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2" y="2458660"/>
            <a:ext cx="1371612" cy="14824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81771D-4212-DF48-962B-663B28C37D2F}"/>
              </a:ext>
            </a:extLst>
          </p:cNvPr>
          <p:cNvSpPr txBox="1"/>
          <p:nvPr/>
        </p:nvSpPr>
        <p:spPr>
          <a:xfrm>
            <a:off x="304402" y="404813"/>
            <a:ext cx="3842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549F0-D9C5-3141-8F09-31A8D371795E}"/>
              </a:ext>
            </a:extLst>
          </p:cNvPr>
          <p:cNvSpPr txBox="1"/>
          <p:nvPr/>
        </p:nvSpPr>
        <p:spPr>
          <a:xfrm>
            <a:off x="302160" y="823053"/>
            <a:ext cx="1685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in the</a:t>
            </a:r>
          </a:p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821742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A77BD-880B-414B-B54B-2D6E1E4D4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72" y="3930634"/>
            <a:ext cx="8707247" cy="2976245"/>
          </a:xfrm>
          <a:prstGeom prst="rect">
            <a:avLst/>
          </a:prstGeom>
        </p:spPr>
      </p:pic>
      <p:pic>
        <p:nvPicPr>
          <p:cNvPr id="6" name="Picture 5" descr="A close up of a person&#10;&#10;Description automatically generated">
            <a:extLst>
              <a:ext uri="{FF2B5EF4-FFF2-40B4-BE49-F238E27FC236}">
                <a16:creationId xmlns:a16="http://schemas.microsoft.com/office/drawing/2014/main" id="{C73589FB-0AC8-FA44-BC1E-F1DB3D6840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773" y="764171"/>
            <a:ext cx="808210" cy="1040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7F6AE-9A05-ED47-9FDC-63BD96845B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673" y="982954"/>
            <a:ext cx="8707246" cy="295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83863-7F1F-A943-9279-1E8784781AF2}"/>
              </a:ext>
            </a:extLst>
          </p:cNvPr>
          <p:cNvSpPr txBox="1"/>
          <p:nvPr/>
        </p:nvSpPr>
        <p:spPr>
          <a:xfrm>
            <a:off x="10053145" y="404813"/>
            <a:ext cx="1844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Pythagoras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3A5CC1-1465-AB41-9970-AE8D7D8F19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2" y="2458660"/>
            <a:ext cx="1371612" cy="1482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57C6DC-1053-1E45-A94A-C6407B5D79C1}"/>
              </a:ext>
            </a:extLst>
          </p:cNvPr>
          <p:cNvSpPr txBox="1"/>
          <p:nvPr/>
        </p:nvSpPr>
        <p:spPr>
          <a:xfrm>
            <a:off x="304402" y="404813"/>
            <a:ext cx="3842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89A7EA-0D59-034D-9E14-0501E8C6E3CA}"/>
              </a:ext>
            </a:extLst>
          </p:cNvPr>
          <p:cNvSpPr txBox="1"/>
          <p:nvPr/>
        </p:nvSpPr>
        <p:spPr>
          <a:xfrm>
            <a:off x="302160" y="823053"/>
            <a:ext cx="1685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in the</a:t>
            </a:r>
          </a:p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3567722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7D7CFC-4C20-B143-9BE8-8EF9B0B2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674" y="3936585"/>
            <a:ext cx="8707247" cy="2962402"/>
          </a:xfrm>
          <a:prstGeom prst="rect">
            <a:avLst/>
          </a:prstGeom>
        </p:spPr>
      </p:pic>
      <p:pic>
        <p:nvPicPr>
          <p:cNvPr id="6" name="Picture 5" descr="A close up of a person&#10;&#10;Description automatically generated">
            <a:extLst>
              <a:ext uri="{FF2B5EF4-FFF2-40B4-BE49-F238E27FC236}">
                <a16:creationId xmlns:a16="http://schemas.microsoft.com/office/drawing/2014/main" id="{A91D5FDB-B24E-5140-AD1A-7481C1BF81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773" y="764171"/>
            <a:ext cx="808210" cy="1040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109309-885B-7947-9235-31FA3B83F4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0674" y="982953"/>
            <a:ext cx="8707247" cy="2958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CC7C99-129E-B449-A7BB-EBED72BED624}"/>
              </a:ext>
            </a:extLst>
          </p:cNvPr>
          <p:cNvSpPr txBox="1"/>
          <p:nvPr/>
        </p:nvSpPr>
        <p:spPr>
          <a:xfrm>
            <a:off x="10053145" y="404813"/>
            <a:ext cx="1844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Pythagoras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2DC3B4-A5ED-A54A-98EF-031753351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2" y="2458660"/>
            <a:ext cx="1371612" cy="14824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E2C035-3FC0-5E41-9BA7-39D7942A4123}"/>
              </a:ext>
            </a:extLst>
          </p:cNvPr>
          <p:cNvSpPr txBox="1"/>
          <p:nvPr/>
        </p:nvSpPr>
        <p:spPr>
          <a:xfrm>
            <a:off x="304402" y="404813"/>
            <a:ext cx="3842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5FF0CB-0A2C-0A43-B5EF-606FE4A7FB0D}"/>
              </a:ext>
            </a:extLst>
          </p:cNvPr>
          <p:cNvSpPr txBox="1"/>
          <p:nvPr/>
        </p:nvSpPr>
        <p:spPr>
          <a:xfrm>
            <a:off x="302160" y="823053"/>
            <a:ext cx="16850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in the</a:t>
            </a:r>
          </a:p>
          <a:p>
            <a:pPr algn="r"/>
            <a:r>
              <a:rPr lang="en-BE" sz="2800" b="1" i="1" dirty="0">
                <a:solidFill>
                  <a:srgbClr val="932833"/>
                </a:solidFill>
              </a:rPr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3057427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7F283E-135C-F941-82BB-E7281CE7F8BD}"/>
              </a:ext>
            </a:extLst>
          </p:cNvPr>
          <p:cNvSpPr txBox="1"/>
          <p:nvPr/>
        </p:nvSpPr>
        <p:spPr>
          <a:xfrm>
            <a:off x="2459210" y="627905"/>
            <a:ext cx="376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329FA0-5018-C64E-832C-86E4642A3CDC}"/>
              </a:ext>
            </a:extLst>
          </p:cNvPr>
          <p:cNvSpPr/>
          <p:nvPr/>
        </p:nvSpPr>
        <p:spPr>
          <a:xfrm>
            <a:off x="332785" y="4868106"/>
            <a:ext cx="614265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Computational thinking is the </a:t>
            </a:r>
            <a:r>
              <a:rPr lang="en-GB" b="1" i="1" dirty="0">
                <a:solidFill>
                  <a:srgbClr val="C00000"/>
                </a:solidFill>
                <a:latin typeface="Avenir" panose="02000503020000020003" pitchFamily="2" charset="0"/>
              </a:rPr>
              <a:t>thought processes</a:t>
            </a:r>
            <a:r>
              <a:rPr lang="en-GB" b="1" i="1" dirty="0">
                <a:solidFill>
                  <a:srgbClr val="595652"/>
                </a:solidFill>
                <a:latin typeface="Avenir" panose="02000503020000020003" pitchFamily="2" charset="0"/>
              </a:rPr>
              <a:t> </a:t>
            </a:r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involved in formulating problems and their solutions so that the solutions are represented in a form that can be effectively carried out by an information-processing agent </a:t>
            </a:r>
          </a:p>
          <a:p>
            <a:endParaRPr lang="en-GB" sz="700" i="1" dirty="0">
              <a:solidFill>
                <a:srgbClr val="595652"/>
              </a:solidFill>
              <a:latin typeface="Avenir" panose="02000503020000020003" pitchFamily="2" charset="0"/>
            </a:endParaRPr>
          </a:p>
          <a:p>
            <a:r>
              <a:rPr lang="en-GB" sz="1600" dirty="0">
                <a:solidFill>
                  <a:srgbClr val="595652"/>
                </a:solidFill>
                <a:latin typeface="Avenir" panose="02000503020000020003" pitchFamily="2" charset="0"/>
              </a:rPr>
              <a:t>                                                                    Jeannette Wing, 2006</a:t>
            </a:r>
            <a:endParaRPr lang="en-GB" sz="1600" dirty="0">
              <a:solidFill>
                <a:srgbClr val="595652"/>
              </a:solidFill>
              <a:effectLst/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66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AD4DAD-DB7E-2C42-9068-A9ED240B8D7E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21" name="Picture 2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A95BEF1-3861-4948-9081-A7196EA75B6C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6DFFE4-DED9-DE45-B8FE-46DB532CB123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98612AA-02CC-E548-9C23-87BDF09BFE9A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75C8FD-6AAE-844E-9F0E-A5D201CC61EE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475C8FD-6AAE-844E-9F0E-A5D201CC61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5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1826F46-323E-C049-BCD7-C18CD2315B52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872990-BDDF-3443-9E90-F12927649C1C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C3DC46C-55E4-8644-BDAC-0FF804D3C327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C6419C-3897-7949-9EB2-DF10B77DC2A5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405641-8C9D-034F-87B8-5FA2AD342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A62A8F-CBEF-DF4E-BDB0-E1A521DF2582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792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5AAD6453-70F5-7349-B13C-67C431B25A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663" y="2508249"/>
            <a:ext cx="3489874" cy="4043481"/>
          </a:xfrm>
          <a:prstGeom prst="rect">
            <a:avLst/>
          </a:prstGeom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EE4DD8-4431-A946-9353-439C26392815}"/>
              </a:ext>
            </a:extLst>
          </p:cNvPr>
          <p:cNvSpPr/>
          <p:nvPr/>
        </p:nvSpPr>
        <p:spPr>
          <a:xfrm>
            <a:off x="4103713" y="4668432"/>
            <a:ext cx="3796145" cy="2023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FF59AE-E88E-1148-82F3-45A2A0192B44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25" name="Picture 2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7A75CC7-946D-8440-9270-9C8FEADFE121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126B3B-C603-BB4B-9465-A8C2EFE17CFD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CE7E1AC-6705-ED48-A030-5834814C692C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836EDC3-6BBF-0642-A000-AC64B99A82A2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836EDC3-6BBF-0642-A000-AC64B99A82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6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4C3D505-E746-784B-989E-4EB9EC2E6E59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1CA4F82-A5F3-2143-950F-A4097D8C753F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719CC7-1E77-0A45-B6B4-A85A970BD14E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7A9D3E-01DC-B84B-8559-5E153A6CB66C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3B95E7-2A72-224D-A94D-C354696EC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AE4EA1-A54A-E343-A030-4A953D1842AA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529C55-F69A-8D41-9E82-67851BEFD22A}"/>
              </a:ext>
            </a:extLst>
          </p:cNvPr>
          <p:cNvGrpSpPr/>
          <p:nvPr/>
        </p:nvGrpSpPr>
        <p:grpSpPr>
          <a:xfrm>
            <a:off x="3553589" y="574426"/>
            <a:ext cx="3952068" cy="4675153"/>
            <a:chOff x="3553589" y="574426"/>
            <a:chExt cx="3952068" cy="467515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712F24-B030-494B-A0AC-4C1CE972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5750" y="574426"/>
              <a:ext cx="1924050" cy="16002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916641-42AC-7E44-BF37-43B830DCC2EB}"/>
                </a:ext>
              </a:extLst>
            </p:cNvPr>
            <p:cNvSpPr/>
            <p:nvPr/>
          </p:nvSpPr>
          <p:spPr>
            <a:xfrm>
              <a:off x="4103716" y="2817055"/>
              <a:ext cx="3384204" cy="1271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b="1" dirty="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C7086CD-42CD-0C42-AD8C-60F2873B6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5783" y="4088525"/>
              <a:ext cx="3489874" cy="57990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F8FBCC-EF90-8145-84FA-854AACF1CA1C}"/>
                </a:ext>
              </a:extLst>
            </p:cNvPr>
            <p:cNvSpPr/>
            <p:nvPr/>
          </p:nvSpPr>
          <p:spPr>
            <a:xfrm>
              <a:off x="3553589" y="3780998"/>
              <a:ext cx="676327" cy="1468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85411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0D3CD2-4F4A-844D-93A2-B6E56BD12B4D}"/>
              </a:ext>
            </a:extLst>
          </p:cNvPr>
          <p:cNvGrpSpPr/>
          <p:nvPr/>
        </p:nvGrpSpPr>
        <p:grpSpPr>
          <a:xfrm>
            <a:off x="4103713" y="574426"/>
            <a:ext cx="3796145" cy="6117202"/>
            <a:chOff x="4103713" y="574426"/>
            <a:chExt cx="3796145" cy="611720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097B44D-D6AF-FD4F-836E-CD7BFD8A7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8663" y="2508249"/>
              <a:ext cx="3489874" cy="4043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712F24-B030-494B-A0AC-4C1CE972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5750" y="574426"/>
              <a:ext cx="1924050" cy="16002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916641-42AC-7E44-BF37-43B830DCC2EB}"/>
                </a:ext>
              </a:extLst>
            </p:cNvPr>
            <p:cNvSpPr/>
            <p:nvPr/>
          </p:nvSpPr>
          <p:spPr>
            <a:xfrm>
              <a:off x="4103716" y="3092429"/>
              <a:ext cx="2946400" cy="772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EE4DD8-4431-A946-9353-439C26392815}"/>
                </a:ext>
              </a:extLst>
            </p:cNvPr>
            <p:cNvSpPr/>
            <p:nvPr/>
          </p:nvSpPr>
          <p:spPr>
            <a:xfrm>
              <a:off x="4103713" y="4668432"/>
              <a:ext cx="3796145" cy="2023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F8C542-A52C-AD42-9518-0BC00CF219B3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23" name="Picture 2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B825B28-4669-0548-BCA4-FF5BDCBEE4C6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9B60AE4-D747-9447-897E-B1FE206D9A4D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B529360-E729-1B4A-B29F-D1E8F5B3880C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DAB5F80-5176-344A-BEDC-4BC8196717A5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DAB5F80-5176-344A-BEDC-4BC8196717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7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9BD9F7-AD9E-B344-8ABE-C058BF1F0B0F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0197C4-37E9-6B4B-B181-B375156BA588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FE0DBCA-292C-DC46-924C-F398B52A4CB9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04C6470-652D-0B4B-B0FF-B5DFE71FD384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8531157-EEB4-5843-83B2-B59E477C5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39F296D-BEAC-2E45-8658-E7790D2E0604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7637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2A9D25-08A3-414B-930E-61D9EC726DB4}"/>
              </a:ext>
            </a:extLst>
          </p:cNvPr>
          <p:cNvGrpSpPr/>
          <p:nvPr/>
        </p:nvGrpSpPr>
        <p:grpSpPr>
          <a:xfrm>
            <a:off x="4103713" y="574426"/>
            <a:ext cx="3796145" cy="6117202"/>
            <a:chOff x="4103713" y="574426"/>
            <a:chExt cx="3796145" cy="611720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B2263A3-7D9F-8444-8548-A5AE83DE6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8663" y="2508249"/>
              <a:ext cx="3489874" cy="4043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712F24-B030-494B-A0AC-4C1CE972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5750" y="574426"/>
              <a:ext cx="1924050" cy="16002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916641-42AC-7E44-BF37-43B830DCC2EB}"/>
                </a:ext>
              </a:extLst>
            </p:cNvPr>
            <p:cNvSpPr/>
            <p:nvPr/>
          </p:nvSpPr>
          <p:spPr>
            <a:xfrm>
              <a:off x="4103716" y="3205588"/>
              <a:ext cx="2946400" cy="283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b="1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1EE4DD8-4431-A946-9353-439C26392815}"/>
                </a:ext>
              </a:extLst>
            </p:cNvPr>
            <p:cNvSpPr/>
            <p:nvPr/>
          </p:nvSpPr>
          <p:spPr>
            <a:xfrm>
              <a:off x="4103713" y="4874688"/>
              <a:ext cx="3796145" cy="1816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9EF894-F7B5-9D42-83B9-BBDBBB339853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23" name="Picture 2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EAC25FB-1CEA-0B43-860F-FC301A43E925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57CA59-2349-944C-80C5-AD0601D8940A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EBF053B-CC08-E049-B1B2-40717F99FC0B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15C9131-7541-1B41-857C-31FA1A988A6C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15C9131-7541-1B41-857C-31FA1A988A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7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78A02B-C53D-0D4D-8F13-93A2C1B662CC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26BCCB5-1D09-0947-8C9D-BA587886D343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BD73406-5967-2045-9C40-5AE7EBE8A621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2EF5CF9-CD37-F44A-A01B-0506FAF49DE2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EE8C795-9E53-2B4C-8E19-59C6E458E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029344-D171-B744-A5B0-F44BF8B0F052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49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12D9B6D-6EBD-354A-9E4F-D06DB6808481}"/>
              </a:ext>
            </a:extLst>
          </p:cNvPr>
          <p:cNvGrpSpPr/>
          <p:nvPr/>
        </p:nvGrpSpPr>
        <p:grpSpPr>
          <a:xfrm>
            <a:off x="4198663" y="574426"/>
            <a:ext cx="3489874" cy="5977304"/>
            <a:chOff x="4198663" y="574426"/>
            <a:chExt cx="3489874" cy="597730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9CA2A5C-8491-744E-AD22-619316726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8663" y="2508249"/>
              <a:ext cx="3489874" cy="4043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712F24-B030-494B-A0AC-4C1CE972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5750" y="574426"/>
              <a:ext cx="1924050" cy="16002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CD33B8-82F3-DD4F-90AA-F774BC16AB6E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23" name="Picture 2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E7292D3-B062-4045-8A23-58E83142653B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B5C8F86-B89A-BC4E-84E0-020BCA9FB727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BE0BBA3-2A26-1A4F-8B82-444E5AD76758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427F9D4-53B1-DA4A-918B-22985F13B7BE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427F9D4-53B1-DA4A-918B-22985F13B7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7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A2573C-8B40-8440-B4A7-C376F1AFC5F2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6EA55F-AE7D-124A-83DE-204862463852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0F9FF2-AE9E-C04A-8572-221FAB3852EC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2B39C4-9AD6-1A42-90BC-7D5C3AD6000B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E31053B-CD16-984A-96D4-652341AAA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3163B8-D5B8-C84B-8DFD-D444CB54B4C3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2878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6842E0-6887-7547-B9C1-B96E8B7649AA}"/>
              </a:ext>
            </a:extLst>
          </p:cNvPr>
          <p:cNvGrpSpPr/>
          <p:nvPr/>
        </p:nvGrpSpPr>
        <p:grpSpPr>
          <a:xfrm>
            <a:off x="4198663" y="574426"/>
            <a:ext cx="3489874" cy="5977304"/>
            <a:chOff x="4198663" y="574426"/>
            <a:chExt cx="3489874" cy="597730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7899B29-9655-4849-82F1-B097BC4FF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8663" y="2508249"/>
              <a:ext cx="3489874" cy="4043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712F24-B030-494B-A0AC-4C1CE972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5750" y="574426"/>
              <a:ext cx="1924050" cy="1600200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C5E3AF6-4497-1A48-991A-9FC54CA11A3A}"/>
                </a:ext>
              </a:extLst>
            </p:cNvPr>
            <p:cNvCxnSpPr>
              <a:cxnSpLocks/>
            </p:cNvCxnSpPr>
            <p:nvPr/>
          </p:nvCxnSpPr>
          <p:spPr>
            <a:xfrm>
              <a:off x="5507421" y="5749159"/>
              <a:ext cx="1460937" cy="3488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216C4C1-FDC7-EB4B-9DFF-14A78953357B}"/>
                </a:ext>
              </a:extLst>
            </p:cNvPr>
            <p:cNvCxnSpPr/>
            <p:nvPr/>
          </p:nvCxnSpPr>
          <p:spPr>
            <a:xfrm>
              <a:off x="5507421" y="6306207"/>
              <a:ext cx="14609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CA359E1-6E9A-284B-B6CD-B3A893C9FFA4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39" name="Picture 3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8C9EB4-AC2A-364D-A582-39591CBF7E9F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80DB29D-95E3-A448-88F7-5D03596400BB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AADA310-5EA5-FB4A-8B3D-A2F75C13D98D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F4B532C-ED21-7A44-94AB-10906066E007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F4B532C-ED21-7A44-94AB-10906066E0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7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90BEFD5-94E9-2C43-9AD5-96E356384C8F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535D27-F4CB-A448-A16D-1DBD75C56D26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2D0E047-0EC4-5444-BCB4-8F4F89485BDC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547930D-0B5A-AD49-9D95-E3392FDB5945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6CB0164-6DCF-834E-95C3-C74FF10D2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0FE1A6A-632C-8840-B391-CBA7465DC533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39B320F-3BA8-9549-A981-232392F7D6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9614" y="5437244"/>
            <a:ext cx="4893290" cy="11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87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D86147-3872-D340-B0ED-8CC533C0EF26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49B4360-2B95-BB43-A55C-8FE2DC5E97D6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4974AE-5942-F74B-BAA0-9BE963A1EC84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82ADC47-2755-004C-8D89-760C0711B897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8D5D8B6-2953-DF4F-8B94-305DE1487217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8D5D8B6-2953-DF4F-8B94-305DE14872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5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DB459C2-3296-694C-9E51-7FE0C25ABDCD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3108086-B090-5E4F-943B-0B85D6EE8FB1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940E40-EE69-864E-AE2F-EC8119983BDF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39FFDAC-6EB7-F84E-B49F-F831B5E82420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F7A7943-316C-FE45-8218-824036046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DC7E937-B3FA-DD4D-8AE7-DC7A38EC2CCA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D1B1BE-83D2-C742-8090-4FE1C9C019A1}"/>
              </a:ext>
            </a:extLst>
          </p:cNvPr>
          <p:cNvGrpSpPr/>
          <p:nvPr/>
        </p:nvGrpSpPr>
        <p:grpSpPr>
          <a:xfrm>
            <a:off x="4198663" y="574426"/>
            <a:ext cx="3489874" cy="5977304"/>
            <a:chOff x="4198663" y="574426"/>
            <a:chExt cx="3489874" cy="59773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712F24-B030-494B-A0AC-4C1CE972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5750" y="574426"/>
              <a:ext cx="1924050" cy="16002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16A572A-EA8C-6D48-B29E-9BE16427B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8663" y="2508249"/>
              <a:ext cx="3489874" cy="4043481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898BDE3-3D0F-A64C-BC01-2C3A540A9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4931" y="1211250"/>
            <a:ext cx="1868720" cy="8265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6893904-D8CD-7F4B-B9B7-53B5D0500AB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789" y="2117862"/>
            <a:ext cx="1961004" cy="1690521"/>
          </a:xfrm>
          <a:prstGeom prst="rect">
            <a:avLst/>
          </a:prstGeom>
          <a:ln w="19050">
            <a:solidFill>
              <a:srgbClr val="01A99E"/>
            </a:solidFill>
          </a:ln>
        </p:spPr>
      </p:pic>
    </p:spTree>
    <p:extLst>
      <p:ext uri="{BB962C8B-B14F-4D97-AF65-F5344CB8AC3E}">
        <p14:creationId xmlns:p14="http://schemas.microsoft.com/office/powerpoint/2010/main" val="4094678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2C354-8B81-DA45-9F08-DCBB26E59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373" y="3912188"/>
            <a:ext cx="1996798" cy="1506786"/>
          </a:xfrm>
          <a:prstGeom prst="rect">
            <a:avLst/>
          </a:prstGeom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C701FC-CB04-5B4E-89CB-1798E2D4ADA7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39" name="Picture 3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419F00D-C3BA-A342-88DE-DCA2B0622886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2004F7-FDF9-2D4D-BB15-802034388BA2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6420CEA-BA26-8A44-BC56-45167A3541A9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726519F-A8A3-8949-B6C1-575952570024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726519F-A8A3-8949-B6C1-5759525700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6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7A3DA4-AB4B-4D40-B89B-76713D172BBD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2DCA5F2-5375-B84A-A693-67A996D7E57E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C26866-2956-D34E-BD17-FBDFBEF7E8C4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E83D48-05C7-A546-A5FA-78E01F8F3EDB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3F8F92F-7B1A-744E-9468-0B7E750E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C4AE835-B812-5844-9F54-2A360A5E56AE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5F659B-2E74-7D4D-937D-B044A7317B90}"/>
              </a:ext>
            </a:extLst>
          </p:cNvPr>
          <p:cNvGrpSpPr/>
          <p:nvPr/>
        </p:nvGrpSpPr>
        <p:grpSpPr>
          <a:xfrm>
            <a:off x="4198663" y="574426"/>
            <a:ext cx="3489874" cy="5977304"/>
            <a:chOff x="4198663" y="574426"/>
            <a:chExt cx="3489874" cy="59773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712F24-B030-494B-A0AC-4C1CE972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5750" y="574426"/>
              <a:ext cx="1924050" cy="16002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1AB05B5-BC3A-5A40-834A-495CB57F3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8663" y="2508249"/>
              <a:ext cx="3489874" cy="4043481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33DE22C-FD23-BF4D-97BE-EF6BACB1A8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4931" y="1211250"/>
            <a:ext cx="1868720" cy="82654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1651C01-1DC0-984F-8456-BB5C25F8625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789" y="2117862"/>
            <a:ext cx="1961004" cy="1690521"/>
          </a:xfrm>
          <a:prstGeom prst="rect">
            <a:avLst/>
          </a:prstGeom>
          <a:ln w="19050">
            <a:solidFill>
              <a:srgbClr val="01A99E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9307A-A48F-364B-86F3-C64A6DA27A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4204" y="4858541"/>
            <a:ext cx="1996798" cy="15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53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FB1558-6B97-7248-AE99-110D31B7224A}"/>
              </a:ext>
            </a:extLst>
          </p:cNvPr>
          <p:cNvGrpSpPr/>
          <p:nvPr/>
        </p:nvGrpSpPr>
        <p:grpSpPr>
          <a:xfrm>
            <a:off x="4198663" y="574426"/>
            <a:ext cx="3489874" cy="5977304"/>
            <a:chOff x="4198663" y="574426"/>
            <a:chExt cx="3489874" cy="597730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9F6394F-7B2E-5D47-A762-4757A0194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8663" y="2508249"/>
              <a:ext cx="3489874" cy="4043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712F24-B030-494B-A0AC-4C1CE972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5750" y="574426"/>
              <a:ext cx="1924050" cy="1600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1A5772-6226-4A4F-9E1C-EE8C8808B656}"/>
              </a:ext>
            </a:extLst>
          </p:cNvPr>
          <p:cNvSpPr txBox="1"/>
          <p:nvPr/>
        </p:nvSpPr>
        <p:spPr>
          <a:xfrm>
            <a:off x="7522684" y="1197598"/>
            <a:ext cx="27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C00000"/>
                </a:solidFill>
              </a:rPr>
              <a:t>Graphical  Python Modules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1F7A7F-9C16-FC4D-8281-95D508BB123D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837C5CE-78BA-D444-AA43-96D01707CD6F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D601E5-6CD9-9240-861B-FEC306BF8824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9C6A25F-C9CC-5D43-BADE-A32840217A4A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083F255-FB01-1143-B86F-BFB8B4970E63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083F255-FB01-1143-B86F-BFB8B4970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7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694DFD-D4A3-C641-94F9-8757D9C0E06A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A82306-A687-A44A-A3C7-A63A49C34A90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B2A6E28-8F45-8341-86D8-ABDF614BA79D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E7E16D6-F617-2543-B737-37EA9B66DC57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ECF2E9D-5C1A-934F-885C-8BD374FC9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600D820-98EE-4842-8D66-111AE428AF1A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E2BC34-F278-4F40-AE8E-456524F8D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7114" y="1628775"/>
            <a:ext cx="2794876" cy="21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3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301E99B-3A95-8041-8557-E2441FEF4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66119" y="767119"/>
            <a:ext cx="984408" cy="97100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1465" y="404813"/>
            <a:ext cx="119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i="1" dirty="0">
                <a:solidFill>
                  <a:srgbClr val="932833"/>
                </a:solidFill>
              </a:rPr>
              <a:t>Galton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FB1558-6B97-7248-AE99-110D31B7224A}"/>
              </a:ext>
            </a:extLst>
          </p:cNvPr>
          <p:cNvGrpSpPr/>
          <p:nvPr/>
        </p:nvGrpSpPr>
        <p:grpSpPr>
          <a:xfrm>
            <a:off x="4198663" y="574426"/>
            <a:ext cx="3489874" cy="5977304"/>
            <a:chOff x="4198663" y="574426"/>
            <a:chExt cx="3489874" cy="597730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9F6394F-7B2E-5D47-A762-4757A0194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98663" y="2508249"/>
              <a:ext cx="3489874" cy="4043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712F24-B030-494B-A0AC-4C1CE972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05750" y="574426"/>
              <a:ext cx="1924050" cy="1600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1A5772-6226-4A4F-9E1C-EE8C8808B656}"/>
              </a:ext>
            </a:extLst>
          </p:cNvPr>
          <p:cNvSpPr txBox="1"/>
          <p:nvPr/>
        </p:nvSpPr>
        <p:spPr>
          <a:xfrm>
            <a:off x="7522684" y="1197598"/>
            <a:ext cx="2719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C00000"/>
                </a:solidFill>
              </a:rPr>
              <a:t>Graphical  Python Modules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1F7A7F-9C16-FC4D-8281-95D508BB123D}"/>
              </a:ext>
            </a:extLst>
          </p:cNvPr>
          <p:cNvGrpSpPr/>
          <p:nvPr/>
        </p:nvGrpSpPr>
        <p:grpSpPr>
          <a:xfrm>
            <a:off x="217555" y="1524890"/>
            <a:ext cx="2025042" cy="5166738"/>
            <a:chOff x="217555" y="1524890"/>
            <a:chExt cx="2025042" cy="5166738"/>
          </a:xfrm>
        </p:grpSpPr>
        <p:pic>
          <p:nvPicPr>
            <p:cNvPr id="2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837C5CE-78BA-D444-AA43-96D01707CD6F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67" y="1524890"/>
              <a:ext cx="1336040" cy="107696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D601E5-6CD9-9240-861B-FEC306BF8824}"/>
                </a:ext>
              </a:extLst>
            </p:cNvPr>
            <p:cNvSpPr txBox="1"/>
            <p:nvPr/>
          </p:nvSpPr>
          <p:spPr>
            <a:xfrm>
              <a:off x="503054" y="2569209"/>
              <a:ext cx="1454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Bean Machine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Galton Board 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9C6A25F-C9CC-5D43-BADE-A32840217A4A}"/>
                </a:ext>
              </a:extLst>
            </p:cNvPr>
            <p:cNvCxnSpPr>
              <a:cxnSpLocks/>
            </p:cNvCxnSpPr>
            <p:nvPr/>
          </p:nvCxnSpPr>
          <p:spPr>
            <a:xfrm>
              <a:off x="726046" y="2815431"/>
              <a:ext cx="1008062" cy="0"/>
            </a:xfrm>
            <a:prstGeom prst="line">
              <a:avLst/>
            </a:prstGeom>
            <a:ln>
              <a:solidFill>
                <a:srgbClr val="FF12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083F255-FB01-1143-B86F-BFB8B4970E63}"/>
                    </a:ext>
                  </a:extLst>
                </p:cNvPr>
                <p:cNvSpPr txBox="1"/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BE" sz="1400" dirty="0">
                      <a:solidFill>
                        <a:srgbClr val="595652"/>
                      </a:solidFill>
                    </a:rPr>
                    <a:t>Probability of bin </a:t>
                  </a:r>
                  <a:r>
                    <a:rPr lang="en-BE" sz="1400" i="1" dirty="0">
                      <a:solidFill>
                        <a:srgbClr val="595652"/>
                      </a:solidFill>
                    </a:rPr>
                    <a:t>k</a:t>
                  </a:r>
                </a:p>
                <a:p>
                  <a:pPr algn="ctr"/>
                  <a:endParaRPr lang="en-BE" sz="300" i="1" dirty="0">
                    <a:solidFill>
                      <a:srgbClr val="595652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b="0" i="1" smtClean="0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sSup>
                          <m:sSupPr>
                            <m:ctrlPr>
                              <a:rPr lang="en-BE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(1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lang="en-US" sz="1400" b="0" smtClean="0">
                                <a:solidFill>
                                  <a:srgbClr val="595652"/>
                                </a:solidFill>
                              </a:rPr>
                              <m:t>)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1400" b="0" i="1" smtClean="0">
                                <a:solidFill>
                                  <a:srgbClr val="595652"/>
                                </a:solidFill>
                              </a:rPr>
                              <m:t>k</m:t>
                            </m:r>
                          </m:sup>
                        </m:sSup>
                        <m:r>
                          <a:rPr lang="en-US" sz="1400" b="0" i="1" smtClean="0">
                            <a:solidFill>
                              <a:srgbClr val="59565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BE" sz="1400" i="1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BE" sz="1400" i="1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nor/>
                                      <m:brk m:alnAt="7"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n</m:t>
                                  </m:r>
                                </m:e>
                              </m:mr>
                              <m:mr>
                                <m:e>
                                  <m:r>
                                    <m:rPr>
                                      <m:nor/>
                                    </m:rPr>
                                    <a:rPr lang="en-US" sz="1400" i="1">
                                      <a:solidFill>
                                        <a:srgbClr val="595652"/>
                                      </a:solidFill>
                                    </a:rPr>
                                    <m:t>k</m:t>
                                  </m:r>
                                </m:e>
                              </m:mr>
                            </m:m>
                          </m:e>
                        </m:d>
                        <m:f>
                          <m:fPr>
                            <m:ctrlPr>
                              <a:rPr lang="en-US" sz="1400" i="1" smtClean="0">
                                <a:solidFill>
                                  <a:srgbClr val="59565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1400" b="0" i="0" smtClean="0">
                                <a:solidFill>
                                  <a:srgbClr val="595652"/>
                                </a:solidFill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 smtClean="0">
                                    <a:solidFill>
                                      <a:srgbClr val="59565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1400" b="0" i="0" smtClean="0">
                                    <a:solidFill>
                                      <a:srgbClr val="595652"/>
                                    </a:solidFill>
                                  </a:rPr>
                                  <m:t>2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1400" b="0" i="1" smtClean="0">
                                    <a:solidFill>
                                      <a:srgbClr val="595652"/>
                                    </a:solidFill>
                                  </a:rPr>
                                  <m:t>k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BE" sz="1400" dirty="0">
                    <a:solidFill>
                      <a:srgbClr val="595652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083F255-FB01-1143-B86F-BFB8B4970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555" y="4301432"/>
                  <a:ext cx="2025042" cy="783612"/>
                </a:xfrm>
                <a:prstGeom prst="rect">
                  <a:avLst/>
                </a:prstGeom>
                <a:blipFill>
                  <a:blip r:embed="rId10"/>
                  <a:stretch>
                    <a:fillRect t="-1587"/>
                  </a:stretch>
                </a:blipFill>
              </p:spPr>
              <p:txBody>
                <a:bodyPr/>
                <a:lstStyle/>
                <a:p>
                  <a:r>
                    <a:rPr lang="en-B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694DFD-D4A3-C641-94F9-8757D9C0E06A}"/>
                </a:ext>
              </a:extLst>
            </p:cNvPr>
            <p:cNvSpPr txBox="1"/>
            <p:nvPr/>
          </p:nvSpPr>
          <p:spPr>
            <a:xfrm>
              <a:off x="631382" y="6091464"/>
              <a:ext cx="3626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A82306-A687-A44A-A3C7-A63A49C34A90}"/>
                </a:ext>
              </a:extLst>
            </p:cNvPr>
            <p:cNvSpPr txBox="1"/>
            <p:nvPr/>
          </p:nvSpPr>
          <p:spPr>
            <a:xfrm>
              <a:off x="900320" y="6091464"/>
              <a:ext cx="38343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LLR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RLL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B2A6E28-8F45-8341-86D8-ABDF614BA79D}"/>
                </a:ext>
              </a:extLst>
            </p:cNvPr>
            <p:cNvSpPr txBox="1"/>
            <p:nvPr/>
          </p:nvSpPr>
          <p:spPr>
            <a:xfrm>
              <a:off x="1184640" y="6091464"/>
              <a:ext cx="404278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RRL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RLR</a:t>
              </a:r>
            </a:p>
            <a:p>
              <a:r>
                <a:rPr lang="en-BE" sz="1100" dirty="0">
                  <a:solidFill>
                    <a:srgbClr val="FF1201"/>
                  </a:solidFill>
                </a:rPr>
                <a:t>LRR</a:t>
              </a:r>
              <a:endParaRPr lang="en-BE" sz="1200" dirty="0">
                <a:solidFill>
                  <a:srgbClr val="FF120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E7E16D6-F617-2543-B737-37EA9B66DC57}"/>
                </a:ext>
              </a:extLst>
            </p:cNvPr>
            <p:cNvSpPr txBox="1"/>
            <p:nvPr/>
          </p:nvSpPr>
          <p:spPr>
            <a:xfrm>
              <a:off x="1457751" y="6091464"/>
              <a:ext cx="4251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FF1201"/>
                  </a:solidFill>
                </a:rPr>
                <a:t>RRR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ECF2E9D-5C1A-934F-885C-8BD374FC9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032" y="5066678"/>
              <a:ext cx="1186110" cy="104108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600D820-98EE-4842-8D66-111AE428AF1A}"/>
                </a:ext>
              </a:extLst>
            </p:cNvPr>
            <p:cNvSpPr txBox="1"/>
            <p:nvPr/>
          </p:nvSpPr>
          <p:spPr>
            <a:xfrm flipH="1">
              <a:off x="350110" y="3132774"/>
              <a:ext cx="175993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E" sz="1400" i="1" dirty="0">
                  <a:solidFill>
                    <a:srgbClr val="595652"/>
                  </a:solidFill>
                </a:rPr>
                <a:t>n</a:t>
              </a:r>
              <a:r>
                <a:rPr lang="en-BE" sz="1400" dirty="0">
                  <a:solidFill>
                    <a:srgbClr val="595652"/>
                  </a:solidFill>
                </a:rPr>
                <a:t> rows of pegs</a:t>
              </a:r>
            </a:p>
            <a:p>
              <a:pPr algn="ctr"/>
              <a:endParaRPr lang="en-BE" sz="600" dirty="0">
                <a:solidFill>
                  <a:srgbClr val="595652"/>
                </a:solidFill>
              </a:endParaRP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Probability</a:t>
              </a:r>
            </a:p>
            <a:p>
              <a:pPr algn="ctr"/>
              <a:r>
                <a:rPr lang="en-BE" sz="1400" dirty="0">
                  <a:solidFill>
                    <a:srgbClr val="595652"/>
                  </a:solidFill>
                </a:rPr>
                <a:t>Distrubution </a:t>
              </a:r>
            </a:p>
            <a:p>
              <a:pPr algn="ctr"/>
              <a:r>
                <a:rPr lang="nl-NL" sz="1400" dirty="0">
                  <a:solidFill>
                    <a:srgbClr val="595652"/>
                  </a:solidFill>
                </a:rPr>
                <a:t>B(</a:t>
              </a:r>
              <a:r>
                <a:rPr lang="nl-NL" sz="1400" i="1" dirty="0">
                  <a:solidFill>
                    <a:srgbClr val="595652"/>
                  </a:solidFill>
                </a:rPr>
                <a:t>n</a:t>
              </a:r>
              <a:r>
                <a:rPr lang="nl-NL" sz="1400" dirty="0">
                  <a:solidFill>
                    <a:srgbClr val="595652"/>
                  </a:solidFill>
                </a:rPr>
                <a:t>,½)</a:t>
              </a:r>
              <a:r>
                <a:rPr lang="en-BE" sz="1400" dirty="0">
                  <a:solidFill>
                    <a:srgbClr val="595652"/>
                  </a:solidFill>
                </a:rPr>
                <a:t> </a:t>
              </a: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  <a:p>
              <a:pPr algn="ctr"/>
              <a:endParaRPr lang="en-BE" sz="1400" dirty="0">
                <a:solidFill>
                  <a:srgbClr val="595652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E2BC34-F278-4F40-AE8E-456524F8D1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7114" y="1628775"/>
            <a:ext cx="2794876" cy="2109017"/>
          </a:xfrm>
          <a:prstGeom prst="rect">
            <a:avLst/>
          </a:prstGeom>
        </p:spPr>
      </p:pic>
      <p:pic>
        <p:nvPicPr>
          <p:cNvPr id="25" name="Picture 24" descr="A picture containing chart&#10;&#10;Description automatically generated">
            <a:extLst>
              <a:ext uri="{FF2B5EF4-FFF2-40B4-BE49-F238E27FC236}">
                <a16:creationId xmlns:a16="http://schemas.microsoft.com/office/drawing/2014/main" id="{AAAC511D-7183-C744-B33F-82D38535D5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5827" y="4076769"/>
            <a:ext cx="3044698" cy="22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2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7C2F6CB-7CC7-794F-94B6-8E57FA290F39}"/>
              </a:ext>
            </a:extLst>
          </p:cNvPr>
          <p:cNvGrpSpPr>
            <a:grpSpLocks noChangeAspect="1"/>
          </p:cNvGrpSpPr>
          <p:nvPr/>
        </p:nvGrpSpPr>
        <p:grpSpPr>
          <a:xfrm>
            <a:off x="332786" y="0"/>
            <a:ext cx="6015628" cy="4852659"/>
            <a:chOff x="675547" y="951722"/>
            <a:chExt cx="6348556" cy="5121223"/>
          </a:xfrm>
        </p:grpSpPr>
        <p:pic>
          <p:nvPicPr>
            <p:cNvPr id="26" name="Picture 4" descr="Key Concepts of Computational Thinking - Digital Promise">
              <a:extLst>
                <a:ext uri="{FF2B5EF4-FFF2-40B4-BE49-F238E27FC236}">
                  <a16:creationId xmlns:a16="http://schemas.microsoft.com/office/drawing/2014/main" id="{24ACB91E-A8B3-4748-8F15-9DA9424A89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49"/>
            <a:stretch/>
          </p:blipFill>
          <p:spPr bwMode="auto">
            <a:xfrm>
              <a:off x="675547" y="951722"/>
              <a:ext cx="6348556" cy="512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8014C-BA45-B242-B79E-B473E741B4E3}"/>
                </a:ext>
              </a:extLst>
            </p:cNvPr>
            <p:cNvSpPr/>
            <p:nvPr/>
          </p:nvSpPr>
          <p:spPr>
            <a:xfrm>
              <a:off x="2743200" y="1436914"/>
              <a:ext cx="4280902" cy="942392"/>
            </a:xfrm>
            <a:prstGeom prst="rect">
              <a:avLst/>
            </a:prstGeom>
            <a:solidFill>
              <a:srgbClr val="932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7F283E-135C-F941-82BB-E7281CE7F8BD}"/>
              </a:ext>
            </a:extLst>
          </p:cNvPr>
          <p:cNvSpPr txBox="1"/>
          <p:nvPr/>
        </p:nvSpPr>
        <p:spPr>
          <a:xfrm>
            <a:off x="2459210" y="627905"/>
            <a:ext cx="376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chemeClr val="bg1"/>
                </a:solidFill>
              </a:rPr>
              <a:t>Computational Thinking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329FA0-5018-C64E-832C-86E4642A3CDC}"/>
              </a:ext>
            </a:extLst>
          </p:cNvPr>
          <p:cNvSpPr/>
          <p:nvPr/>
        </p:nvSpPr>
        <p:spPr>
          <a:xfrm>
            <a:off x="332785" y="4868106"/>
            <a:ext cx="614265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Computational thinking is the </a:t>
            </a:r>
            <a:r>
              <a:rPr lang="en-GB" b="1" i="1" dirty="0">
                <a:solidFill>
                  <a:srgbClr val="C00000"/>
                </a:solidFill>
                <a:latin typeface="Avenir" panose="02000503020000020003" pitchFamily="2" charset="0"/>
              </a:rPr>
              <a:t>thought processes </a:t>
            </a:r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involved in formulating problems and their solutions so that the solutions are represented in a form that can be effectively carried out by an information-processing agent </a:t>
            </a:r>
          </a:p>
          <a:p>
            <a:endParaRPr lang="en-GB" sz="700" i="1" dirty="0">
              <a:solidFill>
                <a:srgbClr val="595652"/>
              </a:solidFill>
              <a:latin typeface="Avenir" panose="02000503020000020003" pitchFamily="2" charset="0"/>
            </a:endParaRPr>
          </a:p>
          <a:p>
            <a:r>
              <a:rPr lang="en-GB" sz="1600" dirty="0">
                <a:solidFill>
                  <a:srgbClr val="595652"/>
                </a:solidFill>
                <a:latin typeface="Avenir" panose="02000503020000020003" pitchFamily="2" charset="0"/>
              </a:rPr>
              <a:t>                                                                    Jeannette Wing, 2006</a:t>
            </a:r>
            <a:endParaRPr lang="en-GB" sz="1600" dirty="0">
              <a:solidFill>
                <a:srgbClr val="595652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CF223F-8888-2843-8BFC-1F717A223338}"/>
              </a:ext>
            </a:extLst>
          </p:cNvPr>
          <p:cNvSpPr/>
          <p:nvPr/>
        </p:nvSpPr>
        <p:spPr>
          <a:xfrm>
            <a:off x="4466452" y="1067257"/>
            <a:ext cx="174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digitalpromise.org</a:t>
            </a:r>
            <a:r>
              <a:rPr lang="en-BE" sz="1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60733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303851" y="404812"/>
            <a:ext cx="1632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K-means</a:t>
            </a:r>
          </a:p>
          <a:p>
            <a:r>
              <a:rPr lang="en-GB" sz="2800" b="1" i="1" dirty="0">
                <a:solidFill>
                  <a:srgbClr val="932833"/>
                </a:solidFill>
              </a:rPr>
              <a:t>clustering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FC1ED1-58C5-F14F-9279-E802CC29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240" y="2097088"/>
            <a:ext cx="2070100" cy="156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7711CF-A50F-1F4F-86C7-12C5D01822B2}"/>
              </a:ext>
            </a:extLst>
          </p:cNvPr>
          <p:cNvSpPr txBox="1"/>
          <p:nvPr/>
        </p:nvSpPr>
        <p:spPr>
          <a:xfrm>
            <a:off x="477519" y="1584960"/>
            <a:ext cx="4978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BE" sz="2000" b="1" dirty="0">
                <a:solidFill>
                  <a:srgbClr val="606160"/>
                </a:solidFill>
              </a:rPr>
              <a:t>Standard Algorithm</a:t>
            </a:r>
          </a:p>
          <a:p>
            <a:pPr>
              <a:buClr>
                <a:srgbClr val="C00000"/>
              </a:buClr>
            </a:pPr>
            <a:endParaRPr lang="en-BE" sz="800" b="1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1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Determine the number of clusters , K.</a:t>
            </a: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BE" sz="1600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2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Choose t</a:t>
            </a:r>
            <a:r>
              <a:rPr lang="en-GB" sz="1600" dirty="0">
                <a:solidFill>
                  <a:srgbClr val="606160"/>
                </a:solidFill>
              </a:rPr>
              <a:t>he</a:t>
            </a:r>
            <a:r>
              <a:rPr lang="en-BE" sz="1600" dirty="0">
                <a:solidFill>
                  <a:srgbClr val="606160"/>
                </a:solidFill>
              </a:rPr>
              <a:t> postion of the cluster centers</a:t>
            </a:r>
            <a:br>
              <a:rPr lang="en-BE" sz="1600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c</a:t>
            </a:r>
            <a:r>
              <a:rPr lang="en-BE" sz="1600" baseline="-25000" dirty="0">
                <a:solidFill>
                  <a:srgbClr val="606160"/>
                </a:solidFill>
              </a:rPr>
              <a:t>1 </a:t>
            </a:r>
            <a:r>
              <a:rPr lang="en-BE" sz="1600" dirty="0">
                <a:solidFill>
                  <a:srgbClr val="606160"/>
                </a:solidFill>
              </a:rPr>
              <a:t>, c</a:t>
            </a:r>
            <a:r>
              <a:rPr lang="en-BE" sz="1600" baseline="-25000" dirty="0">
                <a:solidFill>
                  <a:srgbClr val="606160"/>
                </a:solidFill>
              </a:rPr>
              <a:t>2 </a:t>
            </a:r>
            <a:r>
              <a:rPr lang="en-BE" sz="1600" dirty="0">
                <a:solidFill>
                  <a:srgbClr val="606160"/>
                </a:solidFill>
              </a:rPr>
              <a:t>, … , c</a:t>
            </a:r>
            <a:r>
              <a:rPr lang="en-BE" sz="1600" baseline="-25000" dirty="0">
                <a:solidFill>
                  <a:srgbClr val="606160"/>
                </a:solidFill>
              </a:rPr>
              <a:t>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57A61C-803D-954F-AB2D-151872D268A0}"/>
              </a:ext>
            </a:extLst>
          </p:cNvPr>
          <p:cNvGrpSpPr/>
          <p:nvPr/>
        </p:nvGrpSpPr>
        <p:grpSpPr>
          <a:xfrm>
            <a:off x="9770745" y="2097088"/>
            <a:ext cx="2070100" cy="1562100"/>
            <a:chOff x="9770745" y="2097088"/>
            <a:chExt cx="2070100" cy="15621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757F21-9123-804F-BA94-411E18DD3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0745" y="2097088"/>
              <a:ext cx="2070100" cy="15621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AC3DB44-A880-0A4E-AD65-9C4A992D85E9}"/>
                </a:ext>
              </a:extLst>
            </p:cNvPr>
            <p:cNvSpPr/>
            <p:nvPr/>
          </p:nvSpPr>
          <p:spPr>
            <a:xfrm>
              <a:off x="11510682" y="2662518"/>
              <a:ext cx="221877" cy="2823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6E81AC-5E71-9B40-8FB0-781FACD85883}"/>
              </a:ext>
            </a:extLst>
          </p:cNvPr>
          <p:cNvGrpSpPr/>
          <p:nvPr/>
        </p:nvGrpSpPr>
        <p:grpSpPr>
          <a:xfrm>
            <a:off x="7623492" y="2097088"/>
            <a:ext cx="2070100" cy="1562100"/>
            <a:chOff x="7623492" y="2097088"/>
            <a:chExt cx="2070100" cy="15621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20A4A3-B5A4-1049-9E2A-BFAE96C83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3492" y="2097088"/>
              <a:ext cx="2070100" cy="15621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4DF0C7-CAF9-504A-A120-EAD9124B2D14}"/>
                </a:ext>
              </a:extLst>
            </p:cNvPr>
            <p:cNvSpPr txBox="1"/>
            <p:nvPr/>
          </p:nvSpPr>
          <p:spPr>
            <a:xfrm>
              <a:off x="7650516" y="2291225"/>
              <a:ext cx="84189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700" dirty="0">
                  <a:solidFill>
                    <a:srgbClr val="04D600"/>
                  </a:solidFill>
                  <a:latin typeface="TI-Nspire Sans" panose="020B0604020202020204" pitchFamily="34" charset="-120"/>
                  <a:ea typeface="TI-Nspire Sans" panose="020B0604020202020204" pitchFamily="34" charset="-120"/>
                </a:rPr>
                <a:t># clusters (2…5):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028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303851" y="404812"/>
            <a:ext cx="1632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K-means</a:t>
            </a:r>
          </a:p>
          <a:p>
            <a:r>
              <a:rPr lang="en-GB" sz="2800" b="1" i="1" dirty="0">
                <a:solidFill>
                  <a:srgbClr val="932833"/>
                </a:solidFill>
              </a:rPr>
              <a:t>clustering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44D83-56CE-2D4A-B9D1-9735298CA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930" y="3897313"/>
            <a:ext cx="2070100" cy="15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D4C39D-D612-ED44-99F7-90C6564E7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182" y="3897313"/>
            <a:ext cx="2070100" cy="1562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A8F95D-8A8F-C949-B29E-0F809DE4F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240" y="2097088"/>
            <a:ext cx="2070100" cy="1562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478746-4E43-A940-9396-02D16F969B4F}"/>
              </a:ext>
            </a:extLst>
          </p:cNvPr>
          <p:cNvSpPr txBox="1"/>
          <p:nvPr/>
        </p:nvSpPr>
        <p:spPr>
          <a:xfrm>
            <a:off x="477519" y="1584960"/>
            <a:ext cx="497840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BE" sz="2000" b="1" dirty="0">
                <a:solidFill>
                  <a:srgbClr val="606160"/>
                </a:solidFill>
              </a:rPr>
              <a:t>Standard Algorithm</a:t>
            </a:r>
          </a:p>
          <a:p>
            <a:pPr>
              <a:buClr>
                <a:srgbClr val="C00000"/>
              </a:buClr>
            </a:pPr>
            <a:endParaRPr lang="en-BE" sz="800" b="1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1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Determine the number of clusters , K.</a:t>
            </a: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BE" sz="1600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2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Choose t</a:t>
            </a:r>
            <a:r>
              <a:rPr lang="en-GB" sz="1600" dirty="0">
                <a:solidFill>
                  <a:srgbClr val="606160"/>
                </a:solidFill>
              </a:rPr>
              <a:t>he</a:t>
            </a:r>
            <a:r>
              <a:rPr lang="en-BE" sz="1600" dirty="0">
                <a:solidFill>
                  <a:srgbClr val="606160"/>
                </a:solidFill>
              </a:rPr>
              <a:t> postion of the cluster centers</a:t>
            </a:r>
            <a:br>
              <a:rPr lang="en-BE" sz="1600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c</a:t>
            </a:r>
            <a:r>
              <a:rPr lang="en-BE" sz="1600" baseline="-25000" dirty="0">
                <a:solidFill>
                  <a:srgbClr val="606160"/>
                </a:solidFill>
              </a:rPr>
              <a:t>1 </a:t>
            </a:r>
            <a:r>
              <a:rPr lang="en-BE" sz="1600" dirty="0">
                <a:solidFill>
                  <a:srgbClr val="606160"/>
                </a:solidFill>
              </a:rPr>
              <a:t>, c</a:t>
            </a:r>
            <a:r>
              <a:rPr lang="en-BE" sz="1600" baseline="-25000" dirty="0">
                <a:solidFill>
                  <a:srgbClr val="606160"/>
                </a:solidFill>
              </a:rPr>
              <a:t>2 </a:t>
            </a:r>
            <a:r>
              <a:rPr lang="en-BE" sz="1600" dirty="0">
                <a:solidFill>
                  <a:srgbClr val="606160"/>
                </a:solidFill>
              </a:rPr>
              <a:t>, … , c</a:t>
            </a:r>
            <a:r>
              <a:rPr lang="en-BE" sz="1600" baseline="-25000" dirty="0">
                <a:solidFill>
                  <a:srgbClr val="606160"/>
                </a:solidFill>
              </a:rPr>
              <a:t>K.</a:t>
            </a: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BE" sz="1600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3</a:t>
            </a:r>
          </a:p>
          <a:p>
            <a:pPr marL="714375" lvl="1" indent="-247650">
              <a:buClr>
                <a:srgbClr val="606160"/>
              </a:buClr>
              <a:buFont typeface="+mj-lt"/>
              <a:buAutoNum type="alphaLcPeriod"/>
            </a:pPr>
            <a:r>
              <a:rPr lang="en-BE" sz="1600" dirty="0">
                <a:solidFill>
                  <a:srgbClr val="606160"/>
                </a:solidFill>
              </a:rPr>
              <a:t>Determine for each point the nearest center and assign the punt to the corresponding cluster.</a:t>
            </a:r>
          </a:p>
          <a:p>
            <a:pPr marL="714375" lvl="1" indent="-247650">
              <a:buClr>
                <a:srgbClr val="606160"/>
              </a:buClr>
              <a:buFont typeface="+mj-lt"/>
              <a:buAutoNum type="alphaLcPeriod"/>
            </a:pPr>
            <a:r>
              <a:rPr lang="en-BE" sz="1600" dirty="0">
                <a:solidFill>
                  <a:srgbClr val="606160"/>
                </a:solidFill>
              </a:rPr>
              <a:t>Determine for each cluster a new center, the mean or the center of gravity of the cluster.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525B1F-E436-D945-BE83-3F655F73A474}"/>
              </a:ext>
            </a:extLst>
          </p:cNvPr>
          <p:cNvGrpSpPr/>
          <p:nvPr/>
        </p:nvGrpSpPr>
        <p:grpSpPr>
          <a:xfrm>
            <a:off x="9770745" y="2097088"/>
            <a:ext cx="2070100" cy="1562100"/>
            <a:chOff x="9770745" y="2097088"/>
            <a:chExt cx="2070100" cy="15621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0C2558-FEB8-4147-8977-DA60632E5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70745" y="2097088"/>
              <a:ext cx="2070100" cy="15621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5F1AE8A-9F2F-8741-8FAF-1A62BCC585A4}"/>
                </a:ext>
              </a:extLst>
            </p:cNvPr>
            <p:cNvSpPr/>
            <p:nvPr/>
          </p:nvSpPr>
          <p:spPr>
            <a:xfrm>
              <a:off x="11510682" y="2662518"/>
              <a:ext cx="221877" cy="2823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27ACF1-DED3-2B41-A01D-13C2BA67A4DA}"/>
              </a:ext>
            </a:extLst>
          </p:cNvPr>
          <p:cNvGrpSpPr/>
          <p:nvPr/>
        </p:nvGrpSpPr>
        <p:grpSpPr>
          <a:xfrm>
            <a:off x="7623492" y="2097088"/>
            <a:ext cx="2070100" cy="1562100"/>
            <a:chOff x="7623492" y="2097088"/>
            <a:chExt cx="2070100" cy="15621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6EC79D6-B2C3-5F40-9FB8-7A721B9FE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3492" y="2097088"/>
              <a:ext cx="2070100" cy="15621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0196F0D-EA37-5345-B14E-83A497887087}"/>
                </a:ext>
              </a:extLst>
            </p:cNvPr>
            <p:cNvSpPr txBox="1"/>
            <p:nvPr/>
          </p:nvSpPr>
          <p:spPr>
            <a:xfrm>
              <a:off x="7650516" y="2291225"/>
              <a:ext cx="84189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700" dirty="0">
                  <a:solidFill>
                    <a:srgbClr val="04D600"/>
                  </a:solidFill>
                  <a:latin typeface="TI-Nspire Sans" panose="020B0604020202020204" pitchFamily="34" charset="-120"/>
                  <a:ea typeface="TI-Nspire Sans" panose="020B0604020202020204" pitchFamily="34" charset="-120"/>
                </a:rPr>
                <a:t># clusters (2…5):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089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F59EC-FB1C-E34C-9BD3-82D67048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550" y="3897313"/>
            <a:ext cx="2070100" cy="156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11203-9CF8-AB46-BBA4-E9F56B7EF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182" y="3897313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303851" y="404812"/>
            <a:ext cx="1632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K-means</a:t>
            </a:r>
          </a:p>
          <a:p>
            <a:r>
              <a:rPr lang="en-GB" sz="2800" b="1" i="1" dirty="0">
                <a:solidFill>
                  <a:srgbClr val="932833"/>
                </a:solidFill>
              </a:rPr>
              <a:t>clustering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A8F95D-8A8F-C949-B29E-0F809DE4F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240" y="2097088"/>
            <a:ext cx="2070100" cy="1562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DDA461-3978-6141-A494-7C6CDB7B4781}"/>
              </a:ext>
            </a:extLst>
          </p:cNvPr>
          <p:cNvSpPr txBox="1"/>
          <p:nvPr/>
        </p:nvSpPr>
        <p:spPr>
          <a:xfrm>
            <a:off x="477519" y="1584960"/>
            <a:ext cx="497840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BE" sz="2000" b="1" dirty="0">
                <a:solidFill>
                  <a:srgbClr val="606160"/>
                </a:solidFill>
              </a:rPr>
              <a:t>Standard Algorithm</a:t>
            </a:r>
          </a:p>
          <a:p>
            <a:pPr>
              <a:buClr>
                <a:srgbClr val="C00000"/>
              </a:buClr>
            </a:pPr>
            <a:endParaRPr lang="en-BE" sz="800" b="1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1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Determine the number of clusters , K.</a:t>
            </a: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BE" sz="1600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2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Choose t</a:t>
            </a:r>
            <a:r>
              <a:rPr lang="en-GB" sz="1600" dirty="0">
                <a:solidFill>
                  <a:srgbClr val="606160"/>
                </a:solidFill>
              </a:rPr>
              <a:t>he</a:t>
            </a:r>
            <a:r>
              <a:rPr lang="en-BE" sz="1600" dirty="0">
                <a:solidFill>
                  <a:srgbClr val="606160"/>
                </a:solidFill>
              </a:rPr>
              <a:t> postion of the cluster centers</a:t>
            </a:r>
            <a:br>
              <a:rPr lang="en-BE" sz="1600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c</a:t>
            </a:r>
            <a:r>
              <a:rPr lang="en-BE" sz="1600" baseline="-25000" dirty="0">
                <a:solidFill>
                  <a:srgbClr val="606160"/>
                </a:solidFill>
              </a:rPr>
              <a:t>1 </a:t>
            </a:r>
            <a:r>
              <a:rPr lang="en-BE" sz="1600" dirty="0">
                <a:solidFill>
                  <a:srgbClr val="606160"/>
                </a:solidFill>
              </a:rPr>
              <a:t>, c</a:t>
            </a:r>
            <a:r>
              <a:rPr lang="en-BE" sz="1600" baseline="-25000" dirty="0">
                <a:solidFill>
                  <a:srgbClr val="606160"/>
                </a:solidFill>
              </a:rPr>
              <a:t>2 </a:t>
            </a:r>
            <a:r>
              <a:rPr lang="en-BE" sz="1600" dirty="0">
                <a:solidFill>
                  <a:srgbClr val="606160"/>
                </a:solidFill>
              </a:rPr>
              <a:t>, … , c</a:t>
            </a:r>
            <a:r>
              <a:rPr lang="en-BE" sz="1600" baseline="-25000" dirty="0">
                <a:solidFill>
                  <a:srgbClr val="606160"/>
                </a:solidFill>
              </a:rPr>
              <a:t>K.</a:t>
            </a: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BE" sz="1600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3</a:t>
            </a:r>
          </a:p>
          <a:p>
            <a:pPr marL="714375" lvl="1" indent="-247650">
              <a:buClr>
                <a:srgbClr val="606160"/>
              </a:buClr>
              <a:buFont typeface="+mj-lt"/>
              <a:buAutoNum type="alphaLcPeriod"/>
            </a:pPr>
            <a:r>
              <a:rPr lang="en-BE" sz="1600" dirty="0">
                <a:solidFill>
                  <a:srgbClr val="606160"/>
                </a:solidFill>
              </a:rPr>
              <a:t>Determine for each point the nearest center and assign the punt to the corresponding cluster.</a:t>
            </a:r>
          </a:p>
          <a:p>
            <a:pPr marL="714375" lvl="1" indent="-247650">
              <a:buClr>
                <a:srgbClr val="606160"/>
              </a:buClr>
              <a:buFont typeface="+mj-lt"/>
              <a:buAutoNum type="alphaLcPeriod"/>
            </a:pPr>
            <a:r>
              <a:rPr lang="en-BE" sz="1600" dirty="0">
                <a:solidFill>
                  <a:srgbClr val="606160"/>
                </a:solidFill>
              </a:rPr>
              <a:t>Determine for each cluster a new center, the mean or the center of gravity of the cluster.</a:t>
            </a:r>
          </a:p>
          <a:p>
            <a:pPr marL="446088" lvl="1" indent="-173038">
              <a:buClr>
                <a:srgbClr val="606160"/>
              </a:buClr>
              <a:buFont typeface="+mj-lt"/>
              <a:buAutoNum type="alphaLcPeriod"/>
            </a:pPr>
            <a:endParaRPr lang="en-BE" sz="1600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4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Repeat Step 3 until the cluster centers don’t change anymore.</a:t>
            </a:r>
            <a:endParaRPr lang="en-BE" dirty="0">
              <a:solidFill>
                <a:srgbClr val="60616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A97203-53F8-1042-9EB4-FEF9012B1FDF}"/>
              </a:ext>
            </a:extLst>
          </p:cNvPr>
          <p:cNvGrpSpPr/>
          <p:nvPr/>
        </p:nvGrpSpPr>
        <p:grpSpPr>
          <a:xfrm>
            <a:off x="9770745" y="2097088"/>
            <a:ext cx="2070100" cy="1562100"/>
            <a:chOff x="9770745" y="2097088"/>
            <a:chExt cx="2070100" cy="15621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BE4426-5BB8-3647-844F-9A2128344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70745" y="2097088"/>
              <a:ext cx="2070100" cy="15621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0716B3-F47A-8049-8649-A6A78C0BEE83}"/>
                </a:ext>
              </a:extLst>
            </p:cNvPr>
            <p:cNvSpPr/>
            <p:nvPr/>
          </p:nvSpPr>
          <p:spPr>
            <a:xfrm>
              <a:off x="11510682" y="2662518"/>
              <a:ext cx="221877" cy="2823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8CBA66-02DA-AC4A-9782-8B3AFD04AF2E}"/>
              </a:ext>
            </a:extLst>
          </p:cNvPr>
          <p:cNvGrpSpPr/>
          <p:nvPr/>
        </p:nvGrpSpPr>
        <p:grpSpPr>
          <a:xfrm>
            <a:off x="7623492" y="2097088"/>
            <a:ext cx="2070100" cy="1562100"/>
            <a:chOff x="7623492" y="2097088"/>
            <a:chExt cx="2070100" cy="1562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447F5FA-6185-E141-95C9-CE25581EB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3492" y="2097088"/>
              <a:ext cx="2070100" cy="15621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B751D2-36C7-124B-AD58-2326D59F4817}"/>
                </a:ext>
              </a:extLst>
            </p:cNvPr>
            <p:cNvSpPr txBox="1"/>
            <p:nvPr/>
          </p:nvSpPr>
          <p:spPr>
            <a:xfrm>
              <a:off x="7650516" y="2291225"/>
              <a:ext cx="84189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700" dirty="0">
                  <a:solidFill>
                    <a:srgbClr val="04D600"/>
                  </a:solidFill>
                  <a:latin typeface="TI-Nspire Sans" panose="020B0604020202020204" pitchFamily="34" charset="-120"/>
                  <a:ea typeface="TI-Nspire Sans" panose="020B0604020202020204" pitchFamily="34" charset="-120"/>
                </a:rPr>
                <a:t># clusters (2…5):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25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13FFBB-D123-AA42-97CB-4936DEA09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550" y="3897313"/>
            <a:ext cx="2070100" cy="156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58A910-C394-6D49-89E1-CAA354CF4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230" y="3897313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303851" y="404812"/>
            <a:ext cx="1632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K-means</a:t>
            </a:r>
          </a:p>
          <a:p>
            <a:r>
              <a:rPr lang="en-GB" sz="2800" b="1" i="1" dirty="0">
                <a:solidFill>
                  <a:srgbClr val="932833"/>
                </a:solidFill>
              </a:rPr>
              <a:t>clustering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A8F95D-8A8F-C949-B29E-0F809DE4F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240" y="2097088"/>
            <a:ext cx="2070100" cy="15621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F2356F-FAE0-AC47-AADE-E3D2F58C49AF}"/>
              </a:ext>
            </a:extLst>
          </p:cNvPr>
          <p:cNvGrpSpPr/>
          <p:nvPr/>
        </p:nvGrpSpPr>
        <p:grpSpPr>
          <a:xfrm>
            <a:off x="9770745" y="2097088"/>
            <a:ext cx="2070100" cy="1562100"/>
            <a:chOff x="9770745" y="2097088"/>
            <a:chExt cx="2070100" cy="15621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14C4262-6A68-AF4D-8273-B0F972340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70745" y="2097088"/>
              <a:ext cx="2070100" cy="15621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53A267-9776-8B4E-AF66-CF2A552CA586}"/>
                </a:ext>
              </a:extLst>
            </p:cNvPr>
            <p:cNvSpPr/>
            <p:nvPr/>
          </p:nvSpPr>
          <p:spPr>
            <a:xfrm>
              <a:off x="11510682" y="2662518"/>
              <a:ext cx="221877" cy="2823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8CEDBD-C585-0148-8132-1330BC5D71EF}"/>
              </a:ext>
            </a:extLst>
          </p:cNvPr>
          <p:cNvSpPr txBox="1"/>
          <p:nvPr/>
        </p:nvSpPr>
        <p:spPr>
          <a:xfrm>
            <a:off x="477519" y="1584960"/>
            <a:ext cx="497840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BE" sz="2000" b="1" dirty="0">
                <a:solidFill>
                  <a:srgbClr val="606160"/>
                </a:solidFill>
              </a:rPr>
              <a:t>Standard Algorithm</a:t>
            </a:r>
          </a:p>
          <a:p>
            <a:pPr>
              <a:buClr>
                <a:srgbClr val="C00000"/>
              </a:buClr>
            </a:pPr>
            <a:endParaRPr lang="en-BE" sz="800" b="1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1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Determine the number of clusters , K.</a:t>
            </a: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BE" sz="1600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2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Choose t</a:t>
            </a:r>
            <a:r>
              <a:rPr lang="en-GB" sz="1600" dirty="0">
                <a:solidFill>
                  <a:srgbClr val="606160"/>
                </a:solidFill>
              </a:rPr>
              <a:t>he</a:t>
            </a:r>
            <a:r>
              <a:rPr lang="en-BE" sz="1600" dirty="0">
                <a:solidFill>
                  <a:srgbClr val="606160"/>
                </a:solidFill>
              </a:rPr>
              <a:t> postion of the cluster centers</a:t>
            </a:r>
            <a:br>
              <a:rPr lang="en-BE" sz="1600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c</a:t>
            </a:r>
            <a:r>
              <a:rPr lang="en-BE" sz="1600" baseline="-25000" dirty="0">
                <a:solidFill>
                  <a:srgbClr val="606160"/>
                </a:solidFill>
              </a:rPr>
              <a:t>1 </a:t>
            </a:r>
            <a:r>
              <a:rPr lang="en-BE" sz="1600" dirty="0">
                <a:solidFill>
                  <a:srgbClr val="606160"/>
                </a:solidFill>
              </a:rPr>
              <a:t>, c</a:t>
            </a:r>
            <a:r>
              <a:rPr lang="en-BE" sz="1600" baseline="-25000" dirty="0">
                <a:solidFill>
                  <a:srgbClr val="606160"/>
                </a:solidFill>
              </a:rPr>
              <a:t>2 </a:t>
            </a:r>
            <a:r>
              <a:rPr lang="en-BE" sz="1600" dirty="0">
                <a:solidFill>
                  <a:srgbClr val="606160"/>
                </a:solidFill>
              </a:rPr>
              <a:t>, … , c</a:t>
            </a:r>
            <a:r>
              <a:rPr lang="en-BE" sz="1600" baseline="-25000" dirty="0">
                <a:solidFill>
                  <a:srgbClr val="606160"/>
                </a:solidFill>
              </a:rPr>
              <a:t>K.</a:t>
            </a: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BE" sz="1600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3</a:t>
            </a:r>
          </a:p>
          <a:p>
            <a:pPr marL="714375" lvl="1" indent="-247650">
              <a:buClr>
                <a:srgbClr val="606160"/>
              </a:buClr>
              <a:buFont typeface="+mj-lt"/>
              <a:buAutoNum type="alphaLcPeriod"/>
            </a:pPr>
            <a:r>
              <a:rPr lang="en-BE" sz="1600" dirty="0">
                <a:solidFill>
                  <a:srgbClr val="606160"/>
                </a:solidFill>
              </a:rPr>
              <a:t>Determine for each point the nearest center and assign the punt to the corresponding cluster.</a:t>
            </a:r>
          </a:p>
          <a:p>
            <a:pPr marL="714375" lvl="1" indent="-247650">
              <a:buClr>
                <a:srgbClr val="606160"/>
              </a:buClr>
              <a:buFont typeface="+mj-lt"/>
              <a:buAutoNum type="alphaLcPeriod"/>
            </a:pPr>
            <a:r>
              <a:rPr lang="en-BE" sz="1600" dirty="0">
                <a:solidFill>
                  <a:srgbClr val="606160"/>
                </a:solidFill>
              </a:rPr>
              <a:t>Determine for each cluster a new center, the mean or the center of gravity of the cluster.</a:t>
            </a:r>
          </a:p>
          <a:p>
            <a:pPr marL="446088" lvl="1" indent="-173038">
              <a:buClr>
                <a:srgbClr val="606160"/>
              </a:buClr>
              <a:buFont typeface="+mj-lt"/>
              <a:buAutoNum type="alphaLcPeriod"/>
            </a:pPr>
            <a:endParaRPr lang="en-BE" sz="1600" dirty="0">
              <a:solidFill>
                <a:srgbClr val="606160"/>
              </a:solidFill>
            </a:endParaRPr>
          </a:p>
          <a:p>
            <a:pPr marL="446088" indent="-17303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BE" b="1" dirty="0">
                <a:solidFill>
                  <a:srgbClr val="606160"/>
                </a:solidFill>
              </a:rPr>
              <a:t>Step 4</a:t>
            </a:r>
            <a:br>
              <a:rPr lang="en-BE" b="1" dirty="0">
                <a:solidFill>
                  <a:srgbClr val="606160"/>
                </a:solidFill>
              </a:rPr>
            </a:br>
            <a:r>
              <a:rPr lang="en-BE" sz="1600" dirty="0">
                <a:solidFill>
                  <a:srgbClr val="606160"/>
                </a:solidFill>
              </a:rPr>
              <a:t>Repeat Step 3 until the cluster centers don’t change anymore.</a:t>
            </a:r>
            <a:endParaRPr lang="en-BE" dirty="0">
              <a:solidFill>
                <a:srgbClr val="60616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F68945-C815-A045-87BE-415F0E787046}"/>
              </a:ext>
            </a:extLst>
          </p:cNvPr>
          <p:cNvGrpSpPr/>
          <p:nvPr/>
        </p:nvGrpSpPr>
        <p:grpSpPr>
          <a:xfrm>
            <a:off x="7623492" y="2097088"/>
            <a:ext cx="2070100" cy="1562100"/>
            <a:chOff x="7623492" y="2097088"/>
            <a:chExt cx="2070100" cy="1562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EF18EB-8653-7349-9A92-2EB50796A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3492" y="2097088"/>
              <a:ext cx="2070100" cy="15621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3F05E1A-C569-4D4D-9BFA-5C6D0151970B}"/>
                </a:ext>
              </a:extLst>
            </p:cNvPr>
            <p:cNvSpPr txBox="1"/>
            <p:nvPr/>
          </p:nvSpPr>
          <p:spPr>
            <a:xfrm>
              <a:off x="7650516" y="2291225"/>
              <a:ext cx="84189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700" dirty="0">
                  <a:solidFill>
                    <a:srgbClr val="04D600"/>
                  </a:solidFill>
                  <a:latin typeface="TI-Nspire Sans" panose="020B0604020202020204" pitchFamily="34" charset="-120"/>
                  <a:ea typeface="TI-Nspire Sans" panose="020B0604020202020204" pitchFamily="34" charset="-120"/>
                </a:rPr>
                <a:t># clusters (2…5):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2107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303851" y="404812"/>
            <a:ext cx="1632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K-means</a:t>
            </a:r>
          </a:p>
          <a:p>
            <a:r>
              <a:rPr lang="en-GB" sz="2800" b="1" i="1" dirty="0">
                <a:solidFill>
                  <a:srgbClr val="932833"/>
                </a:solidFill>
              </a:rPr>
              <a:t>clustering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7" name="Picture 6" descr="Graphical user interface, application, qr code&#10;&#10;Description automatically generated">
            <a:extLst>
              <a:ext uri="{FF2B5EF4-FFF2-40B4-BE49-F238E27FC236}">
                <a16:creationId xmlns:a16="http://schemas.microsoft.com/office/drawing/2014/main" id="{92C1F194-F1C0-9546-8F7A-AE92B581AF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919" y="2136792"/>
            <a:ext cx="2305284" cy="1724756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EE6114-D087-0A4D-A861-4B4C77086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502" y="2136792"/>
            <a:ext cx="2305284" cy="1724756"/>
          </a:xfrm>
          <a:prstGeom prst="rect">
            <a:avLst/>
          </a:prstGeom>
        </p:spPr>
      </p:pic>
      <p:pic>
        <p:nvPicPr>
          <p:cNvPr id="22" name="Picture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9D39D7-4015-C14D-9A46-5749BFCC8D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2085" y="2136792"/>
            <a:ext cx="2305283" cy="172475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6E24E44-4169-1C45-B806-A7B3F82DF552}"/>
              </a:ext>
            </a:extLst>
          </p:cNvPr>
          <p:cNvSpPr txBox="1"/>
          <p:nvPr/>
        </p:nvSpPr>
        <p:spPr>
          <a:xfrm>
            <a:off x="4003275" y="1859793"/>
            <a:ext cx="895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rgbClr val="004587"/>
                </a:solidFill>
              </a:rPr>
              <a:t>3 Clusters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999CF4-83A7-8848-A63C-F9BD64DAC463}"/>
              </a:ext>
            </a:extLst>
          </p:cNvPr>
          <p:cNvSpPr txBox="1"/>
          <p:nvPr/>
        </p:nvSpPr>
        <p:spPr>
          <a:xfrm>
            <a:off x="6440446" y="1859792"/>
            <a:ext cx="895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rgbClr val="004587"/>
                </a:solidFill>
              </a:rPr>
              <a:t>4 Clusters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522AD1-BB6B-0B4D-9DB0-560BD758DA35}"/>
              </a:ext>
            </a:extLst>
          </p:cNvPr>
          <p:cNvSpPr txBox="1"/>
          <p:nvPr/>
        </p:nvSpPr>
        <p:spPr>
          <a:xfrm>
            <a:off x="8860441" y="1859792"/>
            <a:ext cx="895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400" dirty="0">
                <a:solidFill>
                  <a:srgbClr val="004587"/>
                </a:solidFill>
              </a:rPr>
              <a:t>5 Clusters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DFE5E-80AE-1145-B357-578FE9429119}"/>
              </a:ext>
            </a:extLst>
          </p:cNvPr>
          <p:cNvSpPr txBox="1"/>
          <p:nvPr/>
        </p:nvSpPr>
        <p:spPr>
          <a:xfrm>
            <a:off x="477519" y="1584960"/>
            <a:ext cx="497840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BE" sz="2000" b="1" dirty="0">
                <a:solidFill>
                  <a:srgbClr val="606160"/>
                </a:solidFill>
              </a:rPr>
              <a:t>Standard Algorithm</a:t>
            </a:r>
          </a:p>
          <a:p>
            <a:pPr>
              <a:buClr>
                <a:srgbClr val="C00000"/>
              </a:buClr>
            </a:pPr>
            <a:endParaRPr lang="en-BE" sz="2000" b="1" dirty="0">
              <a:solidFill>
                <a:srgbClr val="606160"/>
              </a:solidFill>
            </a:endParaRPr>
          </a:p>
          <a:p>
            <a:pPr marL="277813">
              <a:buClr>
                <a:srgbClr val="C00000"/>
              </a:buClr>
            </a:pPr>
            <a:r>
              <a:rPr lang="en-GB" sz="1600" dirty="0"/>
              <a:t>points</a:t>
            </a:r>
            <a:r>
              <a:rPr lang="en-GB" sz="1600" dirty="0">
                <a:solidFill>
                  <a:srgbClr val="FF0000"/>
                </a:solidFill>
              </a:rPr>
              <a:t>=</a:t>
            </a:r>
            <a:r>
              <a:rPr lang="en-GB" sz="1600" dirty="0"/>
              <a:t>[]</a:t>
            </a:r>
          </a:p>
          <a:p>
            <a:pPr marL="277813">
              <a:buClr>
                <a:srgbClr val="C00000"/>
              </a:buClr>
            </a:pPr>
            <a:r>
              <a:rPr lang="en-GB" sz="1600" dirty="0"/>
              <a:t>random_data(n)</a:t>
            </a:r>
          </a:p>
          <a:p>
            <a:pPr marL="277813">
              <a:buClr>
                <a:srgbClr val="C00000"/>
              </a:buClr>
            </a:pPr>
            <a:r>
              <a:rPr lang="en-GB" sz="1600" dirty="0" err="1"/>
              <a:t>number_clusters</a:t>
            </a:r>
            <a:r>
              <a:rPr lang="en-GB" sz="1600" dirty="0"/>
              <a:t>()</a:t>
            </a:r>
          </a:p>
          <a:p>
            <a:pPr marL="277813">
              <a:buClr>
                <a:srgbClr val="C00000"/>
              </a:buClr>
            </a:pPr>
            <a:r>
              <a:rPr lang="en-GB" sz="1600" dirty="0" err="1"/>
              <a:t>choose_center</a:t>
            </a:r>
            <a:r>
              <a:rPr lang="en-GB" sz="1600" dirty="0"/>
              <a:t>()</a:t>
            </a:r>
          </a:p>
          <a:p>
            <a:pPr marL="277813">
              <a:buClr>
                <a:srgbClr val="C00000"/>
              </a:buClr>
            </a:pPr>
            <a:endParaRPr lang="en-GB" sz="1600" dirty="0"/>
          </a:p>
          <a:p>
            <a:pPr marL="277813">
              <a:buClr>
                <a:srgbClr val="C00000"/>
              </a:buClr>
            </a:pPr>
            <a:r>
              <a:rPr lang="en-GB" sz="1600" dirty="0">
                <a:solidFill>
                  <a:srgbClr val="0000FF"/>
                </a:solidFill>
              </a:rPr>
              <a:t>while</a:t>
            </a:r>
            <a:r>
              <a:rPr lang="en-GB" sz="1600" dirty="0"/>
              <a:t> </a:t>
            </a:r>
            <a:r>
              <a:rPr lang="en-GB" sz="1600" dirty="0" err="1"/>
              <a:t>get_key</a:t>
            </a:r>
            <a:r>
              <a:rPr lang="en-GB" sz="1600" dirty="0"/>
              <a:t>() </a:t>
            </a:r>
            <a:r>
              <a:rPr lang="en-GB" sz="1600" dirty="0">
                <a:solidFill>
                  <a:srgbClr val="FF0000"/>
                </a:solidFill>
              </a:rPr>
              <a:t>!=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008000"/>
                </a:solidFill>
              </a:rPr>
              <a:t>"esc"</a:t>
            </a:r>
            <a:r>
              <a:rPr lang="en-GB" sz="1600" dirty="0"/>
              <a:t>:</a:t>
            </a:r>
          </a:p>
          <a:p>
            <a:pPr marL="277813">
              <a:buClr>
                <a:srgbClr val="C00000"/>
              </a:buClr>
            </a:pPr>
            <a:r>
              <a:rPr lang="nl-NL" sz="16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600" dirty="0"/>
              <a:t>background(black)</a:t>
            </a:r>
          </a:p>
          <a:p>
            <a:pPr marL="277813">
              <a:buClr>
                <a:srgbClr val="C00000"/>
              </a:buClr>
            </a:pPr>
            <a:r>
              <a:rPr lang="nl-NL" sz="16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600" dirty="0" err="1"/>
              <a:t>generate_clusters</a:t>
            </a:r>
            <a:r>
              <a:rPr lang="en-GB" sz="1600" dirty="0"/>
              <a:t>()</a:t>
            </a:r>
          </a:p>
          <a:p>
            <a:pPr marL="277813">
              <a:buClr>
                <a:srgbClr val="C00000"/>
              </a:buClr>
            </a:pPr>
            <a:r>
              <a:rPr lang="nl-NL" sz="16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600" dirty="0" err="1"/>
              <a:t>draw_points</a:t>
            </a:r>
            <a:r>
              <a:rPr lang="en-GB" sz="1600" dirty="0"/>
              <a:t>()</a:t>
            </a:r>
          </a:p>
          <a:p>
            <a:pPr marL="277813">
              <a:buClr>
                <a:srgbClr val="C00000"/>
              </a:buClr>
            </a:pPr>
            <a:r>
              <a:rPr lang="nl-NL" sz="16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600" dirty="0" err="1"/>
              <a:t>draw_centers</a:t>
            </a:r>
            <a:r>
              <a:rPr lang="en-GB" sz="1600" dirty="0"/>
              <a:t>()</a:t>
            </a:r>
          </a:p>
          <a:p>
            <a:pPr marL="277813">
              <a:buClr>
                <a:srgbClr val="C00000"/>
              </a:buClr>
            </a:pPr>
            <a:r>
              <a:rPr lang="nl-NL" sz="16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600" dirty="0" err="1"/>
              <a:t>paint_buffer</a:t>
            </a:r>
            <a:r>
              <a:rPr lang="en-GB" sz="1600" dirty="0"/>
              <a:t>()</a:t>
            </a:r>
          </a:p>
          <a:p>
            <a:pPr marL="277813">
              <a:buClr>
                <a:srgbClr val="C00000"/>
              </a:buClr>
            </a:pPr>
            <a:r>
              <a:rPr lang="nl-NL" sz="16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600" dirty="0" err="1"/>
              <a:t>update_centers</a:t>
            </a:r>
            <a:r>
              <a:rPr lang="en-GB" sz="1600" dirty="0"/>
              <a:t>()</a:t>
            </a:r>
            <a:endParaRPr lang="en-BE" sz="2000" b="1" dirty="0">
              <a:solidFill>
                <a:srgbClr val="6061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D30B06-8436-7B4A-BFBC-8FE57C1D3A19}"/>
              </a:ext>
            </a:extLst>
          </p:cNvPr>
          <p:cNvSpPr txBox="1"/>
          <p:nvPr/>
        </p:nvSpPr>
        <p:spPr>
          <a:xfrm>
            <a:off x="3960970" y="5989322"/>
            <a:ext cx="148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587"/>
                </a:solidFill>
              </a:rPr>
              <a:t>Voronoi-diagrams</a:t>
            </a:r>
            <a:endParaRPr lang="en-BE" sz="1400" dirty="0">
              <a:solidFill>
                <a:srgbClr val="004587"/>
              </a:solidFill>
            </a:endParaRPr>
          </a:p>
        </p:txBody>
      </p:sp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A55E120B-AABA-E44C-A922-FB368323280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502" y="4205211"/>
            <a:ext cx="2299675" cy="1724756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7515CDEC-72D5-004D-805A-C953C2E8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3051" y="4205211"/>
            <a:ext cx="2299675" cy="1724756"/>
          </a:xfrm>
          <a:prstGeom prst="rect">
            <a:avLst/>
          </a:prstGeom>
        </p:spPr>
      </p:pic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F7F904E9-696C-3541-AE9E-01A5772C973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1261" y="4205211"/>
            <a:ext cx="2305284" cy="17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48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928B09-33B2-8541-9B9E-7BCADF66A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08C09D2-A6B5-4947-981C-5CE8E4DCEBC1}"/>
              </a:ext>
            </a:extLst>
          </p:cNvPr>
          <p:cNvSpPr/>
          <p:nvPr/>
        </p:nvSpPr>
        <p:spPr>
          <a:xfrm>
            <a:off x="1748630" y="1529138"/>
            <a:ext cx="3946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endParaRPr lang="en-GB" sz="1400" dirty="0">
              <a:solidFill>
                <a:srgbClr val="000000"/>
              </a:solidFill>
            </a:endParaRPr>
          </a:p>
          <a:p>
            <a:endParaRPr lang="en-BE" sz="1400" dirty="0">
              <a:solidFill>
                <a:srgbClr val="000000"/>
              </a:solidFill>
            </a:endParaRPr>
          </a:p>
          <a:p>
            <a:endParaRPr lang="nl-NL" sz="1400" b="1" dirty="0">
              <a:solidFill>
                <a:srgbClr val="000000"/>
              </a:solidFill>
              <a:sym typeface="Symbol" pitchFamily="2" charset="2"/>
            </a:endParaRPr>
          </a:p>
          <a:p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BE" sz="1400" dirty="0"/>
              <a:t>set_color(255,255,255)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BE" sz="1400" dirty="0"/>
              <a:t>fill_circle(159,106,r)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BE" sz="1400" dirty="0"/>
              <a:t>draw_circle(i,j,r)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4824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84E672-DFDE-D044-8A7A-8860787DB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C54405-0719-914E-9072-6B1013468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358212F-7858-0847-B6D8-2E0BD9B39929}"/>
              </a:ext>
            </a:extLst>
          </p:cNvPr>
          <p:cNvSpPr/>
          <p:nvPr/>
        </p:nvSpPr>
        <p:spPr>
          <a:xfrm>
            <a:off x="1748630" y="1529138"/>
            <a:ext cx="3946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endParaRPr lang="en-GB" sz="1400" dirty="0">
              <a:solidFill>
                <a:srgbClr val="000000"/>
              </a:solidFill>
            </a:endParaRPr>
          </a:p>
          <a:p>
            <a:r>
              <a:rPr lang="en-GB" sz="1400" b="1" dirty="0">
                <a:solidFill>
                  <a:srgbClr val="0000FF"/>
                </a:solidFill>
              </a:rPr>
              <a:t>for</a:t>
            </a:r>
            <a:r>
              <a:rPr lang="en-GB" sz="1400" b="1" dirty="0">
                <a:solidFill>
                  <a:srgbClr val="000000"/>
                </a:solidFill>
              </a:rPr>
              <a:t> i </a:t>
            </a:r>
            <a:r>
              <a:rPr lang="en-GB" sz="1400" b="1" dirty="0">
                <a:solidFill>
                  <a:srgbClr val="0000FF"/>
                </a:solidFill>
              </a:rPr>
              <a:t>in</a:t>
            </a:r>
            <a:r>
              <a:rPr lang="en-GB" sz="1400" b="1" dirty="0">
                <a:solidFill>
                  <a:srgbClr val="000000"/>
                </a:solidFill>
              </a:rPr>
              <a:t> range(0,318,60):</a:t>
            </a:r>
            <a:endParaRPr lang="en-BE" sz="1400" b="1" dirty="0">
              <a:solidFill>
                <a:srgbClr val="000000"/>
              </a:solidFill>
            </a:endParaRPr>
          </a:p>
          <a:p>
            <a:endParaRPr lang="nl-NL" sz="1400" b="1" dirty="0">
              <a:solidFill>
                <a:srgbClr val="000000"/>
              </a:solidFill>
              <a:sym typeface="Symbol" pitchFamily="2" charset="2"/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BE" sz="1400" dirty="0"/>
              <a:t>set_color(255,255,255)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BE" sz="1400" dirty="0"/>
              <a:t>fill_circle(</a:t>
            </a:r>
            <a:r>
              <a:rPr lang="en-BE" sz="1400" b="1" dirty="0"/>
              <a:t>i</a:t>
            </a:r>
            <a:r>
              <a:rPr lang="en-BE" sz="1400" dirty="0"/>
              <a:t>,106,r)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BE" sz="1400" dirty="0"/>
              <a:t>draw_circle(</a:t>
            </a:r>
            <a:r>
              <a:rPr lang="en-BE" sz="1400" b="1" dirty="0"/>
              <a:t>i</a:t>
            </a:r>
            <a:r>
              <a:rPr lang="en-BE" sz="1400" dirty="0"/>
              <a:t>,106,r)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EAD2D-63DA-F042-9F91-B3A3803F959C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82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231EC-43DE-FD40-B6DB-2439C4437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CA549-8E9F-8746-AA53-1B57F6757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6701C1-67A9-CD42-8870-C50CD2683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365" y="4991818"/>
            <a:ext cx="2070100" cy="15621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986AE2-122F-EB43-BF2E-41C86E650009}"/>
              </a:ext>
            </a:extLst>
          </p:cNvPr>
          <p:cNvSpPr/>
          <p:nvPr/>
        </p:nvSpPr>
        <p:spPr>
          <a:xfrm>
            <a:off x="1748630" y="1529138"/>
            <a:ext cx="3946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r>
              <a:rPr lang="en-GB" sz="1400" b="1" dirty="0">
                <a:solidFill>
                  <a:srgbClr val="0000FF"/>
                </a:solidFill>
              </a:rPr>
              <a:t>for </a:t>
            </a:r>
            <a:r>
              <a:rPr lang="en-GB" sz="1400" b="1" dirty="0">
                <a:solidFill>
                  <a:srgbClr val="000000"/>
                </a:solidFill>
              </a:rPr>
              <a:t>j </a:t>
            </a:r>
            <a:r>
              <a:rPr lang="en-GB" sz="1400" b="1" dirty="0">
                <a:solidFill>
                  <a:srgbClr val="0000FF"/>
                </a:solidFill>
              </a:rPr>
              <a:t>in </a:t>
            </a:r>
            <a:r>
              <a:rPr lang="en-GB" sz="1400" b="1" dirty="0">
                <a:solidFill>
                  <a:srgbClr val="000000"/>
                </a:solidFill>
              </a:rPr>
              <a:t>range(0,212,60):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i</a:t>
            </a:r>
            <a:r>
              <a:rPr lang="en-GB" sz="1400" dirty="0">
                <a:solidFill>
                  <a:srgbClr val="0000FF"/>
                </a:solidFill>
              </a:rPr>
              <a:t> in </a:t>
            </a:r>
            <a:r>
              <a:rPr lang="en-GB" sz="1400" dirty="0">
                <a:solidFill>
                  <a:srgbClr val="000000"/>
                </a:solidFill>
              </a:rPr>
              <a:t>range(0,318,60):</a:t>
            </a:r>
            <a:endParaRPr lang="en-BE" sz="1400" dirty="0">
              <a:solidFill>
                <a:srgbClr val="000000"/>
              </a:solidFill>
            </a:endParaRPr>
          </a:p>
          <a:p>
            <a:endParaRPr lang="nl-NL" sz="1400" b="1" dirty="0">
              <a:solidFill>
                <a:srgbClr val="000000"/>
              </a:solidFill>
              <a:sym typeface="Symbol" pitchFamily="2" charset="2"/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 </a:t>
            </a:r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set_color(255,255,255)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fill_circle(i,</a:t>
            </a:r>
            <a:r>
              <a:rPr lang="en-BE" sz="1400" b="1" dirty="0"/>
              <a:t>j</a:t>
            </a:r>
            <a:r>
              <a:rPr lang="en-BE" sz="1400" dirty="0"/>
              <a:t>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draw_circle(i,</a:t>
            </a:r>
            <a:r>
              <a:rPr lang="en-BE" sz="1400" b="1" dirty="0"/>
              <a:t>j</a:t>
            </a:r>
            <a:r>
              <a:rPr lang="en-BE" sz="1400" dirty="0"/>
              <a:t>,r)</a:t>
            </a:r>
            <a:endParaRPr lang="en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33ABE-FA19-0C4A-A477-DEEFF4FE820A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123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C9AA30B-6056-3E41-9BD0-F9476A2CE691}"/>
              </a:ext>
            </a:extLst>
          </p:cNvPr>
          <p:cNvSpPr/>
          <p:nvPr/>
        </p:nvSpPr>
        <p:spPr>
          <a:xfrm>
            <a:off x="1748630" y="1529138"/>
            <a:ext cx="3946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j </a:t>
            </a:r>
            <a:r>
              <a:rPr lang="en-GB" sz="1400" dirty="0">
                <a:solidFill>
                  <a:srgbClr val="0000FF"/>
                </a:solidFill>
              </a:rPr>
              <a:t>in </a:t>
            </a:r>
            <a:r>
              <a:rPr lang="en-GB" sz="1400" dirty="0">
                <a:solidFill>
                  <a:srgbClr val="000000"/>
                </a:solidFill>
              </a:rPr>
              <a:t>range(0,212,</a:t>
            </a:r>
            <a:r>
              <a:rPr lang="en-GB" sz="1400" b="1" dirty="0">
                <a:solidFill>
                  <a:srgbClr val="000000"/>
                </a:solidFill>
              </a:rPr>
              <a:t>30</a:t>
            </a:r>
            <a:r>
              <a:rPr lang="en-GB" sz="1400" dirty="0">
                <a:solidFill>
                  <a:srgbClr val="000000"/>
                </a:solidFill>
              </a:rPr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i</a:t>
            </a:r>
            <a:r>
              <a:rPr lang="en-GB" sz="1400" dirty="0">
                <a:solidFill>
                  <a:srgbClr val="0000FF"/>
                </a:solidFill>
              </a:rPr>
              <a:t> in </a:t>
            </a:r>
            <a:r>
              <a:rPr lang="en-GB" sz="1400" dirty="0">
                <a:solidFill>
                  <a:srgbClr val="000000"/>
                </a:solidFill>
              </a:rPr>
              <a:t>range(0,318,60):</a:t>
            </a:r>
            <a:endParaRPr lang="en-BE" sz="1400" dirty="0">
              <a:solidFill>
                <a:srgbClr val="000000"/>
              </a:solidFill>
            </a:endParaRPr>
          </a:p>
          <a:p>
            <a:endParaRPr lang="nl-NL" sz="1400" b="1" dirty="0">
              <a:solidFill>
                <a:srgbClr val="000000"/>
              </a:solidFill>
              <a:sym typeface="Symbol" pitchFamily="2" charset="2"/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 </a:t>
            </a:r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set_color(255,255,255)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fill_circle(i,j,r)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draw_circle(i,j,r)</a:t>
            </a:r>
            <a:endParaRPr lang="en-B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979AE4-3BF6-9A42-A765-FA5FEEE80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4991818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231EC-43DE-FD40-B6DB-2439C4437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CA549-8E9F-8746-AA53-1B57F6757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626FA-6629-144A-B727-3530CC049BE7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58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A8C103-6078-A643-807A-1A155CE89121}"/>
              </a:ext>
            </a:extLst>
          </p:cNvPr>
          <p:cNvSpPr/>
          <p:nvPr/>
        </p:nvSpPr>
        <p:spPr>
          <a:xfrm>
            <a:off x="1748630" y="1529138"/>
            <a:ext cx="3946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j </a:t>
            </a:r>
            <a:r>
              <a:rPr lang="en-GB" sz="1400" dirty="0">
                <a:solidFill>
                  <a:srgbClr val="0000FF"/>
                </a:solidFill>
              </a:rPr>
              <a:t>in </a:t>
            </a:r>
            <a:r>
              <a:rPr lang="en-GB" sz="1400" dirty="0">
                <a:solidFill>
                  <a:srgbClr val="000000"/>
                </a:solidFill>
              </a:rPr>
              <a:t>range(0,212,</a:t>
            </a:r>
            <a:r>
              <a:rPr lang="en-GB" sz="1400" b="1" dirty="0">
                <a:solidFill>
                  <a:srgbClr val="000000"/>
                </a:solidFill>
              </a:rPr>
              <a:t>15</a:t>
            </a:r>
            <a:r>
              <a:rPr lang="en-GB" sz="1400" dirty="0">
                <a:solidFill>
                  <a:srgbClr val="000000"/>
                </a:solidFill>
              </a:rPr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i</a:t>
            </a:r>
            <a:r>
              <a:rPr lang="en-GB" sz="1400" dirty="0">
                <a:solidFill>
                  <a:srgbClr val="0000FF"/>
                </a:solidFill>
              </a:rPr>
              <a:t> in </a:t>
            </a:r>
            <a:r>
              <a:rPr lang="en-GB" sz="1400" dirty="0">
                <a:solidFill>
                  <a:srgbClr val="000000"/>
                </a:solidFill>
              </a:rPr>
              <a:t>range(0,318,60):</a:t>
            </a:r>
            <a:endParaRPr lang="en-BE" sz="1400" dirty="0">
              <a:solidFill>
                <a:srgbClr val="000000"/>
              </a:solidFill>
            </a:endParaRPr>
          </a:p>
          <a:p>
            <a:endParaRPr lang="nl-NL" sz="1400" b="1" dirty="0">
              <a:solidFill>
                <a:srgbClr val="000000"/>
              </a:solidFill>
              <a:sym typeface="Symbol" pitchFamily="2" charset="2"/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 </a:t>
            </a:r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set_color(255,255,255)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fill_circle(i,j,r)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draw_circle(i,j,r)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4DAFE-2A43-5A47-86BB-6BC97CF66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4991818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231EC-43DE-FD40-B6DB-2439C4437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CA549-8E9F-8746-AA53-1B57F6757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76ABE-6FD7-F742-9538-FCF1B85D21B3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0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7C2F6CB-7CC7-794F-94B6-8E57FA290F39}"/>
              </a:ext>
            </a:extLst>
          </p:cNvPr>
          <p:cNvGrpSpPr>
            <a:grpSpLocks noChangeAspect="1"/>
          </p:cNvGrpSpPr>
          <p:nvPr/>
        </p:nvGrpSpPr>
        <p:grpSpPr>
          <a:xfrm>
            <a:off x="332786" y="0"/>
            <a:ext cx="6015628" cy="4852659"/>
            <a:chOff x="675547" y="951722"/>
            <a:chExt cx="6348556" cy="5121223"/>
          </a:xfrm>
        </p:grpSpPr>
        <p:pic>
          <p:nvPicPr>
            <p:cNvPr id="26" name="Picture 4" descr="Key Concepts of Computational Thinking - Digital Promise">
              <a:extLst>
                <a:ext uri="{FF2B5EF4-FFF2-40B4-BE49-F238E27FC236}">
                  <a16:creationId xmlns:a16="http://schemas.microsoft.com/office/drawing/2014/main" id="{24ACB91E-A8B3-4748-8F15-9DA9424A89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49"/>
            <a:stretch/>
          </p:blipFill>
          <p:spPr bwMode="auto">
            <a:xfrm>
              <a:off x="675547" y="951722"/>
              <a:ext cx="6348556" cy="512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8014C-BA45-B242-B79E-B473E741B4E3}"/>
                </a:ext>
              </a:extLst>
            </p:cNvPr>
            <p:cNvSpPr/>
            <p:nvPr/>
          </p:nvSpPr>
          <p:spPr>
            <a:xfrm>
              <a:off x="2743200" y="1436914"/>
              <a:ext cx="4280902" cy="942392"/>
            </a:xfrm>
            <a:prstGeom prst="rect">
              <a:avLst/>
            </a:prstGeom>
            <a:solidFill>
              <a:srgbClr val="932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7F283E-135C-F941-82BB-E7281CE7F8BD}"/>
              </a:ext>
            </a:extLst>
          </p:cNvPr>
          <p:cNvSpPr txBox="1"/>
          <p:nvPr/>
        </p:nvSpPr>
        <p:spPr>
          <a:xfrm>
            <a:off x="2459210" y="627905"/>
            <a:ext cx="376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chemeClr val="bg1"/>
                </a:solidFill>
              </a:rPr>
              <a:t>Computational Thinking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329FA0-5018-C64E-832C-86E4642A3CDC}"/>
              </a:ext>
            </a:extLst>
          </p:cNvPr>
          <p:cNvSpPr/>
          <p:nvPr/>
        </p:nvSpPr>
        <p:spPr>
          <a:xfrm>
            <a:off x="332785" y="4868106"/>
            <a:ext cx="614265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Computational thinking is the </a:t>
            </a:r>
            <a:r>
              <a:rPr lang="en-GB" b="1" i="1" dirty="0">
                <a:solidFill>
                  <a:srgbClr val="C00000"/>
                </a:solidFill>
                <a:latin typeface="Avenir" panose="02000503020000020003" pitchFamily="2" charset="0"/>
              </a:rPr>
              <a:t>thought processes </a:t>
            </a:r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involved in formulating problems and their solutions so that the solutions are represented in a form that can be effectively carried out by an information-processing agent </a:t>
            </a:r>
          </a:p>
          <a:p>
            <a:endParaRPr lang="en-GB" sz="700" i="1" dirty="0">
              <a:solidFill>
                <a:srgbClr val="595652"/>
              </a:solidFill>
              <a:latin typeface="Avenir" panose="02000503020000020003" pitchFamily="2" charset="0"/>
            </a:endParaRPr>
          </a:p>
          <a:p>
            <a:r>
              <a:rPr lang="en-GB" sz="1600" dirty="0">
                <a:solidFill>
                  <a:srgbClr val="595652"/>
                </a:solidFill>
                <a:latin typeface="Avenir" panose="02000503020000020003" pitchFamily="2" charset="0"/>
              </a:rPr>
              <a:t>                                                                    Jeannette Wing, 2006</a:t>
            </a:r>
            <a:endParaRPr lang="en-GB" sz="1600" dirty="0">
              <a:solidFill>
                <a:srgbClr val="595652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CF223F-8888-2843-8BFC-1F717A223338}"/>
              </a:ext>
            </a:extLst>
          </p:cNvPr>
          <p:cNvSpPr/>
          <p:nvPr/>
        </p:nvSpPr>
        <p:spPr>
          <a:xfrm>
            <a:off x="4466452" y="1067257"/>
            <a:ext cx="174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digitalpromise.org</a:t>
            </a:r>
            <a:r>
              <a:rPr lang="en-BE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6" descr="Conrad Wolfram on Computational Thinking | Getting Smart">
            <a:extLst>
              <a:ext uri="{FF2B5EF4-FFF2-40B4-BE49-F238E27FC236}">
                <a16:creationId xmlns:a16="http://schemas.microsoft.com/office/drawing/2014/main" id="{02C33AC7-F733-3742-8CC8-23E858B70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37"/>
          <a:stretch/>
        </p:blipFill>
        <p:spPr bwMode="auto">
          <a:xfrm>
            <a:off x="7634721" y="338449"/>
            <a:ext cx="3490075" cy="25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our steps to computational thinking—click to enlarge">
            <a:extLst>
              <a:ext uri="{FF2B5EF4-FFF2-40B4-BE49-F238E27FC236}">
                <a16:creationId xmlns:a16="http://schemas.microsoft.com/office/drawing/2014/main" id="{3AEF609F-E4F6-3F41-B944-8BF45D3BF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281" y="3037666"/>
            <a:ext cx="4689101" cy="27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8AA0D6-5C1A-6041-A66C-BE7753B736F9}"/>
              </a:ext>
            </a:extLst>
          </p:cNvPr>
          <p:cNvSpPr txBox="1"/>
          <p:nvPr/>
        </p:nvSpPr>
        <p:spPr>
          <a:xfrm>
            <a:off x="10407287" y="2770592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595652"/>
                </a:solidFill>
                <a:hlinkClick r:id="rId7"/>
              </a:rPr>
              <a:t>C</a:t>
            </a:r>
            <a:r>
              <a:rPr lang="en-BE" sz="1100" dirty="0">
                <a:solidFill>
                  <a:srgbClr val="595652"/>
                </a:solidFill>
                <a:hlinkClick r:id="rId7"/>
              </a:rPr>
              <a:t>omputerBasedMath</a:t>
            </a:r>
            <a:endParaRPr lang="en-BE" sz="1100" dirty="0">
              <a:solidFill>
                <a:srgbClr val="595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916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BF6053-2D11-2A46-B721-ABBB6C9EE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4991818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231EC-43DE-FD40-B6DB-2439C4437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B76692-F160-5246-8A2B-FA59DC10CCEC}"/>
              </a:ext>
            </a:extLst>
          </p:cNvPr>
          <p:cNvSpPr/>
          <p:nvPr/>
        </p:nvSpPr>
        <p:spPr>
          <a:xfrm>
            <a:off x="1748630" y="1529138"/>
            <a:ext cx="3946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j </a:t>
            </a:r>
            <a:r>
              <a:rPr lang="en-GB" sz="1400" dirty="0">
                <a:solidFill>
                  <a:srgbClr val="0000FF"/>
                </a:solidFill>
              </a:rPr>
              <a:t>in </a:t>
            </a:r>
            <a:r>
              <a:rPr lang="en-GB" sz="1400" dirty="0">
                <a:solidFill>
                  <a:srgbClr val="000000"/>
                </a:solidFill>
              </a:rPr>
              <a:t>range(0,212,15):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 </a:t>
            </a:r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i</a:t>
            </a:r>
            <a:r>
              <a:rPr lang="en-GB" sz="1400" dirty="0">
                <a:solidFill>
                  <a:srgbClr val="0000FF"/>
                </a:solidFill>
              </a:rPr>
              <a:t> in </a:t>
            </a:r>
            <a:r>
              <a:rPr lang="en-GB" sz="1400" dirty="0">
                <a:solidFill>
                  <a:srgbClr val="000000"/>
                </a:solidFill>
              </a:rPr>
              <a:t>range(0,318,60):</a:t>
            </a:r>
            <a:endParaRPr lang="en-BE" sz="1400" dirty="0">
              <a:solidFill>
                <a:srgbClr val="000000"/>
              </a:solidFill>
            </a:endParaRPr>
          </a:p>
          <a:p>
            <a:r>
              <a:rPr lang="nl-NL" sz="1400" b="1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nl-NL" sz="1400" b="1" dirty="0">
                <a:solidFill>
                  <a:srgbClr val="000000"/>
                </a:solidFill>
                <a:sym typeface="Symbol" pitchFamily="2" charset="2"/>
              </a:rPr>
              <a:t>x</a:t>
            </a:r>
            <a:r>
              <a:rPr lang="nl-NL" sz="1400" b="1" dirty="0">
                <a:solidFill>
                  <a:srgbClr val="FF0000"/>
                </a:solidFill>
                <a:sym typeface="Symbol" pitchFamily="2" charset="2"/>
              </a:rPr>
              <a:t>=</a:t>
            </a:r>
            <a:r>
              <a:rPr lang="nl-NL" sz="1400" b="1" dirty="0">
                <a:solidFill>
                  <a:srgbClr val="000000"/>
                </a:solidFill>
                <a:sym typeface="Symbol" pitchFamily="2" charset="2"/>
              </a:rPr>
              <a:t>30</a:t>
            </a:r>
            <a:r>
              <a:rPr lang="nl-NL" sz="1400" b="1" dirty="0">
                <a:solidFill>
                  <a:srgbClr val="FF0000"/>
                </a:solidFill>
                <a:sym typeface="Symbol" pitchFamily="2" charset="2"/>
              </a:rPr>
              <a:t>*</a:t>
            </a:r>
            <a:r>
              <a:rPr lang="nl-NL" sz="1400" b="1" dirty="0">
                <a:solidFill>
                  <a:srgbClr val="000000"/>
                </a:solidFill>
                <a:sym typeface="Symbol" pitchFamily="2" charset="2"/>
              </a:rPr>
              <a:t>((j</a:t>
            </a:r>
            <a:r>
              <a:rPr lang="nl-NL" sz="1400" b="1" dirty="0">
                <a:solidFill>
                  <a:srgbClr val="FF0000"/>
                </a:solidFill>
                <a:sym typeface="Symbol" pitchFamily="2" charset="2"/>
              </a:rPr>
              <a:t>/</a:t>
            </a:r>
            <a:r>
              <a:rPr lang="nl-NL" sz="1400" b="1" dirty="0">
                <a:solidFill>
                  <a:srgbClr val="000000"/>
                </a:solidFill>
                <a:sym typeface="Symbol" pitchFamily="2" charset="2"/>
              </a:rPr>
              <a:t>15)</a:t>
            </a:r>
            <a:r>
              <a:rPr lang="nl-NL" sz="1400" b="1" dirty="0">
                <a:solidFill>
                  <a:srgbClr val="FF0000"/>
                </a:solidFill>
                <a:sym typeface="Symbol" pitchFamily="2" charset="2"/>
              </a:rPr>
              <a:t>%</a:t>
            </a:r>
            <a:r>
              <a:rPr lang="nl-NL" sz="1400" b="1" dirty="0">
                <a:solidFill>
                  <a:srgbClr val="000000"/>
                </a:solidFill>
                <a:sym typeface="Symbol" pitchFamily="2" charset="2"/>
              </a:rPr>
              <a:t>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set_color(255,255,255)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 </a:t>
            </a:r>
            <a:r>
              <a:rPr lang="en-BE" sz="1400" dirty="0"/>
              <a:t>fill_circle(i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x</a:t>
            </a:r>
            <a:r>
              <a:rPr lang="en-BE" sz="1400" dirty="0"/>
              <a:t>,j,r)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draw_circle(i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x</a:t>
            </a:r>
            <a:r>
              <a:rPr lang="en-BE" sz="1400" dirty="0"/>
              <a:t>,j,r)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1CA549-8E9F-8746-AA53-1B57F6757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C6ECF8-EDE9-A04E-BDFF-884FC63C04E6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036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D9730-CA5E-CE43-AD6C-5AC1A44AC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4991818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231EC-43DE-FD40-B6DB-2439C4437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B76692-F160-5246-8A2B-FA59DC10CCEC}"/>
              </a:ext>
            </a:extLst>
          </p:cNvPr>
          <p:cNvSpPr/>
          <p:nvPr/>
        </p:nvSpPr>
        <p:spPr>
          <a:xfrm>
            <a:off x="1748630" y="1529138"/>
            <a:ext cx="3946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j </a:t>
            </a:r>
            <a:r>
              <a:rPr lang="en-GB" sz="1400" dirty="0">
                <a:solidFill>
                  <a:srgbClr val="0000FF"/>
                </a:solidFill>
              </a:rPr>
              <a:t>in </a:t>
            </a:r>
            <a:r>
              <a:rPr lang="en-GB" sz="1400" dirty="0">
                <a:solidFill>
                  <a:srgbClr val="000000"/>
                </a:solidFill>
              </a:rPr>
              <a:t>range(0,212,15):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 </a:t>
            </a:r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i</a:t>
            </a:r>
            <a:r>
              <a:rPr lang="en-GB" sz="1400" dirty="0">
                <a:solidFill>
                  <a:srgbClr val="0000FF"/>
                </a:solidFill>
              </a:rPr>
              <a:t> in </a:t>
            </a:r>
            <a:r>
              <a:rPr lang="en-GB" sz="1400" dirty="0">
                <a:solidFill>
                  <a:srgbClr val="000000"/>
                </a:solidFill>
              </a:rPr>
              <a:t>range(0,318,60):</a:t>
            </a:r>
            <a:endParaRPr lang="en-BE" sz="1400" dirty="0">
              <a:solidFill>
                <a:srgbClr val="000000"/>
              </a:solidFill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x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=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30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*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((j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/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15)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%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#          </a:t>
            </a:r>
            <a:r>
              <a:rPr lang="en-BE" sz="1400" dirty="0">
                <a:solidFill>
                  <a:srgbClr val="A6A6A6"/>
                </a:solidFill>
              </a:rPr>
              <a:t>set_color(255,255,255)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#          </a:t>
            </a:r>
            <a:r>
              <a:rPr lang="en-BE" sz="1400" dirty="0">
                <a:solidFill>
                  <a:srgbClr val="A6A6A6"/>
                </a:solidFill>
              </a:rPr>
              <a:t>fill_circle(i</a:t>
            </a:r>
            <a:r>
              <a:rPr lang="en-BE" sz="1400" b="1" dirty="0">
                <a:solidFill>
                  <a:srgbClr val="A6A6A6"/>
                </a:solidFill>
              </a:rPr>
              <a:t>+x</a:t>
            </a:r>
            <a:r>
              <a:rPr lang="en-BE" sz="1400" dirty="0">
                <a:solidFill>
                  <a:srgbClr val="A6A6A6"/>
                </a:solidFill>
              </a:rPr>
              <a:t>,j,r)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draw_circle(i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x</a:t>
            </a:r>
            <a:r>
              <a:rPr lang="en-BE" sz="1400" dirty="0"/>
              <a:t>,j,r)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1CA549-8E9F-8746-AA53-1B57F6757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CD57A2-A4B3-8948-9746-790C739FBB7E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563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78B9161-989F-E842-8B94-F9C87BA6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271" y="4991818"/>
            <a:ext cx="2070100" cy="156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9E40B3-A936-3E47-BDF7-400874073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271" y="3312529"/>
            <a:ext cx="20701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0E35F-CA23-EF42-A5DB-EC4ECC5FA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271" y="1633240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76692-F160-5246-8A2B-FA59DC10CCEC}"/>
              </a:ext>
            </a:extLst>
          </p:cNvPr>
          <p:cNvSpPr/>
          <p:nvPr/>
        </p:nvSpPr>
        <p:spPr>
          <a:xfrm>
            <a:off x="1748630" y="1529138"/>
            <a:ext cx="3946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j </a:t>
            </a:r>
            <a:r>
              <a:rPr lang="en-GB" sz="1400" dirty="0">
                <a:solidFill>
                  <a:srgbClr val="0000FF"/>
                </a:solidFill>
              </a:rPr>
              <a:t>in </a:t>
            </a:r>
            <a:r>
              <a:rPr lang="en-GB" sz="1400" dirty="0">
                <a:solidFill>
                  <a:srgbClr val="000000"/>
                </a:solidFill>
              </a:rPr>
              <a:t>range(0,212,15):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 </a:t>
            </a:r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i</a:t>
            </a:r>
            <a:r>
              <a:rPr lang="en-GB" sz="1400" dirty="0">
                <a:solidFill>
                  <a:srgbClr val="0000FF"/>
                </a:solidFill>
              </a:rPr>
              <a:t> in </a:t>
            </a:r>
            <a:r>
              <a:rPr lang="en-GB" sz="1400" dirty="0">
                <a:solidFill>
                  <a:srgbClr val="000000"/>
                </a:solidFill>
              </a:rPr>
              <a:t>range(0,318,60):</a:t>
            </a:r>
            <a:endParaRPr lang="en-BE" sz="1400" dirty="0">
              <a:solidFill>
                <a:srgbClr val="000000"/>
              </a:solidFill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x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=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30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*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((j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/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15)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%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</a:t>
            </a:r>
            <a:r>
              <a:rPr lang="en-BE" sz="1400" b="1" dirty="0"/>
              <a:t>75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6</a:t>
            </a:r>
            <a:r>
              <a:rPr lang="en-BE" sz="1400" b="1" dirty="0">
                <a:solidFill>
                  <a:srgbClr val="FF0000"/>
                </a:solidFill>
              </a:rPr>
              <a:t>*</a:t>
            </a:r>
            <a:r>
              <a:rPr lang="en-BE" sz="1400" b="1" dirty="0"/>
              <a:t>r,75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6</a:t>
            </a:r>
            <a:r>
              <a:rPr lang="en-BE" sz="1400" b="1" dirty="0">
                <a:solidFill>
                  <a:srgbClr val="FF0000"/>
                </a:solidFill>
              </a:rPr>
              <a:t>*</a:t>
            </a:r>
            <a:r>
              <a:rPr lang="en-BE" sz="1400" b="1" dirty="0"/>
              <a:t>r,75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6</a:t>
            </a:r>
            <a:r>
              <a:rPr lang="en-BE" sz="1400" b="1" dirty="0">
                <a:solidFill>
                  <a:srgbClr val="FF0000"/>
                </a:solidFill>
              </a:rPr>
              <a:t>*</a:t>
            </a:r>
            <a:r>
              <a:rPr lang="en-BE" sz="1400" b="1" dirty="0"/>
              <a:t>r</a:t>
            </a:r>
            <a:r>
              <a:rPr lang="en-BE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fill_circle(i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x</a:t>
            </a:r>
            <a:r>
              <a:rPr lang="en-BE" sz="1400" dirty="0"/>
              <a:t>,j,r)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draw_circle(i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x</a:t>
            </a:r>
            <a:r>
              <a:rPr lang="en-BE" sz="1400" dirty="0"/>
              <a:t>,j,r)</a:t>
            </a:r>
            <a:endParaRPr lang="en-BE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673627-9177-9840-8B5E-2AE83D202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604" y="4991818"/>
            <a:ext cx="2070100" cy="156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7EC71-1710-F24A-B99B-4A06E5CF5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604" y="1633240"/>
            <a:ext cx="2070100" cy="156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AB7167-5838-7443-ACEC-FABE1B32AD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5604" y="3312529"/>
            <a:ext cx="2070100" cy="1562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78D233-24DE-974B-B8AC-6FC3E42AEABC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61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E21C3C-FED0-6540-BCE2-C5BBAB50E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938" y="4991818"/>
            <a:ext cx="2070100" cy="156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9AF55-C96A-5A47-AF5A-3F224BAE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938" y="1633240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76692-F160-5246-8A2B-FA59DC10CCEC}"/>
              </a:ext>
            </a:extLst>
          </p:cNvPr>
          <p:cNvSpPr/>
          <p:nvPr/>
        </p:nvSpPr>
        <p:spPr>
          <a:xfrm>
            <a:off x="1748630" y="1529138"/>
            <a:ext cx="39466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r>
              <a:rPr lang="en-GB" sz="1400" dirty="0"/>
              <a:t>red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(255,0,0)</a:t>
            </a:r>
          </a:p>
          <a:p>
            <a:r>
              <a:rPr lang="en-GB" sz="1400" dirty="0"/>
              <a:t>gre</a:t>
            </a:r>
            <a:r>
              <a:rPr lang="en-GB" sz="1400" dirty="0">
                <a:solidFill>
                  <a:srgbClr val="000000"/>
                </a:solidFill>
              </a:rPr>
              <a:t>e</a:t>
            </a:r>
            <a:r>
              <a:rPr lang="en-GB" sz="1400" dirty="0"/>
              <a:t>n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(0,255,0)</a:t>
            </a:r>
          </a:p>
          <a:p>
            <a:r>
              <a:rPr lang="en-GB" sz="1400" dirty="0"/>
              <a:t>blue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(0,0,255)</a:t>
            </a:r>
          </a:p>
          <a:p>
            <a:r>
              <a:rPr lang="en-GB" sz="1400" dirty="0"/>
              <a:t>yellow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(255,255,0)</a:t>
            </a:r>
          </a:p>
          <a:p>
            <a:r>
              <a:rPr lang="en-GB" sz="1400" dirty="0"/>
              <a:t>cyan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(0,255,255)</a:t>
            </a:r>
          </a:p>
          <a:p>
            <a:r>
              <a:rPr lang="en-GB" sz="1400" dirty="0"/>
              <a:t>magenta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(255,0,255)</a:t>
            </a:r>
          </a:p>
          <a:p>
            <a:endParaRPr lang="en-GB" sz="1400" dirty="0"/>
          </a:p>
          <a:p>
            <a:r>
              <a:rPr lang="en-GB" sz="1400" dirty="0" err="1"/>
              <a:t>color</a:t>
            </a:r>
            <a:r>
              <a:rPr lang="en-GB" sz="1400" dirty="0"/>
              <a:t>=[</a:t>
            </a:r>
            <a:r>
              <a:rPr lang="en-GB" sz="1400" dirty="0" err="1"/>
              <a:t>red,yellow,green,cyan,magenta,blue</a:t>
            </a:r>
            <a:r>
              <a:rPr lang="en-GB" sz="1400" dirty="0"/>
              <a:t>]</a:t>
            </a:r>
            <a:endParaRPr lang="en-BE" sz="1400" dirty="0"/>
          </a:p>
          <a:p>
            <a:endParaRPr lang="en-BE" sz="1400" dirty="0"/>
          </a:p>
          <a:p>
            <a:r>
              <a:rPr lang="en-BE" sz="1400" dirty="0"/>
              <a:t>k</a:t>
            </a:r>
            <a:r>
              <a:rPr lang="en-BE" sz="1400" dirty="0">
                <a:solidFill>
                  <a:srgbClr val="FF0000"/>
                </a:solidFill>
              </a:rPr>
              <a:t>=</a:t>
            </a:r>
            <a:r>
              <a:rPr lang="en-BE" sz="1400" dirty="0"/>
              <a:t>0</a:t>
            </a:r>
          </a:p>
          <a:p>
            <a:endParaRPr lang="en-BE" sz="1400" dirty="0"/>
          </a:p>
          <a:p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j </a:t>
            </a:r>
            <a:r>
              <a:rPr lang="en-GB" sz="1400" dirty="0">
                <a:solidFill>
                  <a:srgbClr val="0000FF"/>
                </a:solidFill>
              </a:rPr>
              <a:t>in </a:t>
            </a:r>
            <a:r>
              <a:rPr lang="en-GB" sz="1400" dirty="0">
                <a:solidFill>
                  <a:srgbClr val="000000"/>
                </a:solidFill>
              </a:rPr>
              <a:t>range(0,212,15):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 </a:t>
            </a:r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i</a:t>
            </a:r>
            <a:r>
              <a:rPr lang="en-GB" sz="1400" dirty="0">
                <a:solidFill>
                  <a:srgbClr val="0000FF"/>
                </a:solidFill>
              </a:rPr>
              <a:t> in </a:t>
            </a:r>
            <a:r>
              <a:rPr lang="en-GB" sz="1400" dirty="0">
                <a:solidFill>
                  <a:srgbClr val="000000"/>
                </a:solidFill>
              </a:rPr>
              <a:t>range(0,318,60):</a:t>
            </a:r>
            <a:endParaRPr lang="en-BE" sz="1400" dirty="0">
              <a:solidFill>
                <a:srgbClr val="000000"/>
              </a:solidFill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x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=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30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*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((j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/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15)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%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set_color(color[k])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>
                <a:sym typeface="Symbol" pitchFamily="2" charset="2"/>
              </a:rPr>
              <a:t>k</a:t>
            </a:r>
            <a:r>
              <a:rPr lang="en-BE" sz="1400" dirty="0">
                <a:solidFill>
                  <a:srgbClr val="FF0000"/>
                </a:solidFill>
                <a:sym typeface="Symbol" pitchFamily="2" charset="2"/>
              </a:rPr>
              <a:t>=</a:t>
            </a:r>
            <a:r>
              <a:rPr lang="en-BE" sz="1400" dirty="0">
                <a:sym typeface="Symbol" pitchFamily="2" charset="2"/>
              </a:rPr>
              <a:t>(k</a:t>
            </a:r>
            <a:r>
              <a:rPr lang="en-BE" sz="1400" dirty="0">
                <a:solidFill>
                  <a:srgbClr val="FF0000"/>
                </a:solidFill>
                <a:sym typeface="Symbol" pitchFamily="2" charset="2"/>
              </a:rPr>
              <a:t>+</a:t>
            </a:r>
            <a:r>
              <a:rPr lang="en-BE" sz="1400" dirty="0">
                <a:sym typeface="Symbol" pitchFamily="2" charset="2"/>
              </a:rPr>
              <a:t>1)</a:t>
            </a:r>
            <a:r>
              <a:rPr lang="en-BE" sz="1400" dirty="0">
                <a:solidFill>
                  <a:srgbClr val="FF0000"/>
                </a:solidFill>
                <a:sym typeface="Symbol" pitchFamily="2" charset="2"/>
              </a:rPr>
              <a:t>%</a:t>
            </a:r>
            <a:r>
              <a:rPr lang="en-BE" sz="1400" dirty="0">
                <a:sym typeface="Symbol" pitchFamily="2" charset="2"/>
              </a:rPr>
              <a:t>6</a:t>
            </a:r>
            <a:endParaRPr lang="en-BE" sz="1400" dirty="0"/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fill_circle(i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x</a:t>
            </a:r>
            <a:r>
              <a:rPr lang="en-BE" sz="1400" dirty="0"/>
              <a:t>,j,r)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draw_circle(i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x</a:t>
            </a:r>
            <a:r>
              <a:rPr lang="en-BE" sz="1400" dirty="0"/>
              <a:t>,j,r)</a:t>
            </a:r>
            <a:endParaRPr lang="en-BE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87F336-20D4-AA4A-ADBA-212AECEBA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938" y="3312529"/>
            <a:ext cx="2070100" cy="156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73627-9177-9840-8B5E-2AE83D202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604" y="4991818"/>
            <a:ext cx="2070100" cy="156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7EC71-1710-F24A-B99B-4A06E5CF5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5604" y="1633240"/>
            <a:ext cx="2070100" cy="156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AB7167-5838-7443-ACEC-FABE1B32A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604" y="3312529"/>
            <a:ext cx="20701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D02464-4EE5-F942-97E0-48CF2A2C33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6938" y="3312529"/>
            <a:ext cx="2070100" cy="1562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4DF5D2-0E22-F84E-B354-6E4D1A185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6271" y="4991818"/>
            <a:ext cx="2070100" cy="1562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95F236-2BE5-014E-828F-9AD8A786FB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6271" y="3312529"/>
            <a:ext cx="2070100" cy="1562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62AF41-F1A0-CB40-B545-84AD84B926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6271" y="1633240"/>
            <a:ext cx="2070100" cy="1562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FF08F5-5EFD-534C-8F70-4C1AED5F6FCE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728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9AF55-C96A-5A47-AF5A-3F224BAE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938" y="1633240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87F336-20D4-AA4A-ADBA-212AECEBA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938" y="3312529"/>
            <a:ext cx="2070100" cy="156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C7EC71-1710-F24A-B99B-4A06E5CF5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604" y="1633240"/>
            <a:ext cx="2070100" cy="156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AB7167-5838-7443-ACEC-FABE1B32A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604" y="3312529"/>
            <a:ext cx="20701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D02464-4EE5-F942-97E0-48CF2A2C3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6938" y="3312529"/>
            <a:ext cx="2070100" cy="1562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95F236-2BE5-014E-828F-9AD8A786F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6271" y="3312529"/>
            <a:ext cx="2070100" cy="1562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62AF41-F1A0-CB40-B545-84AD84B92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6271" y="1633240"/>
            <a:ext cx="2070100" cy="15621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D801D9-001C-9A4C-A2FE-A2FB8D3D51A7}"/>
              </a:ext>
            </a:extLst>
          </p:cNvPr>
          <p:cNvSpPr/>
          <p:nvPr/>
        </p:nvSpPr>
        <p:spPr>
          <a:xfrm>
            <a:off x="1748630" y="1529138"/>
            <a:ext cx="39466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endParaRPr lang="en-BE" sz="1400" dirty="0"/>
          </a:p>
          <a:p>
            <a:r>
              <a:rPr lang="en-GB" sz="1400" dirty="0"/>
              <a:t>red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(255,0,0)</a:t>
            </a:r>
          </a:p>
          <a:p>
            <a:r>
              <a:rPr lang="en-GB" sz="1400" dirty="0"/>
              <a:t>gre</a:t>
            </a:r>
            <a:r>
              <a:rPr lang="en-GB" sz="1400" dirty="0">
                <a:solidFill>
                  <a:srgbClr val="000000"/>
                </a:solidFill>
              </a:rPr>
              <a:t>e</a:t>
            </a:r>
            <a:r>
              <a:rPr lang="en-GB" sz="1400" dirty="0"/>
              <a:t>n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(0,255,0)</a:t>
            </a:r>
          </a:p>
          <a:p>
            <a:r>
              <a:rPr lang="en-GB" sz="1400" dirty="0"/>
              <a:t>blue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(0,0,255)</a:t>
            </a:r>
          </a:p>
          <a:p>
            <a:r>
              <a:rPr lang="en-GB" sz="1400" dirty="0"/>
              <a:t>yellow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(255,255,0)</a:t>
            </a:r>
          </a:p>
          <a:p>
            <a:r>
              <a:rPr lang="en-GB" sz="1400" dirty="0"/>
              <a:t>cyan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(0,255,255)</a:t>
            </a:r>
          </a:p>
          <a:p>
            <a:r>
              <a:rPr lang="en-GB" sz="1400" dirty="0"/>
              <a:t>magenta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(255,0,255)</a:t>
            </a:r>
          </a:p>
          <a:p>
            <a:endParaRPr lang="en-GB" sz="1400" dirty="0"/>
          </a:p>
          <a:p>
            <a:r>
              <a:rPr lang="en-GB" sz="1400" dirty="0" err="1"/>
              <a:t>color</a:t>
            </a:r>
            <a:r>
              <a:rPr lang="en-GB" sz="1400" dirty="0"/>
              <a:t>=[</a:t>
            </a:r>
            <a:r>
              <a:rPr lang="en-GB" sz="1400" dirty="0" err="1"/>
              <a:t>red,yellow,green,cyan,magenta,blue</a:t>
            </a:r>
            <a:r>
              <a:rPr lang="en-GB" sz="1400" dirty="0"/>
              <a:t>]</a:t>
            </a:r>
            <a:endParaRPr lang="en-BE" sz="1400" dirty="0"/>
          </a:p>
          <a:p>
            <a:endParaRPr lang="en-BE" sz="1400" dirty="0"/>
          </a:p>
          <a:p>
            <a:r>
              <a:rPr lang="en-BE" sz="1400" dirty="0"/>
              <a:t>k</a:t>
            </a:r>
            <a:r>
              <a:rPr lang="en-BE" sz="1400" dirty="0">
                <a:solidFill>
                  <a:srgbClr val="FF0000"/>
                </a:solidFill>
              </a:rPr>
              <a:t>=</a:t>
            </a:r>
            <a:r>
              <a:rPr lang="en-BE" sz="1400" dirty="0"/>
              <a:t>0</a:t>
            </a:r>
          </a:p>
          <a:p>
            <a:endParaRPr lang="en-BE" sz="1400" dirty="0"/>
          </a:p>
          <a:p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j </a:t>
            </a:r>
            <a:r>
              <a:rPr lang="en-GB" sz="1400" dirty="0">
                <a:solidFill>
                  <a:srgbClr val="0000FF"/>
                </a:solidFill>
              </a:rPr>
              <a:t>in </a:t>
            </a:r>
            <a:r>
              <a:rPr lang="en-GB" sz="1400" dirty="0">
                <a:solidFill>
                  <a:srgbClr val="000000"/>
                </a:solidFill>
              </a:rPr>
              <a:t>range(0,212,15):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 </a:t>
            </a:r>
            <a:r>
              <a:rPr lang="en-GB" sz="1400" dirty="0">
                <a:solidFill>
                  <a:srgbClr val="0000FF"/>
                </a:solidFill>
              </a:rPr>
              <a:t>for </a:t>
            </a:r>
            <a:r>
              <a:rPr lang="en-GB" sz="1400" dirty="0">
                <a:solidFill>
                  <a:srgbClr val="000000"/>
                </a:solidFill>
              </a:rPr>
              <a:t>i</a:t>
            </a:r>
            <a:r>
              <a:rPr lang="en-GB" sz="1400" dirty="0">
                <a:solidFill>
                  <a:srgbClr val="0000FF"/>
                </a:solidFill>
              </a:rPr>
              <a:t> in </a:t>
            </a:r>
            <a:r>
              <a:rPr lang="en-GB" sz="1400" dirty="0">
                <a:solidFill>
                  <a:srgbClr val="000000"/>
                </a:solidFill>
              </a:rPr>
              <a:t>range(0,318,60):</a:t>
            </a:r>
            <a:endParaRPr lang="en-BE" sz="1400" dirty="0">
              <a:solidFill>
                <a:srgbClr val="000000"/>
              </a:solidFill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x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=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30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*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((j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/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15)</a:t>
            </a:r>
            <a:r>
              <a:rPr lang="nl-NL" sz="1400" dirty="0">
                <a:solidFill>
                  <a:srgbClr val="FF0000"/>
                </a:solidFill>
                <a:sym typeface="Symbol" pitchFamily="2" charset="2"/>
              </a:rPr>
              <a:t>%</a:t>
            </a:r>
            <a:r>
              <a:rPr lang="nl-NL" sz="1400" dirty="0">
                <a:solidFill>
                  <a:srgbClr val="000000"/>
                </a:solidFill>
                <a:sym typeface="Symbol" pitchFamily="2" charset="2"/>
              </a:rPr>
              <a:t>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BE" sz="1400" dirty="0">
                <a:solidFill>
                  <a:srgbClr val="0000FF"/>
                </a:solidFill>
              </a:rPr>
              <a:t>for</a:t>
            </a:r>
            <a:r>
              <a:rPr lang="en-BE" sz="1400" dirty="0"/>
              <a:t> r </a:t>
            </a:r>
            <a:r>
              <a:rPr lang="en-BE" sz="1400" dirty="0">
                <a:solidFill>
                  <a:srgbClr val="0000FF"/>
                </a:solidFill>
              </a:rPr>
              <a:t>in</a:t>
            </a:r>
            <a:r>
              <a:rPr lang="en-BE" sz="1400" dirty="0"/>
              <a:t> range(30,0,-5):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set_color(color[k])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>
                <a:sym typeface="Symbol" pitchFamily="2" charset="2"/>
              </a:rPr>
              <a:t>k</a:t>
            </a:r>
            <a:r>
              <a:rPr lang="en-BE" sz="1400" dirty="0">
                <a:solidFill>
                  <a:srgbClr val="FF0000"/>
                </a:solidFill>
                <a:sym typeface="Symbol" pitchFamily="2" charset="2"/>
              </a:rPr>
              <a:t>=</a:t>
            </a:r>
            <a:r>
              <a:rPr lang="en-BE" sz="1400" dirty="0">
                <a:sym typeface="Symbol" pitchFamily="2" charset="2"/>
              </a:rPr>
              <a:t>(k</a:t>
            </a:r>
            <a:r>
              <a:rPr lang="en-BE" sz="1400" dirty="0">
                <a:solidFill>
                  <a:srgbClr val="FF0000"/>
                </a:solidFill>
                <a:sym typeface="Symbol" pitchFamily="2" charset="2"/>
              </a:rPr>
              <a:t>+</a:t>
            </a:r>
            <a:r>
              <a:rPr lang="en-BE" sz="1400" dirty="0">
                <a:sym typeface="Symbol" pitchFamily="2" charset="2"/>
              </a:rPr>
              <a:t>1)</a:t>
            </a:r>
            <a:r>
              <a:rPr lang="en-BE" sz="1400" dirty="0">
                <a:solidFill>
                  <a:srgbClr val="FF0000"/>
                </a:solidFill>
                <a:sym typeface="Symbol" pitchFamily="2" charset="2"/>
              </a:rPr>
              <a:t>%</a:t>
            </a:r>
            <a:r>
              <a:rPr lang="en-BE" sz="1400" dirty="0">
                <a:sym typeface="Symbol" pitchFamily="2" charset="2"/>
              </a:rPr>
              <a:t>6</a:t>
            </a:r>
            <a:endParaRPr lang="en-BE" sz="1400" dirty="0"/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fill_circle(i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x</a:t>
            </a:r>
            <a:r>
              <a:rPr lang="en-BE" sz="1400" dirty="0"/>
              <a:t>,j,r)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set_color(0,0,0)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BE" sz="1400" dirty="0"/>
              <a:t>draw_circle(i</a:t>
            </a:r>
            <a:r>
              <a:rPr lang="en-BE" sz="1400" b="1" dirty="0">
                <a:solidFill>
                  <a:srgbClr val="FF0000"/>
                </a:solidFill>
              </a:rPr>
              <a:t>+</a:t>
            </a:r>
            <a:r>
              <a:rPr lang="en-BE" sz="1400" b="1" dirty="0"/>
              <a:t>x</a:t>
            </a:r>
            <a:r>
              <a:rPr lang="en-BE" sz="1400" dirty="0"/>
              <a:t>,j,r)</a:t>
            </a:r>
            <a:endParaRPr lang="en-B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6AA750-BE21-8841-9344-45B11B31BDDF}"/>
              </a:ext>
            </a:extLst>
          </p:cNvPr>
          <p:cNvSpPr txBox="1"/>
          <p:nvPr/>
        </p:nvSpPr>
        <p:spPr>
          <a:xfrm>
            <a:off x="10317894" y="404812"/>
            <a:ext cx="1618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Graphical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Patterns</a:t>
            </a:r>
            <a:endParaRPr lang="en-BE" sz="2800" b="1" i="1" dirty="0">
              <a:solidFill>
                <a:srgbClr val="932833"/>
              </a:solidFill>
            </a:endParaRPr>
          </a:p>
        </p:txBody>
      </p:sp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55CD6B-F145-1647-8314-4A1BBB3AA4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988" y="5000131"/>
            <a:ext cx="2071716" cy="1553787"/>
          </a:xfrm>
          <a:prstGeom prst="rect">
            <a:avLst/>
          </a:prstGeom>
        </p:spPr>
      </p:pic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EDB6F6-0554-A847-B359-72936CF120E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655" y="5000131"/>
            <a:ext cx="2071716" cy="1553787"/>
          </a:xfrm>
          <a:prstGeom prst="rect">
            <a:avLst/>
          </a:prstGeom>
        </p:spPr>
      </p:pic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EF01A7-7095-5E4B-950B-91DBFE3774A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322" y="5000131"/>
            <a:ext cx="2071716" cy="15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5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008578" y="404812"/>
            <a:ext cx="1927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Tessellation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05769F-B418-0744-91DB-CE433E3C3C82}"/>
              </a:ext>
            </a:extLst>
          </p:cNvPr>
          <p:cNvSpPr/>
          <p:nvPr/>
        </p:nvSpPr>
        <p:spPr>
          <a:xfrm>
            <a:off x="1748631" y="1529138"/>
            <a:ext cx="369697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sqrt</a:t>
            </a:r>
          </a:p>
          <a:p>
            <a:endParaRPr lang="en-GB" sz="5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gray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(200,200,200)</a:t>
            </a:r>
          </a:p>
          <a:p>
            <a:endParaRPr lang="en-GB" sz="500" dirty="0"/>
          </a:p>
          <a:p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0.5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sqrt(3)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tile(</a:t>
            </a:r>
            <a:r>
              <a:rPr lang="en-GB" sz="1400" dirty="0" err="1"/>
              <a:t>x,y,color,orientation</a:t>
            </a:r>
            <a:r>
              <a:rPr lang="en-GB" sz="1400" dirty="0"/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px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[0,f,f,2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f,0,0]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[0,0.5,1.5,2,3,2,0]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i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range(7):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px[i]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x+16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px[i]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orientation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py</a:t>
            </a:r>
            <a:r>
              <a:rPr lang="en-GB" sz="1400" dirty="0"/>
              <a:t>[i]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py</a:t>
            </a:r>
            <a:r>
              <a:rPr lang="en-GB" sz="1400" dirty="0"/>
              <a:t>[i]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fill_poly</a:t>
            </a:r>
            <a:r>
              <a:rPr lang="en-GB" sz="1400" dirty="0"/>
              <a:t>(</a:t>
            </a:r>
            <a:r>
              <a:rPr lang="en-GB" sz="1400" dirty="0" err="1"/>
              <a:t>px,py</a:t>
            </a:r>
            <a:r>
              <a:rPr lang="en-GB" sz="1400" dirty="0"/>
              <a:t>)</a:t>
            </a:r>
          </a:p>
          <a:p>
            <a:endParaRPr lang="en-GB" sz="5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90F367-0B02-7148-AF59-F604C803B11B}"/>
              </a:ext>
            </a:extLst>
          </p:cNvPr>
          <p:cNvGrpSpPr/>
          <p:nvPr/>
        </p:nvGrpSpPr>
        <p:grpSpPr>
          <a:xfrm>
            <a:off x="5716183" y="2553431"/>
            <a:ext cx="1411258" cy="2063020"/>
            <a:chOff x="5716183" y="2553431"/>
            <a:chExt cx="1411258" cy="206302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19C6DD-7F25-AC4F-92F2-700C304B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6183" y="2653183"/>
              <a:ext cx="1330302" cy="19632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9087B6-8E7B-CE4A-B66E-CF39D095CD8D}"/>
                </a:ext>
              </a:extLst>
            </p:cNvPr>
            <p:cNvSpPr txBox="1"/>
            <p:nvPr/>
          </p:nvSpPr>
          <p:spPr>
            <a:xfrm>
              <a:off x="6808123" y="3965171"/>
              <a:ext cx="3193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606160"/>
                  </a:solidFill>
                </a:rPr>
                <a:t>px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B22DE9-28C4-0D40-BBEC-64C2CA056EEC}"/>
                </a:ext>
              </a:extLst>
            </p:cNvPr>
            <p:cNvSpPr txBox="1"/>
            <p:nvPr/>
          </p:nvSpPr>
          <p:spPr>
            <a:xfrm>
              <a:off x="5925801" y="2553431"/>
              <a:ext cx="3225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BE" sz="1100" dirty="0">
                  <a:solidFill>
                    <a:srgbClr val="606160"/>
                  </a:solidFill>
                </a:rPr>
                <a:t>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5442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2C6F5-DD33-CB4D-9670-A1B403A2E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05769F-B418-0744-91DB-CE433E3C3C82}"/>
              </a:ext>
            </a:extLst>
          </p:cNvPr>
          <p:cNvSpPr/>
          <p:nvPr/>
        </p:nvSpPr>
        <p:spPr>
          <a:xfrm>
            <a:off x="1748631" y="1529138"/>
            <a:ext cx="36969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sqrt</a:t>
            </a:r>
          </a:p>
          <a:p>
            <a:endParaRPr lang="en-GB" sz="5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gray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(200,200,200)</a:t>
            </a:r>
          </a:p>
          <a:p>
            <a:endParaRPr lang="en-GB" sz="500" dirty="0"/>
          </a:p>
          <a:p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0.5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sqrt(3)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tile(</a:t>
            </a:r>
            <a:r>
              <a:rPr lang="en-GB" sz="1400" dirty="0" err="1"/>
              <a:t>x,y,color,orientation</a:t>
            </a:r>
            <a:r>
              <a:rPr lang="en-GB" sz="1400" dirty="0"/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px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[0,f,f,2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f,0,0]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[0,0.5,1.5,2,3,2,0]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range(7):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x+16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orientation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fill_poly</a:t>
            </a:r>
            <a:r>
              <a:rPr lang="en-GB" sz="1400" dirty="0"/>
              <a:t>(</a:t>
            </a:r>
            <a:r>
              <a:rPr lang="en-GB" sz="1400" dirty="0" err="1"/>
              <a:t>px,py</a:t>
            </a:r>
            <a:r>
              <a:rPr lang="en-GB" sz="1400" dirty="0"/>
              <a:t>)</a:t>
            </a:r>
          </a:p>
          <a:p>
            <a:endParaRPr lang="en-GB" sz="500" dirty="0"/>
          </a:p>
          <a:p>
            <a:endParaRPr lang="en-GB" sz="1400" b="1" dirty="0"/>
          </a:p>
          <a:p>
            <a:endParaRPr lang="nl-NL" sz="1400" b="1" dirty="0">
              <a:sym typeface="Symbol" pitchFamily="2" charset="2"/>
            </a:endParaRPr>
          </a:p>
          <a:p>
            <a:endParaRPr lang="en-GB" sz="1400" b="1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tile(159,102,black,1)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tile(159,102,gray,-1)</a:t>
            </a:r>
            <a:endParaRPr lang="en-BE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3FEEF5-3E48-4A49-A68A-F6C63660925C}"/>
              </a:ext>
            </a:extLst>
          </p:cNvPr>
          <p:cNvSpPr txBox="1"/>
          <p:nvPr/>
        </p:nvSpPr>
        <p:spPr>
          <a:xfrm>
            <a:off x="10008578" y="404812"/>
            <a:ext cx="1927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Tessellation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74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2C6F5-DD33-CB4D-9670-A1B403A2E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2155A-DD5B-4542-BCA9-8F691096B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05769F-B418-0744-91DB-CE433E3C3C82}"/>
              </a:ext>
            </a:extLst>
          </p:cNvPr>
          <p:cNvSpPr/>
          <p:nvPr/>
        </p:nvSpPr>
        <p:spPr>
          <a:xfrm>
            <a:off x="1748631" y="1529138"/>
            <a:ext cx="36969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sqrt</a:t>
            </a:r>
          </a:p>
          <a:p>
            <a:endParaRPr lang="en-GB" sz="5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gray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(200,200,200)</a:t>
            </a:r>
          </a:p>
          <a:p>
            <a:endParaRPr lang="en-GB" sz="500" dirty="0"/>
          </a:p>
          <a:p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0.5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sqrt(3)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tile(</a:t>
            </a:r>
            <a:r>
              <a:rPr lang="en-GB" sz="1400" dirty="0" err="1"/>
              <a:t>x,y,color,orientation</a:t>
            </a:r>
            <a:r>
              <a:rPr lang="en-GB" sz="1400" dirty="0"/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px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[0,f,f,2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f,0,0]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[0,0.5,1.5,2,3,2,0]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range(7):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x+16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orientation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fill_poly</a:t>
            </a:r>
            <a:r>
              <a:rPr lang="en-GB" sz="1400" dirty="0"/>
              <a:t>(</a:t>
            </a:r>
            <a:r>
              <a:rPr lang="en-GB" sz="1400" dirty="0" err="1"/>
              <a:t>px,py</a:t>
            </a:r>
            <a:r>
              <a:rPr lang="en-GB" sz="1400" dirty="0"/>
              <a:t>)</a:t>
            </a:r>
          </a:p>
          <a:p>
            <a:endParaRPr lang="en-GB" sz="500" dirty="0"/>
          </a:p>
          <a:p>
            <a:r>
              <a:rPr lang="en-GB" sz="1400" b="1" dirty="0">
                <a:solidFill>
                  <a:srgbClr val="0000FF"/>
                </a:solidFill>
              </a:rPr>
              <a:t>for</a:t>
            </a:r>
            <a:r>
              <a:rPr lang="en-GB" sz="1400" b="1" dirty="0"/>
              <a:t> i </a:t>
            </a:r>
            <a:r>
              <a:rPr lang="en-GB" sz="1400" b="1" dirty="0">
                <a:solidFill>
                  <a:srgbClr val="0000FF"/>
                </a:solidFill>
              </a:rPr>
              <a:t>in</a:t>
            </a:r>
            <a:r>
              <a:rPr lang="en-GB" sz="1400" b="1" dirty="0"/>
              <a:t> range(10):</a:t>
            </a:r>
          </a:p>
          <a:p>
            <a:endParaRPr lang="nl-NL" sz="1400" b="1" dirty="0">
              <a:sym typeface="Symbol" pitchFamily="2" charset="2"/>
            </a:endParaRPr>
          </a:p>
          <a:p>
            <a:r>
              <a:rPr lang="nl-NL" sz="1400" b="1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b="1" dirty="0"/>
              <a:t>x</a:t>
            </a:r>
            <a:r>
              <a:rPr lang="en-GB" sz="1400" b="1" dirty="0">
                <a:solidFill>
                  <a:srgbClr val="FF0000"/>
                </a:solidFill>
              </a:rPr>
              <a:t>=</a:t>
            </a:r>
            <a:r>
              <a:rPr lang="en-GB" sz="1400" b="1" dirty="0"/>
              <a:t>48</a:t>
            </a:r>
            <a:r>
              <a:rPr lang="en-GB" sz="1400" b="1" dirty="0">
                <a:solidFill>
                  <a:srgbClr val="FF0000"/>
                </a:solidFill>
              </a:rPr>
              <a:t>*</a:t>
            </a:r>
            <a:r>
              <a:rPr lang="en-GB" sz="1400" b="1" dirty="0"/>
              <a:t>f</a:t>
            </a:r>
            <a:r>
              <a:rPr lang="en-GB" sz="1400" b="1" dirty="0">
                <a:solidFill>
                  <a:srgbClr val="FF0000"/>
                </a:solidFill>
              </a:rPr>
              <a:t>*</a:t>
            </a:r>
            <a:r>
              <a:rPr lang="en-GB" sz="1400" b="1" dirty="0"/>
              <a:t>i</a:t>
            </a:r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tile(</a:t>
            </a:r>
            <a:r>
              <a:rPr lang="en-GB" sz="1400" b="1" dirty="0"/>
              <a:t>x</a:t>
            </a:r>
            <a:r>
              <a:rPr lang="en-GB" sz="1400" dirty="0"/>
              <a:t>,102,black,1)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tile(</a:t>
            </a:r>
            <a:r>
              <a:rPr lang="en-GB" sz="1400" b="1" dirty="0"/>
              <a:t>x</a:t>
            </a:r>
            <a:r>
              <a:rPr lang="en-GB" sz="1400" dirty="0"/>
              <a:t>,102,gray,-1)</a:t>
            </a:r>
            <a:endParaRPr lang="en-B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6627B-A080-8A4C-94A4-AAB2A2F34519}"/>
              </a:ext>
            </a:extLst>
          </p:cNvPr>
          <p:cNvSpPr txBox="1"/>
          <p:nvPr/>
        </p:nvSpPr>
        <p:spPr>
          <a:xfrm>
            <a:off x="10008578" y="404812"/>
            <a:ext cx="1927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Tessellation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32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2C6F5-DD33-CB4D-9670-A1B403A2E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2155A-DD5B-4542-BCA9-8F691096B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11BE9-B6B1-7D49-AB76-F0B686B91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365" y="4991818"/>
            <a:ext cx="2070100" cy="15621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05769F-B418-0744-91DB-CE433E3C3C82}"/>
              </a:ext>
            </a:extLst>
          </p:cNvPr>
          <p:cNvSpPr/>
          <p:nvPr/>
        </p:nvSpPr>
        <p:spPr>
          <a:xfrm>
            <a:off x="1748631" y="1529138"/>
            <a:ext cx="36969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sqrt</a:t>
            </a:r>
          </a:p>
          <a:p>
            <a:endParaRPr lang="en-GB" sz="5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gray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(200,200,200)</a:t>
            </a:r>
          </a:p>
          <a:p>
            <a:endParaRPr lang="en-GB" sz="500" dirty="0"/>
          </a:p>
          <a:p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0.5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sqrt(3)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tile(</a:t>
            </a:r>
            <a:r>
              <a:rPr lang="en-GB" sz="1400" dirty="0" err="1"/>
              <a:t>x,y,color,orientation</a:t>
            </a:r>
            <a:r>
              <a:rPr lang="en-GB" sz="1400" dirty="0"/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px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[0,f,f,2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f,0,0]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[0,0.5,1.5,2,3,2,0]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range(7):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x+16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orientation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fill_poly</a:t>
            </a:r>
            <a:r>
              <a:rPr lang="en-GB" sz="1400" dirty="0"/>
              <a:t>(</a:t>
            </a:r>
            <a:r>
              <a:rPr lang="en-GB" sz="1400" dirty="0" err="1"/>
              <a:t>px,py</a:t>
            </a:r>
            <a:r>
              <a:rPr lang="en-GB" sz="1400" dirty="0"/>
              <a:t>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i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range(10):</a:t>
            </a:r>
          </a:p>
          <a:p>
            <a:endParaRPr lang="nl-NL" sz="1400" b="1" dirty="0">
              <a:sym typeface="Symbol" pitchFamily="2" charset="2"/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i</a:t>
            </a:r>
          </a:p>
          <a:p>
            <a:r>
              <a:rPr lang="nl-NL" sz="1400" b="1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b="1" dirty="0"/>
              <a:t>if i</a:t>
            </a:r>
            <a:r>
              <a:rPr lang="en-GB" sz="1400" b="1" dirty="0">
                <a:solidFill>
                  <a:srgbClr val="FF0000"/>
                </a:solidFill>
              </a:rPr>
              <a:t>%</a:t>
            </a:r>
            <a:r>
              <a:rPr lang="en-GB" sz="1400" b="1" dirty="0"/>
              <a:t>2</a:t>
            </a:r>
            <a:r>
              <a:rPr lang="en-GB" sz="1400" b="1" dirty="0">
                <a:solidFill>
                  <a:srgbClr val="FF0000"/>
                </a:solidFill>
              </a:rPr>
              <a:t>==</a:t>
            </a:r>
            <a:r>
              <a:rPr lang="en-GB" sz="1400" b="1" dirty="0"/>
              <a:t>0:</a:t>
            </a:r>
          </a:p>
          <a:p>
            <a:r>
              <a:rPr lang="nl-NL" sz="1400" b="1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b="1" dirty="0"/>
              <a:t>y</a:t>
            </a:r>
            <a:r>
              <a:rPr lang="en-GB" sz="1400" b="1" dirty="0">
                <a:solidFill>
                  <a:srgbClr val="FF0000"/>
                </a:solidFill>
              </a:rPr>
              <a:t>=</a:t>
            </a:r>
            <a:r>
              <a:rPr lang="en-GB" sz="1400" b="1" dirty="0"/>
              <a:t>102</a:t>
            </a:r>
          </a:p>
          <a:p>
            <a:r>
              <a:rPr lang="nl-NL" sz="1400" b="1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b="1" dirty="0"/>
              <a:t>else:</a:t>
            </a:r>
          </a:p>
          <a:p>
            <a:r>
              <a:rPr lang="nl-NL" sz="1400" b="1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b="1" dirty="0"/>
              <a:t>y</a:t>
            </a:r>
            <a:r>
              <a:rPr lang="en-GB" sz="1400" b="1" dirty="0">
                <a:solidFill>
                  <a:srgbClr val="FF0000"/>
                </a:solidFill>
              </a:rPr>
              <a:t>=</a:t>
            </a:r>
            <a:r>
              <a:rPr lang="en-GB" sz="1400" b="1" dirty="0"/>
              <a:t>102</a:t>
            </a:r>
            <a:r>
              <a:rPr lang="en-GB" sz="1400" b="1" dirty="0">
                <a:solidFill>
                  <a:srgbClr val="FF0000"/>
                </a:solidFill>
              </a:rPr>
              <a:t>-</a:t>
            </a:r>
            <a:r>
              <a:rPr lang="en-GB" sz="1400" b="1" dirty="0"/>
              <a:t>24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tegel</a:t>
            </a:r>
            <a:r>
              <a:rPr lang="en-GB" sz="1400" dirty="0"/>
              <a:t>(x,</a:t>
            </a:r>
            <a:r>
              <a:rPr lang="en-GB" sz="1400" b="1" dirty="0"/>
              <a:t>y</a:t>
            </a:r>
            <a:r>
              <a:rPr lang="en-GB" sz="1400" dirty="0"/>
              <a:t>,black,1)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tegel</a:t>
            </a:r>
            <a:r>
              <a:rPr lang="en-GB" sz="1400" dirty="0"/>
              <a:t>(x,</a:t>
            </a:r>
            <a:r>
              <a:rPr lang="en-GB" sz="1400" b="1" dirty="0"/>
              <a:t>y</a:t>
            </a:r>
            <a:r>
              <a:rPr lang="en-GB" sz="1400" dirty="0"/>
              <a:t>,gray,-1)</a:t>
            </a:r>
            <a:endParaRPr lang="en-BE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ED82E-3E54-D944-83EC-496AA2959CCF}"/>
              </a:ext>
            </a:extLst>
          </p:cNvPr>
          <p:cNvSpPr txBox="1"/>
          <p:nvPr/>
        </p:nvSpPr>
        <p:spPr>
          <a:xfrm>
            <a:off x="10008578" y="404812"/>
            <a:ext cx="1927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Tessellation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83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D98254-FEE5-7248-AACC-CEF07DB40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4991818"/>
            <a:ext cx="20701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2C6F5-DD33-CB4D-9670-A1B403A2E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2155A-DD5B-4542-BCA9-8F691096B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8F2E59-E18B-CA4C-BF73-B9DE21490578}"/>
              </a:ext>
            </a:extLst>
          </p:cNvPr>
          <p:cNvSpPr/>
          <p:nvPr/>
        </p:nvSpPr>
        <p:spPr>
          <a:xfrm>
            <a:off x="1748631" y="1529138"/>
            <a:ext cx="36969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sqrt</a:t>
            </a:r>
          </a:p>
          <a:p>
            <a:endParaRPr lang="en-GB" sz="5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gray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(200,200,200)</a:t>
            </a:r>
          </a:p>
          <a:p>
            <a:endParaRPr lang="en-GB" sz="500" dirty="0"/>
          </a:p>
          <a:p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0.5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sqrt(3)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tile(</a:t>
            </a:r>
            <a:r>
              <a:rPr lang="en-GB" sz="1400" dirty="0" err="1"/>
              <a:t>x,y,color,orientation</a:t>
            </a:r>
            <a:r>
              <a:rPr lang="en-GB" sz="1400" dirty="0"/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px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[0,f,f,2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f,0,0]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[0,0.5,1.5,2,3,2,0]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range(7):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x+16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orientation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fill_poly</a:t>
            </a:r>
            <a:r>
              <a:rPr lang="en-GB" sz="1400" dirty="0"/>
              <a:t>(</a:t>
            </a:r>
            <a:r>
              <a:rPr lang="en-GB" sz="1400" dirty="0" err="1"/>
              <a:t>px,py</a:t>
            </a:r>
            <a:r>
              <a:rPr lang="en-GB" sz="1400" dirty="0"/>
              <a:t>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i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range(10):</a:t>
            </a:r>
          </a:p>
          <a:p>
            <a:endParaRPr lang="nl-NL" sz="1400" b="1" dirty="0">
              <a:sym typeface="Symbol" pitchFamily="2" charset="2"/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i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if i</a:t>
            </a:r>
            <a:r>
              <a:rPr lang="en-GB" sz="1400" dirty="0">
                <a:solidFill>
                  <a:srgbClr val="FF0000"/>
                </a:solidFill>
              </a:rPr>
              <a:t>%</a:t>
            </a:r>
            <a:r>
              <a:rPr lang="en-GB" sz="1400" dirty="0"/>
              <a:t>2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102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else: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102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24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tile(x,y,black,1)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tile(x,y,gray,-1)</a:t>
            </a:r>
            <a:endParaRPr lang="en-BE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F4FDEB-C9EA-2F4F-B10C-2090A695ED7E}"/>
              </a:ext>
            </a:extLst>
          </p:cNvPr>
          <p:cNvSpPr/>
          <p:nvPr/>
        </p:nvSpPr>
        <p:spPr>
          <a:xfrm>
            <a:off x="3962442" y="1529138"/>
            <a:ext cx="192296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BE" sz="1400" dirty="0">
              <a:solidFill>
                <a:srgbClr val="FF0000"/>
              </a:solidFill>
            </a:endParaRPr>
          </a:p>
          <a:p>
            <a:endParaRPr lang="en-GB" sz="1400" dirty="0"/>
          </a:p>
          <a:p>
            <a:endParaRPr lang="en-GB" sz="5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500" dirty="0"/>
          </a:p>
          <a:p>
            <a:endParaRPr lang="en-GB" sz="1400" dirty="0"/>
          </a:p>
          <a:p>
            <a:endParaRPr lang="en-GB" sz="5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1400" dirty="0"/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i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range(10):</a:t>
            </a:r>
          </a:p>
          <a:p>
            <a:endParaRPr lang="nl-NL" sz="1400" dirty="0">
              <a:sym typeface="Symbol" pitchFamily="2" charset="2"/>
            </a:endParaRP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i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if i</a:t>
            </a:r>
            <a:r>
              <a:rPr lang="en-GB" sz="1400" dirty="0">
                <a:solidFill>
                  <a:srgbClr val="FF0000"/>
                </a:solidFill>
              </a:rPr>
              <a:t>%</a:t>
            </a:r>
            <a:r>
              <a:rPr lang="en-GB" sz="1400" dirty="0"/>
              <a:t>2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b="1" dirty="0"/>
              <a:t>150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else: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b="1" dirty="0"/>
              <a:t>150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24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tile(x,y,black,1)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tile(x,y,gray,-1)</a:t>
            </a:r>
            <a:endParaRPr lang="en-B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AE71F-33BF-1F45-853E-32EF944DFC02}"/>
              </a:ext>
            </a:extLst>
          </p:cNvPr>
          <p:cNvSpPr txBox="1"/>
          <p:nvPr/>
        </p:nvSpPr>
        <p:spPr>
          <a:xfrm>
            <a:off x="10008578" y="404812"/>
            <a:ext cx="1927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Tessellation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7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7C2F6CB-7CC7-794F-94B6-8E57FA290F39}"/>
              </a:ext>
            </a:extLst>
          </p:cNvPr>
          <p:cNvGrpSpPr>
            <a:grpSpLocks noChangeAspect="1"/>
          </p:cNvGrpSpPr>
          <p:nvPr/>
        </p:nvGrpSpPr>
        <p:grpSpPr>
          <a:xfrm>
            <a:off x="332786" y="0"/>
            <a:ext cx="6015628" cy="4852659"/>
            <a:chOff x="675547" y="951722"/>
            <a:chExt cx="6348556" cy="5121223"/>
          </a:xfrm>
        </p:grpSpPr>
        <p:pic>
          <p:nvPicPr>
            <p:cNvPr id="26" name="Picture 4" descr="Key Concepts of Computational Thinking - Digital Promise">
              <a:extLst>
                <a:ext uri="{FF2B5EF4-FFF2-40B4-BE49-F238E27FC236}">
                  <a16:creationId xmlns:a16="http://schemas.microsoft.com/office/drawing/2014/main" id="{24ACB91E-A8B3-4748-8F15-9DA9424A89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49"/>
            <a:stretch/>
          </p:blipFill>
          <p:spPr bwMode="auto">
            <a:xfrm>
              <a:off x="675547" y="951722"/>
              <a:ext cx="6348556" cy="512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8014C-BA45-B242-B79E-B473E741B4E3}"/>
                </a:ext>
              </a:extLst>
            </p:cNvPr>
            <p:cNvSpPr/>
            <p:nvPr/>
          </p:nvSpPr>
          <p:spPr>
            <a:xfrm>
              <a:off x="2743200" y="1436914"/>
              <a:ext cx="4280902" cy="942392"/>
            </a:xfrm>
            <a:prstGeom prst="rect">
              <a:avLst/>
            </a:prstGeom>
            <a:solidFill>
              <a:srgbClr val="932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7F283E-135C-F941-82BB-E7281CE7F8BD}"/>
              </a:ext>
            </a:extLst>
          </p:cNvPr>
          <p:cNvSpPr txBox="1"/>
          <p:nvPr/>
        </p:nvSpPr>
        <p:spPr>
          <a:xfrm>
            <a:off x="2459210" y="627905"/>
            <a:ext cx="376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chemeClr val="bg1"/>
                </a:solidFill>
              </a:rPr>
              <a:t>Computational Thinking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329FA0-5018-C64E-832C-86E4642A3CDC}"/>
              </a:ext>
            </a:extLst>
          </p:cNvPr>
          <p:cNvSpPr/>
          <p:nvPr/>
        </p:nvSpPr>
        <p:spPr>
          <a:xfrm>
            <a:off x="332785" y="4868106"/>
            <a:ext cx="614265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Computational thinking is the </a:t>
            </a:r>
            <a:r>
              <a:rPr lang="en-GB" b="1" i="1" dirty="0">
                <a:solidFill>
                  <a:srgbClr val="C00000"/>
                </a:solidFill>
                <a:latin typeface="Avenir" panose="02000503020000020003" pitchFamily="2" charset="0"/>
              </a:rPr>
              <a:t>thought processes </a:t>
            </a:r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involved in formulating problems and their solutions so that the solutions are represented in a form that can be effectively carried out by an information-processing agent </a:t>
            </a:r>
          </a:p>
          <a:p>
            <a:endParaRPr lang="en-GB" sz="700" i="1" dirty="0">
              <a:solidFill>
                <a:srgbClr val="595652"/>
              </a:solidFill>
              <a:latin typeface="Avenir" panose="02000503020000020003" pitchFamily="2" charset="0"/>
            </a:endParaRPr>
          </a:p>
          <a:p>
            <a:r>
              <a:rPr lang="en-GB" sz="1600" dirty="0">
                <a:solidFill>
                  <a:srgbClr val="595652"/>
                </a:solidFill>
                <a:latin typeface="Avenir" panose="02000503020000020003" pitchFamily="2" charset="0"/>
              </a:rPr>
              <a:t>                                                                    Jeannette Wing, 2006</a:t>
            </a:r>
            <a:endParaRPr lang="en-GB" sz="1600" dirty="0">
              <a:solidFill>
                <a:srgbClr val="595652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CF223F-8888-2843-8BFC-1F717A223338}"/>
              </a:ext>
            </a:extLst>
          </p:cNvPr>
          <p:cNvSpPr/>
          <p:nvPr/>
        </p:nvSpPr>
        <p:spPr>
          <a:xfrm>
            <a:off x="4466452" y="1067257"/>
            <a:ext cx="174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digitalpromise.org</a:t>
            </a:r>
            <a:r>
              <a:rPr lang="en-BE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6" descr="Conrad Wolfram on Computational Thinking | Getting Smart">
            <a:extLst>
              <a:ext uri="{FF2B5EF4-FFF2-40B4-BE49-F238E27FC236}">
                <a16:creationId xmlns:a16="http://schemas.microsoft.com/office/drawing/2014/main" id="{02C33AC7-F733-3742-8CC8-23E858B70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37"/>
          <a:stretch/>
        </p:blipFill>
        <p:spPr bwMode="auto">
          <a:xfrm>
            <a:off x="7634721" y="338449"/>
            <a:ext cx="3490075" cy="25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our steps to computational thinking—click to enlarge">
            <a:extLst>
              <a:ext uri="{FF2B5EF4-FFF2-40B4-BE49-F238E27FC236}">
                <a16:creationId xmlns:a16="http://schemas.microsoft.com/office/drawing/2014/main" id="{3AEF609F-E4F6-3F41-B944-8BF45D3BF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281" y="3037666"/>
            <a:ext cx="4689101" cy="27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our steps to computational thinking—click to enlarge">
            <a:extLst>
              <a:ext uri="{FF2B5EF4-FFF2-40B4-BE49-F238E27FC236}">
                <a16:creationId xmlns:a16="http://schemas.microsoft.com/office/drawing/2014/main" id="{37D9AA43-C5CC-0240-BC4E-4FF4CF67A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4046" y="3308702"/>
            <a:ext cx="1211429" cy="31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4EA92-6E76-2145-A324-4DF433E549DD}"/>
              </a:ext>
            </a:extLst>
          </p:cNvPr>
          <p:cNvSpPr/>
          <p:nvPr/>
        </p:nvSpPr>
        <p:spPr>
          <a:xfrm>
            <a:off x="7131414" y="3453880"/>
            <a:ext cx="1006614" cy="2621605"/>
          </a:xfrm>
          <a:prstGeom prst="rect">
            <a:avLst/>
          </a:prstGeom>
          <a:solidFill>
            <a:srgbClr val="FFE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8" name="Picture 17" descr="A close up of a flower&#10;&#10;Description automatically generated">
            <a:extLst>
              <a:ext uri="{FF2B5EF4-FFF2-40B4-BE49-F238E27FC236}">
                <a16:creationId xmlns:a16="http://schemas.microsoft.com/office/drawing/2014/main" id="{BD756D30-A8A8-3742-BE80-0149FA1EEC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935" y="3434772"/>
            <a:ext cx="707987" cy="3984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8AA0D6-5C1A-6041-A66C-BE7753B736F9}"/>
              </a:ext>
            </a:extLst>
          </p:cNvPr>
          <p:cNvSpPr txBox="1"/>
          <p:nvPr/>
        </p:nvSpPr>
        <p:spPr>
          <a:xfrm>
            <a:off x="10407287" y="2770592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595652"/>
                </a:solidFill>
                <a:hlinkClick r:id="rId9"/>
              </a:rPr>
              <a:t>C</a:t>
            </a:r>
            <a:r>
              <a:rPr lang="en-BE" sz="1100" dirty="0">
                <a:solidFill>
                  <a:srgbClr val="595652"/>
                </a:solidFill>
                <a:hlinkClick r:id="rId9"/>
              </a:rPr>
              <a:t>omputerBasedMath</a:t>
            </a:r>
            <a:endParaRPr lang="en-BE" sz="1100" dirty="0">
              <a:solidFill>
                <a:srgbClr val="59565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26F393-1738-474B-8603-2C509526E337}"/>
              </a:ext>
            </a:extLst>
          </p:cNvPr>
          <p:cNvSpPr txBox="1"/>
          <p:nvPr/>
        </p:nvSpPr>
        <p:spPr>
          <a:xfrm>
            <a:off x="7075407" y="4436907"/>
            <a:ext cx="112845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Virus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Transmission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Incubation</a:t>
            </a:r>
          </a:p>
        </p:txBody>
      </p:sp>
    </p:spTree>
    <p:extLst>
      <p:ext uri="{BB962C8B-B14F-4D97-AF65-F5344CB8AC3E}">
        <p14:creationId xmlns:p14="http://schemas.microsoft.com/office/powerpoint/2010/main" val="22531604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0A3072-C4D7-AD48-9FF7-721E1BF92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65" y="4991818"/>
            <a:ext cx="20701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2C6F5-DD33-CB4D-9670-A1B403A2E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365" y="1633240"/>
            <a:ext cx="2070100" cy="15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2155A-DD5B-4542-BCA9-8F691096B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8365" y="3312529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76692-F160-5246-8A2B-FA59DC10CCEC}"/>
              </a:ext>
            </a:extLst>
          </p:cNvPr>
          <p:cNvSpPr/>
          <p:nvPr/>
        </p:nvSpPr>
        <p:spPr>
          <a:xfrm>
            <a:off x="1748631" y="1529138"/>
            <a:ext cx="36969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sqrt</a:t>
            </a:r>
          </a:p>
          <a:p>
            <a:endParaRPr lang="en-GB" sz="5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gray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(200,200,200)</a:t>
            </a:r>
          </a:p>
          <a:p>
            <a:endParaRPr lang="en-GB" sz="500" dirty="0"/>
          </a:p>
          <a:p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0.5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sqrt(3)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tile(</a:t>
            </a:r>
            <a:r>
              <a:rPr lang="en-GB" sz="1400" dirty="0" err="1"/>
              <a:t>x,y,color,orientation</a:t>
            </a:r>
            <a:r>
              <a:rPr lang="en-GB" sz="1400" dirty="0"/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px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[0,f,f,2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f,0,0]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[0,0.5,1.5,2,3,2,0]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range(7):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x+16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orientation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fill_poly</a:t>
            </a:r>
            <a:r>
              <a:rPr lang="en-GB" sz="1400" dirty="0"/>
              <a:t>(</a:t>
            </a:r>
            <a:r>
              <a:rPr lang="en-GB" sz="1400" dirty="0" err="1"/>
              <a:t>px,py</a:t>
            </a:r>
            <a:r>
              <a:rPr lang="en-GB" sz="1400" dirty="0"/>
              <a:t>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i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range(10):</a:t>
            </a:r>
          </a:p>
          <a:p>
            <a:r>
              <a:rPr lang="nl-NL" sz="1400" b="1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nl-NL" sz="1400" b="1" dirty="0" err="1">
                <a:solidFill>
                  <a:srgbClr val="0000FF"/>
                </a:solidFill>
                <a:sym typeface="Symbol" pitchFamily="2" charset="2"/>
              </a:rPr>
              <a:t>for</a:t>
            </a:r>
            <a:r>
              <a:rPr lang="nl-NL" sz="1400" b="1" dirty="0">
                <a:sym typeface="Symbol" pitchFamily="2" charset="2"/>
              </a:rPr>
              <a:t> j </a:t>
            </a:r>
            <a:r>
              <a:rPr lang="nl-NL" sz="1400" b="1" dirty="0">
                <a:solidFill>
                  <a:srgbClr val="0000FF"/>
                </a:solidFill>
                <a:sym typeface="Symbol" pitchFamily="2" charset="2"/>
              </a:rPr>
              <a:t>in</a:t>
            </a:r>
            <a:r>
              <a:rPr lang="nl-NL" sz="1400" b="1" dirty="0">
                <a:sym typeface="Symbol" pitchFamily="2" charset="2"/>
              </a:rPr>
              <a:t> range(6):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I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if i</a:t>
            </a:r>
            <a:r>
              <a:rPr lang="en-GB" sz="1400" dirty="0">
                <a:solidFill>
                  <a:srgbClr val="FF0000"/>
                </a:solidFill>
              </a:rPr>
              <a:t>%</a:t>
            </a:r>
            <a:r>
              <a:rPr lang="en-GB" sz="1400" dirty="0"/>
              <a:t>2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b="1" dirty="0"/>
              <a:t>48</a:t>
            </a:r>
            <a:r>
              <a:rPr lang="en-GB" sz="1400" b="1" dirty="0">
                <a:solidFill>
                  <a:srgbClr val="FF0000"/>
                </a:solidFill>
              </a:rPr>
              <a:t>*</a:t>
            </a:r>
            <a:r>
              <a:rPr lang="en-GB" sz="1400" b="1" dirty="0"/>
              <a:t>j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else: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b="1" dirty="0"/>
              <a:t>48</a:t>
            </a:r>
            <a:r>
              <a:rPr lang="en-GB" sz="1400" b="1" dirty="0">
                <a:solidFill>
                  <a:srgbClr val="FF0000"/>
                </a:solidFill>
              </a:rPr>
              <a:t>*</a:t>
            </a:r>
            <a:r>
              <a:rPr lang="en-GB" sz="1400" b="1" dirty="0"/>
              <a:t>j </a:t>
            </a:r>
            <a:r>
              <a:rPr lang="en-GB" sz="1400" dirty="0"/>
              <a:t>-24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tile(x,y,black,1)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tile(x,y,gray,-1)</a:t>
            </a:r>
            <a:endParaRPr lang="en-BE" sz="1400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34183-E061-4944-8FD7-C7C9A4B10716}"/>
              </a:ext>
            </a:extLst>
          </p:cNvPr>
          <p:cNvSpPr txBox="1"/>
          <p:nvPr/>
        </p:nvSpPr>
        <p:spPr>
          <a:xfrm>
            <a:off x="10008578" y="404812"/>
            <a:ext cx="1927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Tessellation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20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0A3072-C4D7-AD48-9FF7-721E1BF92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715" y="4991818"/>
            <a:ext cx="20701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2C6F5-DD33-CB4D-9670-A1B403A2E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715" y="1633240"/>
            <a:ext cx="2070100" cy="15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2155A-DD5B-4542-BCA9-8F691096B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715" y="3312529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76692-F160-5246-8A2B-FA59DC10CCEC}"/>
              </a:ext>
            </a:extLst>
          </p:cNvPr>
          <p:cNvSpPr/>
          <p:nvPr/>
        </p:nvSpPr>
        <p:spPr>
          <a:xfrm>
            <a:off x="1748631" y="1529138"/>
            <a:ext cx="36969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sqrt</a:t>
            </a:r>
          </a:p>
          <a:p>
            <a:endParaRPr lang="en-GB" sz="5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gray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(200,200,200)</a:t>
            </a:r>
          </a:p>
          <a:p>
            <a:endParaRPr lang="en-GB" sz="500" dirty="0"/>
          </a:p>
          <a:p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0.5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sqrt(3)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tile(</a:t>
            </a:r>
            <a:r>
              <a:rPr lang="en-GB" sz="1400" dirty="0" err="1"/>
              <a:t>x,y,color,orientation</a:t>
            </a:r>
            <a:r>
              <a:rPr lang="en-GB" sz="1400" dirty="0"/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px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[0,f,f,2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f,0,0]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[0,0.5,1.5,2,3,2,0]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range(7):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x+16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orientation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fill_poly</a:t>
            </a:r>
            <a:r>
              <a:rPr lang="en-GB" sz="1400" dirty="0"/>
              <a:t>(</a:t>
            </a:r>
            <a:r>
              <a:rPr lang="en-GB" sz="1400" dirty="0" err="1"/>
              <a:t>px,py</a:t>
            </a:r>
            <a:r>
              <a:rPr lang="en-GB" sz="1400" dirty="0"/>
              <a:t>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i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range(10):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nl-NL" sz="1400" dirty="0" err="1">
                <a:solidFill>
                  <a:srgbClr val="0000FF"/>
                </a:solidFill>
                <a:sym typeface="Symbol" pitchFamily="2" charset="2"/>
              </a:rPr>
              <a:t>for</a:t>
            </a:r>
            <a:r>
              <a:rPr lang="nl-NL" sz="1400" dirty="0">
                <a:sym typeface="Symbol" pitchFamily="2" charset="2"/>
              </a:rPr>
              <a:t> j </a:t>
            </a:r>
            <a:r>
              <a:rPr lang="nl-NL" sz="1400" dirty="0">
                <a:solidFill>
                  <a:srgbClr val="0000FF"/>
                </a:solidFill>
                <a:sym typeface="Symbol" pitchFamily="2" charset="2"/>
              </a:rPr>
              <a:t>in</a:t>
            </a:r>
            <a:r>
              <a:rPr lang="nl-NL" sz="1400" dirty="0">
                <a:sym typeface="Symbol" pitchFamily="2" charset="2"/>
              </a:rPr>
              <a:t> range(6):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I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if i</a:t>
            </a:r>
            <a:r>
              <a:rPr lang="en-GB" sz="1400" dirty="0">
                <a:solidFill>
                  <a:srgbClr val="FF0000"/>
                </a:solidFill>
              </a:rPr>
              <a:t>%</a:t>
            </a:r>
            <a:r>
              <a:rPr lang="en-GB" sz="1400" dirty="0"/>
              <a:t>2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else: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 -24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tile(x,y,black,1)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tile(x,y,gray,-1)</a:t>
            </a:r>
            <a:endParaRPr lang="en-BE" sz="1400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AE816-B138-C54F-97B8-6C664AB37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5132" y="2248845"/>
            <a:ext cx="2070100" cy="15621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B3F868-4DFA-B743-8FF0-68AA2157EA0E}"/>
              </a:ext>
            </a:extLst>
          </p:cNvPr>
          <p:cNvGrpSpPr/>
          <p:nvPr/>
        </p:nvGrpSpPr>
        <p:grpSpPr>
          <a:xfrm>
            <a:off x="9024929" y="1656560"/>
            <a:ext cx="2878898" cy="523220"/>
            <a:chOff x="8958426" y="1689811"/>
            <a:chExt cx="2878898" cy="52322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66B496-079E-744C-B4FE-57B9AE78DE0B}"/>
                </a:ext>
              </a:extLst>
            </p:cNvPr>
            <p:cNvSpPr/>
            <p:nvPr/>
          </p:nvSpPr>
          <p:spPr>
            <a:xfrm>
              <a:off x="8958426" y="1689811"/>
              <a:ext cx="13921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/>
                <a:t>red</a:t>
              </a:r>
              <a:r>
                <a:rPr lang="en-GB" sz="1400" dirty="0">
                  <a:solidFill>
                    <a:srgbClr val="FF0000"/>
                  </a:solidFill>
                </a:rPr>
                <a:t>=</a:t>
              </a:r>
              <a:r>
                <a:rPr lang="en-GB" sz="1400" dirty="0"/>
                <a:t>(255,0,0)</a:t>
              </a:r>
            </a:p>
            <a:p>
              <a:r>
                <a:rPr lang="en-GB" sz="1400" dirty="0"/>
                <a:t>blue</a:t>
              </a:r>
              <a:r>
                <a:rPr lang="en-GB" sz="1400" dirty="0">
                  <a:solidFill>
                    <a:srgbClr val="FF0000"/>
                  </a:solidFill>
                </a:rPr>
                <a:t>=</a:t>
              </a:r>
              <a:r>
                <a:rPr lang="en-GB" sz="1400" dirty="0"/>
                <a:t>(0,0,255)</a:t>
              </a:r>
              <a:endParaRPr lang="en-BE" sz="14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BDAFF1-BA13-9847-8376-D07ADF90A191}"/>
                </a:ext>
              </a:extLst>
            </p:cNvPr>
            <p:cNvSpPr/>
            <p:nvPr/>
          </p:nvSpPr>
          <p:spPr>
            <a:xfrm>
              <a:off x="10374319" y="1689811"/>
              <a:ext cx="14630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/>
                <a:t>tile(x,y,blue,1)</a:t>
              </a:r>
            </a:p>
            <a:p>
              <a:r>
                <a:rPr lang="en-GB" sz="1400" dirty="0"/>
                <a:t>tile(x,y,red,-1)</a:t>
              </a:r>
              <a:endParaRPr lang="en-BE" sz="14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AC2252E-7041-574B-8C84-A7D337063ED4}"/>
              </a:ext>
            </a:extLst>
          </p:cNvPr>
          <p:cNvSpPr txBox="1"/>
          <p:nvPr/>
        </p:nvSpPr>
        <p:spPr>
          <a:xfrm>
            <a:off x="10008578" y="404812"/>
            <a:ext cx="1927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Tessellation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1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0A3072-C4D7-AD48-9FF7-721E1BF92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715" y="4991818"/>
            <a:ext cx="20701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2C6F5-DD33-CB4D-9670-A1B403A2E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715" y="1633240"/>
            <a:ext cx="2070100" cy="15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2155A-DD5B-4542-BCA9-8F691096B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0715" y="3312529"/>
            <a:ext cx="2070100" cy="15621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76692-F160-5246-8A2B-FA59DC10CCEC}"/>
              </a:ext>
            </a:extLst>
          </p:cNvPr>
          <p:cNvSpPr/>
          <p:nvPr/>
        </p:nvSpPr>
        <p:spPr>
          <a:xfrm>
            <a:off x="1748631" y="1529138"/>
            <a:ext cx="36969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sqrt</a:t>
            </a:r>
          </a:p>
          <a:p>
            <a:endParaRPr lang="en-GB" sz="5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gray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(200,200,200)</a:t>
            </a:r>
          </a:p>
          <a:p>
            <a:endParaRPr lang="en-GB" sz="500" dirty="0"/>
          </a:p>
          <a:p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0.5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sqrt(3)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tile(</a:t>
            </a:r>
            <a:r>
              <a:rPr lang="en-GB" sz="1400" dirty="0" err="1"/>
              <a:t>x,y,color,orientation</a:t>
            </a:r>
            <a:r>
              <a:rPr lang="en-GB" sz="1400" dirty="0"/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px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[0,f,f,2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f,0,0]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[0,0.5,1.5,2,3,2,0]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range(7):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x+16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orientation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fill_poly</a:t>
            </a:r>
            <a:r>
              <a:rPr lang="en-GB" sz="1400" dirty="0"/>
              <a:t>(</a:t>
            </a:r>
            <a:r>
              <a:rPr lang="en-GB" sz="1400" dirty="0" err="1"/>
              <a:t>px,py</a:t>
            </a:r>
            <a:r>
              <a:rPr lang="en-GB" sz="1400" dirty="0"/>
              <a:t>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i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range(10):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nl-NL" sz="1400" dirty="0" err="1">
                <a:solidFill>
                  <a:srgbClr val="0000FF"/>
                </a:solidFill>
                <a:sym typeface="Symbol" pitchFamily="2" charset="2"/>
              </a:rPr>
              <a:t>for</a:t>
            </a:r>
            <a:r>
              <a:rPr lang="nl-NL" sz="1400" dirty="0">
                <a:sym typeface="Symbol" pitchFamily="2" charset="2"/>
              </a:rPr>
              <a:t> j </a:t>
            </a:r>
            <a:r>
              <a:rPr lang="nl-NL" sz="1400" dirty="0">
                <a:solidFill>
                  <a:srgbClr val="0000FF"/>
                </a:solidFill>
                <a:sym typeface="Symbol" pitchFamily="2" charset="2"/>
              </a:rPr>
              <a:t>in</a:t>
            </a:r>
            <a:r>
              <a:rPr lang="nl-NL" sz="1400" dirty="0">
                <a:sym typeface="Symbol" pitchFamily="2" charset="2"/>
              </a:rPr>
              <a:t> range(6):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I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if i</a:t>
            </a:r>
            <a:r>
              <a:rPr lang="en-GB" sz="1400" dirty="0">
                <a:solidFill>
                  <a:srgbClr val="FF0000"/>
                </a:solidFill>
              </a:rPr>
              <a:t>%</a:t>
            </a:r>
            <a:r>
              <a:rPr lang="en-GB" sz="1400" dirty="0"/>
              <a:t>2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else: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 -24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tile(x,y,black,1)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tile(x,y,gray,-1)</a:t>
            </a:r>
            <a:endParaRPr lang="en-BE" sz="1400" dirty="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AE816-B138-C54F-97B8-6C664AB37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5132" y="2248845"/>
            <a:ext cx="2070100" cy="15621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55E42A-E667-1840-95EA-974849486306}"/>
              </a:ext>
            </a:extLst>
          </p:cNvPr>
          <p:cNvSpPr/>
          <p:nvPr/>
        </p:nvSpPr>
        <p:spPr>
          <a:xfrm>
            <a:off x="9449186" y="4215449"/>
            <a:ext cx="20460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yellow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(255,255,0)</a:t>
            </a:r>
            <a:br>
              <a:rPr lang="en-GB" sz="1400" dirty="0"/>
            </a:br>
            <a:r>
              <a:rPr lang="en-GB" sz="1400" dirty="0" err="1"/>
              <a:t>set_color</a:t>
            </a:r>
            <a:r>
              <a:rPr lang="en-GB" sz="1400" dirty="0"/>
              <a:t>(yellow)</a:t>
            </a:r>
          </a:p>
          <a:p>
            <a:pPr algn="ctr"/>
            <a:r>
              <a:rPr lang="en-GB" sz="1400" dirty="0" err="1"/>
              <a:t>fill_rect</a:t>
            </a:r>
            <a:r>
              <a:rPr lang="en-GB" sz="1400" dirty="0"/>
              <a:t>(0,0,318,212)</a:t>
            </a:r>
            <a:endParaRPr lang="en-BE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CC5000-822F-7345-9059-39EC6CE76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9186" y="4991818"/>
            <a:ext cx="2070100" cy="1562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B765A7-C9D9-7547-A5C4-35C88160D168}"/>
              </a:ext>
            </a:extLst>
          </p:cNvPr>
          <p:cNvSpPr txBox="1"/>
          <p:nvPr/>
        </p:nvSpPr>
        <p:spPr>
          <a:xfrm>
            <a:off x="10008578" y="404812"/>
            <a:ext cx="1927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Tessellation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752642-A70E-214B-AAE5-9441CAD98A52}"/>
              </a:ext>
            </a:extLst>
          </p:cNvPr>
          <p:cNvGrpSpPr/>
          <p:nvPr/>
        </p:nvGrpSpPr>
        <p:grpSpPr>
          <a:xfrm>
            <a:off x="9024929" y="1656560"/>
            <a:ext cx="2878898" cy="523220"/>
            <a:chOff x="8958426" y="1689811"/>
            <a:chExt cx="2878898" cy="52322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134AB3-0CB7-724D-BA73-5A3BCFF8CEA5}"/>
                </a:ext>
              </a:extLst>
            </p:cNvPr>
            <p:cNvSpPr/>
            <p:nvPr/>
          </p:nvSpPr>
          <p:spPr>
            <a:xfrm>
              <a:off x="8958426" y="1689811"/>
              <a:ext cx="13921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/>
                <a:t>red</a:t>
              </a:r>
              <a:r>
                <a:rPr lang="en-GB" sz="1400" dirty="0">
                  <a:solidFill>
                    <a:srgbClr val="FF0000"/>
                  </a:solidFill>
                </a:rPr>
                <a:t>=</a:t>
              </a:r>
              <a:r>
                <a:rPr lang="en-GB" sz="1400" dirty="0"/>
                <a:t>(255,0,0)</a:t>
              </a:r>
            </a:p>
            <a:p>
              <a:r>
                <a:rPr lang="en-GB" sz="1400" dirty="0"/>
                <a:t>blue</a:t>
              </a:r>
              <a:r>
                <a:rPr lang="en-GB" sz="1400" dirty="0">
                  <a:solidFill>
                    <a:srgbClr val="FF0000"/>
                  </a:solidFill>
                </a:rPr>
                <a:t>=</a:t>
              </a:r>
              <a:r>
                <a:rPr lang="en-GB" sz="1400" dirty="0"/>
                <a:t>(0,0,255)</a:t>
              </a:r>
              <a:endParaRPr lang="en-BE" sz="14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54AB3E-F31D-2E4C-BD5E-E4A9B33EE9E1}"/>
                </a:ext>
              </a:extLst>
            </p:cNvPr>
            <p:cNvSpPr/>
            <p:nvPr/>
          </p:nvSpPr>
          <p:spPr>
            <a:xfrm>
              <a:off x="10374319" y="1689811"/>
              <a:ext cx="14630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/>
                <a:t>tile(x,y,blue,1)</a:t>
              </a:r>
            </a:p>
            <a:p>
              <a:r>
                <a:rPr lang="en-GB" sz="1400" dirty="0"/>
                <a:t>tile(x,y,red,-1)</a:t>
              </a:r>
              <a:endParaRPr lang="en-B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65832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FC92EE1-9461-6142-AE3D-1793DAA1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6303"/>
            <a:ext cx="221381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9B1793-A932-7C43-B3BE-9EE1E44FB9AA}"/>
              </a:ext>
            </a:extLst>
          </p:cNvPr>
          <p:cNvSpPr txBox="1"/>
          <p:nvPr/>
        </p:nvSpPr>
        <p:spPr>
          <a:xfrm>
            <a:off x="10008578" y="404812"/>
            <a:ext cx="19274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Tessellation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E20C4F-128A-2F46-90B0-314C69B36602}"/>
              </a:ext>
            </a:extLst>
          </p:cNvPr>
          <p:cNvSpPr/>
          <p:nvPr/>
        </p:nvSpPr>
        <p:spPr>
          <a:xfrm>
            <a:off x="1748631" y="1529138"/>
            <a:ext cx="369697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BE" sz="1400" dirty="0">
                <a:solidFill>
                  <a:srgbClr val="0000FF"/>
                </a:solidFill>
              </a:rPr>
              <a:t>from</a:t>
            </a:r>
            <a:r>
              <a:rPr lang="en-BE" sz="1400" dirty="0"/>
              <a:t> ti_draw </a:t>
            </a:r>
            <a:r>
              <a:rPr lang="en-BE" sz="1400" dirty="0">
                <a:solidFill>
                  <a:srgbClr val="0000FF"/>
                </a:solidFill>
              </a:rPr>
              <a:t>import</a:t>
            </a:r>
            <a:r>
              <a:rPr lang="en-BE" sz="1400" dirty="0"/>
              <a:t> </a:t>
            </a:r>
            <a:r>
              <a:rPr lang="en-BE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sqrt</a:t>
            </a:r>
          </a:p>
          <a:p>
            <a:endParaRPr lang="en-GB" sz="5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gray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(200,200,200)</a:t>
            </a:r>
          </a:p>
          <a:p>
            <a:endParaRPr lang="en-GB" sz="500" dirty="0"/>
          </a:p>
          <a:p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0.5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sqrt(3)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tile(</a:t>
            </a:r>
            <a:r>
              <a:rPr lang="en-GB" sz="1400" dirty="0" err="1"/>
              <a:t>x,y,color,orientation</a:t>
            </a:r>
            <a:r>
              <a:rPr lang="en-GB" sz="1400" dirty="0"/>
              <a:t>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px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[0,f,f,2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f,2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f,0,0]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[0,0.5,1.5,2,3,2,0]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range(7):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x+16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px[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orientation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16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py</a:t>
            </a:r>
            <a:r>
              <a:rPr lang="en-GB" sz="1400" dirty="0"/>
              <a:t>[</a:t>
            </a:r>
            <a:r>
              <a:rPr lang="en-GB" sz="1400" dirty="0" err="1"/>
              <a:t>i</a:t>
            </a:r>
            <a:r>
              <a:rPr lang="en-GB" sz="1400" dirty="0"/>
              <a:t>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fill_poly</a:t>
            </a:r>
            <a:r>
              <a:rPr lang="en-GB" sz="1400" dirty="0"/>
              <a:t>(</a:t>
            </a:r>
            <a:r>
              <a:rPr lang="en-GB" sz="1400" dirty="0" err="1"/>
              <a:t>px,py</a:t>
            </a:r>
            <a:r>
              <a:rPr lang="en-GB" sz="1400" dirty="0"/>
              <a:t>)</a:t>
            </a:r>
          </a:p>
          <a:p>
            <a:endParaRPr lang="en-GB" sz="500" dirty="0"/>
          </a:p>
          <a:p>
            <a:r>
              <a:rPr lang="en-GB" sz="1400" dirty="0">
                <a:solidFill>
                  <a:srgbClr val="0000FF"/>
                </a:solidFill>
              </a:rPr>
              <a:t>for</a:t>
            </a:r>
            <a:r>
              <a:rPr lang="en-GB" sz="1400" dirty="0"/>
              <a:t> i </a:t>
            </a:r>
            <a:r>
              <a:rPr lang="en-GB" sz="1400" dirty="0">
                <a:solidFill>
                  <a:srgbClr val="0000FF"/>
                </a:solidFill>
              </a:rPr>
              <a:t>in</a:t>
            </a:r>
            <a:r>
              <a:rPr lang="en-GB" sz="1400" dirty="0"/>
              <a:t> range(10):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nl-NL" sz="1400" dirty="0" err="1">
                <a:solidFill>
                  <a:srgbClr val="0000FF"/>
                </a:solidFill>
                <a:sym typeface="Symbol" pitchFamily="2" charset="2"/>
              </a:rPr>
              <a:t>for</a:t>
            </a:r>
            <a:r>
              <a:rPr lang="nl-NL" sz="1400" dirty="0">
                <a:sym typeface="Symbol" pitchFamily="2" charset="2"/>
              </a:rPr>
              <a:t> j </a:t>
            </a:r>
            <a:r>
              <a:rPr lang="nl-NL" sz="1400" dirty="0">
                <a:solidFill>
                  <a:srgbClr val="0000FF"/>
                </a:solidFill>
                <a:sym typeface="Symbol" pitchFamily="2" charset="2"/>
              </a:rPr>
              <a:t>in</a:t>
            </a:r>
            <a:r>
              <a:rPr lang="nl-NL" sz="1400" dirty="0">
                <a:sym typeface="Symbol" pitchFamily="2" charset="2"/>
              </a:rPr>
              <a:t> range(6):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f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I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if i</a:t>
            </a:r>
            <a:r>
              <a:rPr lang="en-GB" sz="1400" dirty="0">
                <a:solidFill>
                  <a:srgbClr val="FF0000"/>
                </a:solidFill>
              </a:rPr>
              <a:t>%</a:t>
            </a:r>
            <a:r>
              <a:rPr lang="en-GB" sz="1400" dirty="0"/>
              <a:t>2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else: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48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 -24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tile(x,y,black,1)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tile(x,y,gray,-1)</a:t>
            </a:r>
            <a:endParaRPr lang="en-BE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6E0B31-BFDB-1A4B-A914-5242D3390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132" y="2248845"/>
            <a:ext cx="2070100" cy="1562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BF2463F-9C53-894A-9531-72EA27B0A81E}"/>
              </a:ext>
            </a:extLst>
          </p:cNvPr>
          <p:cNvSpPr/>
          <p:nvPr/>
        </p:nvSpPr>
        <p:spPr>
          <a:xfrm>
            <a:off x="9449186" y="4215449"/>
            <a:ext cx="20460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yellow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(255,255,0)</a:t>
            </a:r>
            <a:br>
              <a:rPr lang="en-GB" sz="1400" dirty="0"/>
            </a:br>
            <a:r>
              <a:rPr lang="en-GB" sz="1400" dirty="0" err="1"/>
              <a:t>set_color</a:t>
            </a:r>
            <a:r>
              <a:rPr lang="en-GB" sz="1400" dirty="0"/>
              <a:t>(yellow)</a:t>
            </a:r>
          </a:p>
          <a:p>
            <a:pPr algn="ctr"/>
            <a:r>
              <a:rPr lang="en-GB" sz="1400" dirty="0" err="1"/>
              <a:t>fill_rect</a:t>
            </a:r>
            <a:r>
              <a:rPr lang="en-GB" sz="1400" dirty="0"/>
              <a:t>(0,0,318,212)</a:t>
            </a:r>
            <a:endParaRPr lang="en-BE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329C56-FAB4-3D4C-B171-33DA20A32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186" y="4991818"/>
            <a:ext cx="2070100" cy="15621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4061D9B-4689-0943-989A-2FED0361AA54}"/>
              </a:ext>
            </a:extLst>
          </p:cNvPr>
          <p:cNvGrpSpPr/>
          <p:nvPr/>
        </p:nvGrpSpPr>
        <p:grpSpPr>
          <a:xfrm>
            <a:off x="9024929" y="1656560"/>
            <a:ext cx="2878898" cy="523220"/>
            <a:chOff x="8958426" y="1689811"/>
            <a:chExt cx="2878898" cy="5232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C033E3-F380-1749-9F12-FD08EF65AB1A}"/>
                </a:ext>
              </a:extLst>
            </p:cNvPr>
            <p:cNvSpPr/>
            <p:nvPr/>
          </p:nvSpPr>
          <p:spPr>
            <a:xfrm>
              <a:off x="8958426" y="1689811"/>
              <a:ext cx="13921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/>
                <a:t>red</a:t>
              </a:r>
              <a:r>
                <a:rPr lang="en-GB" sz="1400" dirty="0">
                  <a:solidFill>
                    <a:srgbClr val="FF0000"/>
                  </a:solidFill>
                </a:rPr>
                <a:t>=</a:t>
              </a:r>
              <a:r>
                <a:rPr lang="en-GB" sz="1400" dirty="0"/>
                <a:t>(255,0,0)</a:t>
              </a:r>
            </a:p>
            <a:p>
              <a:r>
                <a:rPr lang="en-GB" sz="1400" dirty="0"/>
                <a:t>blue</a:t>
              </a:r>
              <a:r>
                <a:rPr lang="en-GB" sz="1400" dirty="0">
                  <a:solidFill>
                    <a:srgbClr val="FF0000"/>
                  </a:solidFill>
                </a:rPr>
                <a:t>=</a:t>
              </a:r>
              <a:r>
                <a:rPr lang="en-GB" sz="1400" dirty="0"/>
                <a:t>(0,0,255)</a:t>
              </a:r>
              <a:endParaRPr lang="en-BE" sz="14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8661C5-26E6-CC43-9FF3-1B135ABB6A1A}"/>
                </a:ext>
              </a:extLst>
            </p:cNvPr>
            <p:cNvSpPr/>
            <p:nvPr/>
          </p:nvSpPr>
          <p:spPr>
            <a:xfrm>
              <a:off x="10374319" y="1689811"/>
              <a:ext cx="14630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/>
                <a:t>tile(x,y,blue,1)</a:t>
              </a:r>
            </a:p>
            <a:p>
              <a:r>
                <a:rPr lang="en-GB" sz="1400" dirty="0"/>
                <a:t>tile(x,y,red,-1)</a:t>
              </a:r>
              <a:endParaRPr lang="en-BE" sz="1400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A2339E-D83A-A94D-8C37-1E19B6D6EC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657" y="2248845"/>
            <a:ext cx="2989479" cy="22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481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9938" name="Picture 2" descr="Image result for sébastien truchet">
            <a:extLst>
              <a:ext uri="{FF2B5EF4-FFF2-40B4-BE49-F238E27FC236}">
                <a16:creationId xmlns:a16="http://schemas.microsoft.com/office/drawing/2014/main" id="{DD1371F6-8727-6C41-8C8D-66A351DBE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2869" y="1358920"/>
            <a:ext cx="891299" cy="10533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07303-2B76-FD44-A535-D438C7770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635042"/>
            <a:ext cx="827668" cy="783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C6248B-D271-4B4D-9ABD-90FB60DFB3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745" y="1635042"/>
            <a:ext cx="821051" cy="777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4BD6F-FE80-A046-B107-A30A62830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135" y="1635426"/>
            <a:ext cx="821051" cy="777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B4219-7764-AC4F-9BAF-0BED165AC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1938" y="1635042"/>
            <a:ext cx="821051" cy="77723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88A07B9-A498-2A4E-9151-F3B1C9B5CD35}"/>
              </a:ext>
            </a:extLst>
          </p:cNvPr>
          <p:cNvGrpSpPr>
            <a:grpSpLocks noChangeAspect="1"/>
          </p:cNvGrpSpPr>
          <p:nvPr/>
        </p:nvGrpSpPr>
        <p:grpSpPr>
          <a:xfrm>
            <a:off x="5745622" y="1264984"/>
            <a:ext cx="4561177" cy="1147290"/>
            <a:chOff x="4286085" y="853992"/>
            <a:chExt cx="6210300" cy="15621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FFF25C-C402-9D4D-8CFC-1F7F5754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6085" y="853992"/>
              <a:ext cx="2070100" cy="15621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7D3A56-F967-C342-8E24-C92310DD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6185" y="853992"/>
              <a:ext cx="2070100" cy="15621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438724-FD68-8148-A800-8E3674DA0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6285" y="853992"/>
              <a:ext cx="2070100" cy="1562100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685C7F-7004-AD41-88B6-6FF5E9E326DB}"/>
              </a:ext>
            </a:extLst>
          </p:cNvPr>
          <p:cNvCxnSpPr>
            <a:cxnSpLocks/>
          </p:cNvCxnSpPr>
          <p:nvPr/>
        </p:nvCxnSpPr>
        <p:spPr>
          <a:xfrm>
            <a:off x="4330700" y="2023658"/>
            <a:ext cx="1181100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7DD9FDD-1202-5A44-BD18-57D383B746E4}"/>
              </a:ext>
            </a:extLst>
          </p:cNvPr>
          <p:cNvSpPr txBox="1"/>
          <p:nvPr/>
        </p:nvSpPr>
        <p:spPr>
          <a:xfrm>
            <a:off x="10623831" y="419803"/>
            <a:ext cx="13015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Truchet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9731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629592" y="3039074"/>
            <a:ext cx="300159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606160"/>
                </a:solidFill>
              </a:rPr>
              <a:t>Diagonals – Labyrinth </a:t>
            </a:r>
            <a:endParaRPr lang="en-GB" sz="200" b="1" dirty="0">
              <a:solidFill>
                <a:srgbClr val="606160"/>
              </a:solidFill>
            </a:endParaRPr>
          </a:p>
          <a:p>
            <a:r>
              <a:rPr lang="en-GB" sz="2000" b="1" i="1" dirty="0">
                <a:solidFill>
                  <a:srgbClr val="606160"/>
                </a:solidFill>
              </a:rPr>
              <a:t>   </a:t>
            </a:r>
            <a:r>
              <a:rPr lang="en-GB" sz="2000" i="1" dirty="0">
                <a:solidFill>
                  <a:srgbClr val="C00000"/>
                </a:solidFill>
              </a:rPr>
              <a:t>The algorithm</a:t>
            </a:r>
          </a:p>
          <a:p>
            <a:endParaRPr lang="en-BE" sz="3200" b="1" dirty="0">
              <a:solidFill>
                <a:srgbClr val="606160"/>
              </a:solidFill>
            </a:endParaRPr>
          </a:p>
        </p:txBody>
      </p:sp>
      <p:pic>
        <p:nvPicPr>
          <p:cNvPr id="39938" name="Picture 2" descr="Image result for sébastien truchet">
            <a:extLst>
              <a:ext uri="{FF2B5EF4-FFF2-40B4-BE49-F238E27FC236}">
                <a16:creationId xmlns:a16="http://schemas.microsoft.com/office/drawing/2014/main" id="{DD1371F6-8727-6C41-8C8D-66A351DBE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2869" y="1358920"/>
            <a:ext cx="891299" cy="10533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07303-2B76-FD44-A535-D438C7770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635042"/>
            <a:ext cx="827668" cy="783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C6248B-D271-4B4D-9ABD-90FB60DFB3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745" y="1635042"/>
            <a:ext cx="821051" cy="777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4BD6F-FE80-A046-B107-A30A62830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135" y="1635426"/>
            <a:ext cx="821051" cy="777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B4219-7764-AC4F-9BAF-0BED165AC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1938" y="1635042"/>
            <a:ext cx="821051" cy="77723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88A07B9-A498-2A4E-9151-F3B1C9B5CD35}"/>
              </a:ext>
            </a:extLst>
          </p:cNvPr>
          <p:cNvGrpSpPr>
            <a:grpSpLocks noChangeAspect="1"/>
          </p:cNvGrpSpPr>
          <p:nvPr/>
        </p:nvGrpSpPr>
        <p:grpSpPr>
          <a:xfrm>
            <a:off x="5745622" y="1264984"/>
            <a:ext cx="4561177" cy="1147290"/>
            <a:chOff x="4286085" y="853992"/>
            <a:chExt cx="6210300" cy="15621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FFF25C-C402-9D4D-8CFC-1F7F5754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6085" y="853992"/>
              <a:ext cx="2070100" cy="15621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7D3A56-F967-C342-8E24-C92310DD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6185" y="853992"/>
              <a:ext cx="2070100" cy="15621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438724-FD68-8148-A800-8E3674DA0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6285" y="853992"/>
              <a:ext cx="2070100" cy="1562100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685C7F-7004-AD41-88B6-6FF5E9E326DB}"/>
              </a:ext>
            </a:extLst>
          </p:cNvPr>
          <p:cNvCxnSpPr>
            <a:cxnSpLocks/>
          </p:cNvCxnSpPr>
          <p:nvPr/>
        </p:nvCxnSpPr>
        <p:spPr>
          <a:xfrm>
            <a:off x="4330700" y="2023658"/>
            <a:ext cx="1181100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DC7F3DC-BCCF-0447-BCB5-BC0F2A2F34FA}"/>
                  </a:ext>
                </a:extLst>
              </p:cNvPr>
              <p:cNvSpPr/>
              <p:nvPr/>
            </p:nvSpPr>
            <p:spPr>
              <a:xfrm>
                <a:off x="922657" y="3897558"/>
                <a:ext cx="4244039" cy="246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BE" sz="1400" dirty="0"/>
                  <a:t>n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int(input(</a:t>
                </a:r>
                <a:r>
                  <a:rPr lang="en-BE" sz="1400" dirty="0">
                    <a:solidFill>
                      <a:srgbClr val="008000"/>
                    </a:solidFill>
                  </a:rPr>
                  <a:t>”# Tiles n = "</a:t>
                </a:r>
                <a:r>
                  <a:rPr lang="en-BE" sz="1400" dirty="0"/>
                  <a:t>)</a:t>
                </a:r>
              </a:p>
              <a:p>
                <a:r>
                  <a:rPr lang="en-BE" sz="1400" dirty="0"/>
                  <a:t>w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200</a:t>
                </a:r>
                <a:r>
                  <a:rPr lang="en-BE" sz="1400" dirty="0">
                    <a:solidFill>
                      <a:srgbClr val="FF0000"/>
                    </a:solidFill>
                  </a:rPr>
                  <a:t>/</a:t>
                </a:r>
                <a:r>
                  <a:rPr lang="en-BE" sz="1400" dirty="0"/>
                  <a:t>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</a:t>
                </a:r>
              </a:p>
              <a:p>
                <a:r>
                  <a:rPr lang="en-BE" sz="1400" dirty="0"/>
                  <a:t>rnd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[randint(0,1) for i in range(4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B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BE" sz="1400" dirty="0"/>
              </a:p>
              <a:p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0</a:t>
                </a:r>
              </a:p>
              <a:p>
                <a:r>
                  <a:rPr lang="en-BE" sz="1400" dirty="0"/>
                  <a:t>for i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</a:t>
                </a:r>
                <a:r>
                  <a:rPr lang="en-BE" sz="1400" dirty="0"/>
                  <a:t>for j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x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rnd[k]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w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set_color(255,0,0)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draw_line(x</a:t>
                </a:r>
                <a:r>
                  <a:rPr lang="en-BE" sz="1400" dirty="0">
                    <a:solidFill>
                      <a:srgbClr val="FF0000"/>
                    </a:solidFill>
                  </a:rPr>
                  <a:t>+</a:t>
                </a:r>
                <a:r>
                  <a:rPr lang="en-BE" sz="1400" dirty="0"/>
                  <a:t>w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i,w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j,w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(i</a:t>
                </a:r>
                <a:r>
                  <a:rPr lang="en-BE" sz="1400" dirty="0">
                    <a:solidFill>
                      <a:srgbClr val="FF0000"/>
                    </a:solidFill>
                  </a:rPr>
                  <a:t>+</a:t>
                </a:r>
                <a:r>
                  <a:rPr lang="en-BE" sz="1400" dirty="0"/>
                  <a:t>1)</a:t>
                </a:r>
                <a:r>
                  <a:rPr lang="en-BE" sz="1400" dirty="0">
                    <a:solidFill>
                      <a:srgbClr val="FF0000"/>
                    </a:solidFill>
                  </a:rPr>
                  <a:t>-</a:t>
                </a:r>
                <a:r>
                  <a:rPr lang="en-BE" sz="1400" dirty="0"/>
                  <a:t>x,w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(j</a:t>
                </a:r>
                <a:r>
                  <a:rPr lang="en-BE" sz="1400" dirty="0">
                    <a:solidFill>
                      <a:srgbClr val="FF0000"/>
                    </a:solidFill>
                  </a:rPr>
                  <a:t>+</a:t>
                </a:r>
                <a:r>
                  <a:rPr lang="en-BE" sz="1400" dirty="0"/>
                  <a:t>1))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+=</a:t>
                </a:r>
                <a:r>
                  <a:rPr lang="en-BE" sz="1400" dirty="0"/>
                  <a:t>1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DC7F3DC-BCCF-0447-BCB5-BC0F2A2F34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7" y="3897558"/>
                <a:ext cx="4244039" cy="2462213"/>
              </a:xfrm>
              <a:prstGeom prst="rect">
                <a:avLst/>
              </a:prstGeom>
              <a:blipFill>
                <a:blip r:embed="rId11"/>
                <a:stretch>
                  <a:fillRect l="-298" b="-205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E95253C-11D2-3748-9EFE-D90C0F62F0B1}"/>
              </a:ext>
            </a:extLst>
          </p:cNvPr>
          <p:cNvGrpSpPr/>
          <p:nvPr/>
        </p:nvGrpSpPr>
        <p:grpSpPr>
          <a:xfrm>
            <a:off x="4623942" y="3739851"/>
            <a:ext cx="5067442" cy="2755948"/>
            <a:chOff x="4623942" y="3739851"/>
            <a:chExt cx="5067442" cy="275594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90BC157-3F38-C244-9459-E5B654E17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942" y="3739851"/>
              <a:ext cx="1366837" cy="131435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05661E4-9D10-F745-8521-20771C6C5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3942" y="5181449"/>
              <a:ext cx="1366837" cy="131435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A3E825-6046-4648-9757-0654ECB2C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1700" y="3772591"/>
              <a:ext cx="1681982" cy="126922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E679870-6624-B940-843A-85D7B945C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6901" y="5226487"/>
              <a:ext cx="1676781" cy="126530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17E7201-D89D-6642-9C2F-FECF04F02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4603" y="3776516"/>
              <a:ext cx="1676781" cy="126530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401FDBF-F788-2449-A2EE-057580210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4603" y="5226487"/>
              <a:ext cx="1676781" cy="126530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1A1F96-9220-F24E-94D2-A34B9223C502}"/>
              </a:ext>
            </a:extLst>
          </p:cNvPr>
          <p:cNvSpPr txBox="1"/>
          <p:nvPr/>
        </p:nvSpPr>
        <p:spPr>
          <a:xfrm>
            <a:off x="4603330" y="344937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0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73FEDB-6D95-1D46-8F27-1806B654E9B7}"/>
              </a:ext>
            </a:extLst>
          </p:cNvPr>
          <p:cNvSpPr txBox="1"/>
          <p:nvPr/>
        </p:nvSpPr>
        <p:spPr>
          <a:xfrm>
            <a:off x="6071819" y="344937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1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C5DA08-9CA5-5349-9238-D06B30946B38}"/>
              </a:ext>
            </a:extLst>
          </p:cNvPr>
          <p:cNvSpPr txBox="1"/>
          <p:nvPr/>
        </p:nvSpPr>
        <p:spPr>
          <a:xfrm>
            <a:off x="7946263" y="344937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2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032B1A-71A0-1346-8493-AD4518F5B378}"/>
              </a:ext>
            </a:extLst>
          </p:cNvPr>
          <p:cNvSpPr txBox="1"/>
          <p:nvPr/>
        </p:nvSpPr>
        <p:spPr>
          <a:xfrm>
            <a:off x="10623831" y="419803"/>
            <a:ext cx="13015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Truchet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022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9938" name="Picture 2" descr="Image result for sébastien truchet">
            <a:extLst>
              <a:ext uri="{FF2B5EF4-FFF2-40B4-BE49-F238E27FC236}">
                <a16:creationId xmlns:a16="http://schemas.microsoft.com/office/drawing/2014/main" id="{DD1371F6-8727-6C41-8C8D-66A351DBE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2869" y="1358920"/>
            <a:ext cx="891299" cy="10533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07303-2B76-FD44-A535-D438C7770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635042"/>
            <a:ext cx="827668" cy="783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C6248B-D271-4B4D-9ABD-90FB60DFB3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745" y="1635042"/>
            <a:ext cx="821051" cy="777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4BD6F-FE80-A046-B107-A30A62830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135" y="1635426"/>
            <a:ext cx="821051" cy="777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B4219-7764-AC4F-9BAF-0BED165AC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1938" y="1635042"/>
            <a:ext cx="821051" cy="77723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88A07B9-A498-2A4E-9151-F3B1C9B5CD35}"/>
              </a:ext>
            </a:extLst>
          </p:cNvPr>
          <p:cNvGrpSpPr>
            <a:grpSpLocks noChangeAspect="1"/>
          </p:cNvGrpSpPr>
          <p:nvPr/>
        </p:nvGrpSpPr>
        <p:grpSpPr>
          <a:xfrm>
            <a:off x="5745622" y="1264984"/>
            <a:ext cx="4561177" cy="1147290"/>
            <a:chOff x="4286085" y="853992"/>
            <a:chExt cx="6210300" cy="15621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FFF25C-C402-9D4D-8CFC-1F7F5754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6085" y="853992"/>
              <a:ext cx="2070100" cy="15621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7D3A56-F967-C342-8E24-C92310DD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6185" y="853992"/>
              <a:ext cx="2070100" cy="15621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438724-FD68-8148-A800-8E3674DA0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6285" y="853992"/>
              <a:ext cx="2070100" cy="1562100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685C7F-7004-AD41-88B6-6FF5E9E326DB}"/>
              </a:ext>
            </a:extLst>
          </p:cNvPr>
          <p:cNvCxnSpPr>
            <a:cxnSpLocks/>
          </p:cNvCxnSpPr>
          <p:nvPr/>
        </p:nvCxnSpPr>
        <p:spPr>
          <a:xfrm>
            <a:off x="4330700" y="2023658"/>
            <a:ext cx="1181100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DC7F3DC-BCCF-0447-BCB5-BC0F2A2F34FA}"/>
                  </a:ext>
                </a:extLst>
              </p:cNvPr>
              <p:cNvSpPr/>
              <p:nvPr/>
            </p:nvSpPr>
            <p:spPr>
              <a:xfrm>
                <a:off x="922657" y="3897558"/>
                <a:ext cx="4244039" cy="246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BE" sz="1400" dirty="0"/>
                  <a:t>n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int(input(</a:t>
                </a:r>
                <a:r>
                  <a:rPr lang="en-BE" sz="1400" dirty="0">
                    <a:solidFill>
                      <a:srgbClr val="008000"/>
                    </a:solidFill>
                  </a:rPr>
                  <a:t>”# Tiles n = "</a:t>
                </a:r>
                <a:r>
                  <a:rPr lang="en-BE" sz="1400" dirty="0"/>
                  <a:t>)</a:t>
                </a:r>
              </a:p>
              <a:p>
                <a:r>
                  <a:rPr lang="en-BE" sz="1400" dirty="0"/>
                  <a:t>w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200</a:t>
                </a:r>
                <a:r>
                  <a:rPr lang="en-BE" sz="1400" dirty="0">
                    <a:solidFill>
                      <a:srgbClr val="FF0000"/>
                    </a:solidFill>
                  </a:rPr>
                  <a:t>/</a:t>
                </a:r>
                <a:r>
                  <a:rPr lang="en-BE" sz="1400" dirty="0"/>
                  <a:t>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</a:t>
                </a:r>
              </a:p>
              <a:p>
                <a:r>
                  <a:rPr lang="en-BE" sz="1400" dirty="0"/>
                  <a:t>rnd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[randint(0,1) for i in range(4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B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BE" sz="1400" dirty="0"/>
              </a:p>
              <a:p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0</a:t>
                </a:r>
              </a:p>
              <a:p>
                <a:r>
                  <a:rPr lang="en-BE" sz="1400" dirty="0"/>
                  <a:t>for i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</a:t>
                </a:r>
                <a:r>
                  <a:rPr lang="en-BE" sz="1400" dirty="0"/>
                  <a:t>for j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x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rnd[k]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w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set_color(255,0,0)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draw_line(x</a:t>
                </a:r>
                <a:r>
                  <a:rPr lang="en-BE" sz="1400" dirty="0">
                    <a:solidFill>
                      <a:srgbClr val="FF0000"/>
                    </a:solidFill>
                  </a:rPr>
                  <a:t>+</a:t>
                </a:r>
                <a:r>
                  <a:rPr lang="en-BE" sz="1400" dirty="0"/>
                  <a:t>w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i,w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j,w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(i</a:t>
                </a:r>
                <a:r>
                  <a:rPr lang="en-BE" sz="1400" dirty="0">
                    <a:solidFill>
                      <a:srgbClr val="FF0000"/>
                    </a:solidFill>
                  </a:rPr>
                  <a:t>+</a:t>
                </a:r>
                <a:r>
                  <a:rPr lang="en-BE" sz="1400" dirty="0"/>
                  <a:t>1)</a:t>
                </a:r>
                <a:r>
                  <a:rPr lang="en-BE" sz="1400" dirty="0">
                    <a:solidFill>
                      <a:srgbClr val="FF0000"/>
                    </a:solidFill>
                  </a:rPr>
                  <a:t>-</a:t>
                </a:r>
                <a:r>
                  <a:rPr lang="en-BE" sz="1400" dirty="0"/>
                  <a:t>x,w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(j</a:t>
                </a:r>
                <a:r>
                  <a:rPr lang="en-BE" sz="1400" dirty="0">
                    <a:solidFill>
                      <a:srgbClr val="FF0000"/>
                    </a:solidFill>
                  </a:rPr>
                  <a:t>+</a:t>
                </a:r>
                <a:r>
                  <a:rPr lang="en-BE" sz="1400" dirty="0"/>
                  <a:t>1))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+=</a:t>
                </a:r>
                <a:r>
                  <a:rPr lang="en-BE" sz="1400" dirty="0"/>
                  <a:t>1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DC7F3DC-BCCF-0447-BCB5-BC0F2A2F34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7" y="3897558"/>
                <a:ext cx="4244039" cy="2462213"/>
              </a:xfrm>
              <a:prstGeom prst="rect">
                <a:avLst/>
              </a:prstGeom>
              <a:blipFill>
                <a:blip r:embed="rId11"/>
                <a:stretch>
                  <a:fillRect l="-298" b="-205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090BC157-3F38-C244-9459-E5B654E171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942" y="3739851"/>
            <a:ext cx="1366837" cy="13143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5661E4-9D10-F745-8521-20771C6C536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942" y="5181449"/>
            <a:ext cx="1366837" cy="13143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BA3E825-6046-4648-9757-0654ECB2CAE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700" y="3772591"/>
            <a:ext cx="1681982" cy="12692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679870-6624-B940-843A-85D7B945CFE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901" y="5226487"/>
            <a:ext cx="1676781" cy="12653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7E7201-D89D-6642-9C2F-FECF04F0282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603" y="3776516"/>
            <a:ext cx="1676781" cy="12653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01FDBF-F788-2449-A2EE-05758021053C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603" y="5226487"/>
            <a:ext cx="1676781" cy="1265301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64414A-400E-DE42-8B76-42B4089B35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98804" y="4176331"/>
            <a:ext cx="2546233" cy="19096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5C14DBF-95E3-114B-9904-66A7E7ABD72B}"/>
              </a:ext>
            </a:extLst>
          </p:cNvPr>
          <p:cNvSpPr txBox="1"/>
          <p:nvPr/>
        </p:nvSpPr>
        <p:spPr>
          <a:xfrm>
            <a:off x="4603330" y="344937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0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4A0267-F35A-2846-8BAA-CF8F1B7827B4}"/>
              </a:ext>
            </a:extLst>
          </p:cNvPr>
          <p:cNvSpPr txBox="1"/>
          <p:nvPr/>
        </p:nvSpPr>
        <p:spPr>
          <a:xfrm>
            <a:off x="6071819" y="344937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1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804AB4-F6AE-FC41-8FCF-7F1D97B04961}"/>
              </a:ext>
            </a:extLst>
          </p:cNvPr>
          <p:cNvSpPr txBox="1"/>
          <p:nvPr/>
        </p:nvSpPr>
        <p:spPr>
          <a:xfrm>
            <a:off x="7946263" y="344937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2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E31243-D64B-A742-B583-EA8901E0E10B}"/>
              </a:ext>
            </a:extLst>
          </p:cNvPr>
          <p:cNvSpPr txBox="1"/>
          <p:nvPr/>
        </p:nvSpPr>
        <p:spPr>
          <a:xfrm>
            <a:off x="10623831" y="419803"/>
            <a:ext cx="13015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Truchet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D7DB76-6278-DE41-9A13-94F4C37D9D68}"/>
              </a:ext>
            </a:extLst>
          </p:cNvPr>
          <p:cNvSpPr txBox="1"/>
          <p:nvPr/>
        </p:nvSpPr>
        <p:spPr>
          <a:xfrm>
            <a:off x="629592" y="3039074"/>
            <a:ext cx="300159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606160"/>
                </a:solidFill>
              </a:rPr>
              <a:t>Diagonals – Labyrinth </a:t>
            </a:r>
            <a:endParaRPr lang="en-GB" sz="200" b="1" dirty="0">
              <a:solidFill>
                <a:srgbClr val="606160"/>
              </a:solidFill>
            </a:endParaRPr>
          </a:p>
          <a:p>
            <a:r>
              <a:rPr lang="en-GB" sz="2000" b="1" i="1" dirty="0">
                <a:solidFill>
                  <a:srgbClr val="606160"/>
                </a:solidFill>
              </a:rPr>
              <a:t>   </a:t>
            </a:r>
            <a:r>
              <a:rPr lang="en-GB" sz="2000" i="1" dirty="0">
                <a:solidFill>
                  <a:srgbClr val="C00000"/>
                </a:solidFill>
              </a:rPr>
              <a:t>The algorithm</a:t>
            </a:r>
          </a:p>
          <a:p>
            <a:endParaRPr lang="en-BE" sz="3200" b="1" dirty="0">
              <a:solidFill>
                <a:srgbClr val="6061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20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9938" name="Picture 2" descr="Image result for sébastien truchet">
            <a:extLst>
              <a:ext uri="{FF2B5EF4-FFF2-40B4-BE49-F238E27FC236}">
                <a16:creationId xmlns:a16="http://schemas.microsoft.com/office/drawing/2014/main" id="{DD1371F6-8727-6C41-8C8D-66A351DBE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2869" y="1358920"/>
            <a:ext cx="891299" cy="10533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07303-2B76-FD44-A535-D438C7770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635042"/>
            <a:ext cx="827668" cy="783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C6248B-D271-4B4D-9ABD-90FB60DFB3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745" y="1635042"/>
            <a:ext cx="821051" cy="777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4BD6F-FE80-A046-B107-A30A62830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135" y="1635426"/>
            <a:ext cx="821051" cy="777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B4219-7764-AC4F-9BAF-0BED165AC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1938" y="1635042"/>
            <a:ext cx="821051" cy="77723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88A07B9-A498-2A4E-9151-F3B1C9B5CD35}"/>
              </a:ext>
            </a:extLst>
          </p:cNvPr>
          <p:cNvGrpSpPr>
            <a:grpSpLocks noChangeAspect="1"/>
          </p:cNvGrpSpPr>
          <p:nvPr/>
        </p:nvGrpSpPr>
        <p:grpSpPr>
          <a:xfrm>
            <a:off x="5745622" y="1264984"/>
            <a:ext cx="4561177" cy="1147290"/>
            <a:chOff x="4286085" y="853992"/>
            <a:chExt cx="6210300" cy="15621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FFF25C-C402-9D4D-8CFC-1F7F5754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6085" y="853992"/>
              <a:ext cx="2070100" cy="15621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7D3A56-F967-C342-8E24-C92310DD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6185" y="853992"/>
              <a:ext cx="2070100" cy="15621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438724-FD68-8148-A800-8E3674DA0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6285" y="853992"/>
              <a:ext cx="2070100" cy="1562100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685C7F-7004-AD41-88B6-6FF5E9E326DB}"/>
              </a:ext>
            </a:extLst>
          </p:cNvPr>
          <p:cNvCxnSpPr>
            <a:cxnSpLocks/>
          </p:cNvCxnSpPr>
          <p:nvPr/>
        </p:nvCxnSpPr>
        <p:spPr>
          <a:xfrm>
            <a:off x="4330700" y="2023658"/>
            <a:ext cx="1181100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DC7F3DC-BCCF-0447-BCB5-BC0F2A2F34FA}"/>
                  </a:ext>
                </a:extLst>
              </p:cNvPr>
              <p:cNvSpPr/>
              <p:nvPr/>
            </p:nvSpPr>
            <p:spPr>
              <a:xfrm>
                <a:off x="922657" y="3897558"/>
                <a:ext cx="4244039" cy="246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BE" sz="1400" dirty="0"/>
                  <a:t>n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int(input(</a:t>
                </a:r>
                <a:r>
                  <a:rPr lang="en-BE" sz="1400" dirty="0">
                    <a:solidFill>
                      <a:srgbClr val="008000"/>
                    </a:solidFill>
                  </a:rPr>
                  <a:t>”# Tiles n = "</a:t>
                </a:r>
                <a:r>
                  <a:rPr lang="en-BE" sz="1400" dirty="0"/>
                  <a:t>)</a:t>
                </a:r>
              </a:p>
              <a:p>
                <a:r>
                  <a:rPr lang="en-BE" sz="1400" dirty="0"/>
                  <a:t>w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200</a:t>
                </a:r>
                <a:r>
                  <a:rPr lang="en-BE" sz="1400" dirty="0">
                    <a:solidFill>
                      <a:srgbClr val="FF0000"/>
                    </a:solidFill>
                  </a:rPr>
                  <a:t>/</a:t>
                </a:r>
                <a:r>
                  <a:rPr lang="en-BE" sz="1400" dirty="0"/>
                  <a:t>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</a:t>
                </a:r>
              </a:p>
              <a:p>
                <a:r>
                  <a:rPr lang="en-BE" sz="1400" dirty="0"/>
                  <a:t>rnd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[randint(0,1) for i in range(4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B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BE" sz="1400" dirty="0"/>
              </a:p>
              <a:p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0</a:t>
                </a:r>
              </a:p>
              <a:p>
                <a:r>
                  <a:rPr lang="en-BE" sz="1400" dirty="0"/>
                  <a:t>for i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</a:t>
                </a:r>
                <a:r>
                  <a:rPr lang="en-BE" sz="1400" dirty="0"/>
                  <a:t>for j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x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rnd[k]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w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set_color(255,0,255)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arcs(x)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+=</a:t>
                </a:r>
                <a:r>
                  <a:rPr lang="en-BE" sz="1400" dirty="0"/>
                  <a:t>1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DC7F3DC-BCCF-0447-BCB5-BC0F2A2F34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7" y="3897558"/>
                <a:ext cx="4244039" cy="2462213"/>
              </a:xfrm>
              <a:prstGeom prst="rect">
                <a:avLst/>
              </a:prstGeom>
              <a:blipFill>
                <a:blip r:embed="rId11"/>
                <a:stretch>
                  <a:fillRect l="-298" b="-205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10AC0A70-F5A2-DB44-AB57-3FC4AF325F87}"/>
              </a:ext>
            </a:extLst>
          </p:cNvPr>
          <p:cNvSpPr/>
          <p:nvPr/>
        </p:nvSpPr>
        <p:spPr>
          <a:xfrm>
            <a:off x="4202989" y="3455520"/>
            <a:ext cx="42440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arcs(r):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if</a:t>
            </a:r>
            <a:r>
              <a:rPr lang="en-GB" sz="1400" dirty="0"/>
              <a:t> r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draw_arc</a:t>
            </a:r>
            <a:r>
              <a:rPr lang="en-GB" sz="1400" dirty="0"/>
              <a:t>(x,y,w,w,0,90)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draw_arc</a:t>
            </a:r>
            <a:r>
              <a:rPr lang="en-GB" sz="1400" dirty="0"/>
              <a:t>(x,y,w,w,180,90)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else</a:t>
            </a:r>
            <a:r>
              <a:rPr lang="en-GB" sz="1400" dirty="0"/>
              <a:t>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draw_arc</a:t>
            </a:r>
            <a:r>
              <a:rPr lang="en-GB" sz="1400" dirty="0"/>
              <a:t>(x,y,w,w,0,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90)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draw_arc</a:t>
            </a:r>
            <a:r>
              <a:rPr lang="en-GB" sz="1400" dirty="0"/>
              <a:t>(x,y,w,w,90,90) </a:t>
            </a:r>
            <a:endParaRPr lang="en-BE" sz="14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EBFCC26-2ACD-C14B-915F-3FED9745A2E9}"/>
              </a:ext>
            </a:extLst>
          </p:cNvPr>
          <p:cNvCxnSpPr/>
          <p:nvPr/>
        </p:nvCxnSpPr>
        <p:spPr>
          <a:xfrm flipH="1">
            <a:off x="2249424" y="5980176"/>
            <a:ext cx="1815495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7FDDF51-94FB-7247-9EE7-D7E0F0FA1B2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306" y="4003558"/>
            <a:ext cx="788866" cy="760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A1E5E0-82B8-DF44-9350-AAE3F09B3E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306" y="5046893"/>
            <a:ext cx="788866" cy="7602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81262C-71CB-DC4D-A43D-A6F6062169DD}"/>
              </a:ext>
            </a:extLst>
          </p:cNvPr>
          <p:cNvGrpSpPr>
            <a:grpSpLocks noChangeAspect="1"/>
          </p:cNvGrpSpPr>
          <p:nvPr/>
        </p:nvGrpSpPr>
        <p:grpSpPr>
          <a:xfrm>
            <a:off x="8026210" y="3330885"/>
            <a:ext cx="3797958" cy="1432972"/>
            <a:chOff x="8026210" y="3201757"/>
            <a:chExt cx="4140200" cy="15621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64D287-8DD4-EF45-AA8F-DDC0E54A1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210" y="3201757"/>
              <a:ext cx="2070100" cy="15621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F20E55-5D13-0547-8808-57F36F1F1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6310" y="3201757"/>
              <a:ext cx="2070100" cy="15621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F8DB51-5917-ED43-A8A1-E16A6583F669}"/>
              </a:ext>
            </a:extLst>
          </p:cNvPr>
          <p:cNvGrpSpPr>
            <a:grpSpLocks noChangeAspect="1"/>
          </p:cNvGrpSpPr>
          <p:nvPr/>
        </p:nvGrpSpPr>
        <p:grpSpPr>
          <a:xfrm>
            <a:off x="8026210" y="5049838"/>
            <a:ext cx="3797958" cy="1432972"/>
            <a:chOff x="8026210" y="5049838"/>
            <a:chExt cx="4140200" cy="15621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C7D8A5-DF61-1B45-A6DF-164D0055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210" y="5049838"/>
              <a:ext cx="2070100" cy="15621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707DCA-185B-1B48-9F50-DDBAFA86F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6310" y="5049838"/>
              <a:ext cx="2070100" cy="15621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A4B5692-C27D-8046-BA50-C67C04B09F0D}"/>
              </a:ext>
            </a:extLst>
          </p:cNvPr>
          <p:cNvSpPr txBox="1"/>
          <p:nvPr/>
        </p:nvSpPr>
        <p:spPr>
          <a:xfrm>
            <a:off x="7150274" y="367232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0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326A9C-56BE-4E40-B778-6219E48BA0BE}"/>
              </a:ext>
            </a:extLst>
          </p:cNvPr>
          <p:cNvSpPr txBox="1"/>
          <p:nvPr/>
        </p:nvSpPr>
        <p:spPr>
          <a:xfrm>
            <a:off x="7979290" y="301377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1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58854B-75D4-5D40-8716-41DDCE5CD397}"/>
              </a:ext>
            </a:extLst>
          </p:cNvPr>
          <p:cNvSpPr txBox="1"/>
          <p:nvPr/>
        </p:nvSpPr>
        <p:spPr>
          <a:xfrm>
            <a:off x="9873469" y="301377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2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24BAB4-86D8-3644-AEA7-AEC0FC99A496}"/>
              </a:ext>
            </a:extLst>
          </p:cNvPr>
          <p:cNvSpPr txBox="1"/>
          <p:nvPr/>
        </p:nvSpPr>
        <p:spPr>
          <a:xfrm>
            <a:off x="10623831" y="419803"/>
            <a:ext cx="13015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Truchet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528520-A60A-4A48-87F8-E5BB0CB5B55C}"/>
              </a:ext>
            </a:extLst>
          </p:cNvPr>
          <p:cNvSpPr txBox="1"/>
          <p:nvPr/>
        </p:nvSpPr>
        <p:spPr>
          <a:xfrm>
            <a:off x="629592" y="3039074"/>
            <a:ext cx="26100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606160"/>
                </a:solidFill>
              </a:rPr>
              <a:t>Circular Arcs Paths </a:t>
            </a:r>
            <a:endParaRPr lang="en-GB" sz="200" b="1" dirty="0">
              <a:solidFill>
                <a:srgbClr val="606160"/>
              </a:solidFill>
            </a:endParaRPr>
          </a:p>
          <a:p>
            <a:r>
              <a:rPr lang="en-GB" sz="2000" b="1" i="1" dirty="0">
                <a:solidFill>
                  <a:srgbClr val="606160"/>
                </a:solidFill>
              </a:rPr>
              <a:t>   </a:t>
            </a:r>
            <a:r>
              <a:rPr lang="en-GB" sz="2000" i="1" dirty="0">
                <a:solidFill>
                  <a:srgbClr val="C00000"/>
                </a:solidFill>
              </a:rPr>
              <a:t>The algorithm</a:t>
            </a:r>
          </a:p>
          <a:p>
            <a:endParaRPr lang="en-BE" sz="3200" b="1" dirty="0">
              <a:solidFill>
                <a:srgbClr val="6061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76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9938" name="Picture 2" descr="Image result for sébastien truchet">
            <a:extLst>
              <a:ext uri="{FF2B5EF4-FFF2-40B4-BE49-F238E27FC236}">
                <a16:creationId xmlns:a16="http://schemas.microsoft.com/office/drawing/2014/main" id="{DD1371F6-8727-6C41-8C8D-66A351DBE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2869" y="1358920"/>
            <a:ext cx="891299" cy="10533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07303-2B76-FD44-A535-D438C7770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635042"/>
            <a:ext cx="827668" cy="783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C6248B-D271-4B4D-9ABD-90FB60DFB3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745" y="1635042"/>
            <a:ext cx="821051" cy="777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4BD6F-FE80-A046-B107-A30A62830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135" y="1635426"/>
            <a:ext cx="821051" cy="777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B4219-7764-AC4F-9BAF-0BED165AC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1938" y="1635042"/>
            <a:ext cx="821051" cy="77723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88A07B9-A498-2A4E-9151-F3B1C9B5CD35}"/>
              </a:ext>
            </a:extLst>
          </p:cNvPr>
          <p:cNvGrpSpPr>
            <a:grpSpLocks noChangeAspect="1"/>
          </p:cNvGrpSpPr>
          <p:nvPr/>
        </p:nvGrpSpPr>
        <p:grpSpPr>
          <a:xfrm>
            <a:off x="5745622" y="1264984"/>
            <a:ext cx="4561177" cy="1147290"/>
            <a:chOff x="4286085" y="853992"/>
            <a:chExt cx="6210300" cy="15621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FFF25C-C402-9D4D-8CFC-1F7F5754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6085" y="853992"/>
              <a:ext cx="2070100" cy="15621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7D3A56-F967-C342-8E24-C92310DD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6185" y="853992"/>
              <a:ext cx="2070100" cy="15621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438724-FD68-8148-A800-8E3674DA0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6285" y="853992"/>
              <a:ext cx="2070100" cy="1562100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685C7F-7004-AD41-88B6-6FF5E9E326DB}"/>
              </a:ext>
            </a:extLst>
          </p:cNvPr>
          <p:cNvCxnSpPr>
            <a:cxnSpLocks/>
          </p:cNvCxnSpPr>
          <p:nvPr/>
        </p:nvCxnSpPr>
        <p:spPr>
          <a:xfrm>
            <a:off x="4330700" y="2023658"/>
            <a:ext cx="1181100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DC7F3DC-BCCF-0447-BCB5-BC0F2A2F34FA}"/>
                  </a:ext>
                </a:extLst>
              </p:cNvPr>
              <p:cNvSpPr/>
              <p:nvPr/>
            </p:nvSpPr>
            <p:spPr>
              <a:xfrm>
                <a:off x="922657" y="3897558"/>
                <a:ext cx="4244039" cy="24622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BE" sz="1400" dirty="0"/>
                  <a:t>n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int(input(</a:t>
                </a:r>
                <a:r>
                  <a:rPr lang="en-BE" sz="1400" dirty="0">
                    <a:solidFill>
                      <a:srgbClr val="008000"/>
                    </a:solidFill>
                  </a:rPr>
                  <a:t>”# Tiles n = "</a:t>
                </a:r>
                <a:r>
                  <a:rPr lang="en-BE" sz="1400" dirty="0"/>
                  <a:t>)</a:t>
                </a:r>
              </a:p>
              <a:p>
                <a:r>
                  <a:rPr lang="en-BE" sz="1400" dirty="0"/>
                  <a:t>w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200</a:t>
                </a:r>
                <a:r>
                  <a:rPr lang="en-BE" sz="1400" dirty="0">
                    <a:solidFill>
                      <a:srgbClr val="FF0000"/>
                    </a:solidFill>
                  </a:rPr>
                  <a:t>/</a:t>
                </a:r>
                <a:r>
                  <a:rPr lang="en-BE" sz="1400" dirty="0"/>
                  <a:t>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</a:t>
                </a:r>
              </a:p>
              <a:p>
                <a:r>
                  <a:rPr lang="en-BE" sz="1400" dirty="0"/>
                  <a:t>rnd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[randint(0,1) for i in range(4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B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BE" sz="1400" dirty="0"/>
              </a:p>
              <a:p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0</a:t>
                </a:r>
              </a:p>
              <a:p>
                <a:r>
                  <a:rPr lang="en-BE" sz="1400" dirty="0"/>
                  <a:t>for i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</a:t>
                </a:r>
                <a:r>
                  <a:rPr lang="en-BE" sz="1400" dirty="0"/>
                  <a:t>for j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x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rnd[k]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w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set_color(kleur)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boog(x)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+=</a:t>
                </a:r>
                <a:r>
                  <a:rPr lang="en-BE" sz="1400" dirty="0"/>
                  <a:t>1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DC7F3DC-BCCF-0447-BCB5-BC0F2A2F34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657" y="3897558"/>
                <a:ext cx="4244039" cy="2462213"/>
              </a:xfrm>
              <a:prstGeom prst="rect">
                <a:avLst/>
              </a:prstGeom>
              <a:blipFill>
                <a:blip r:embed="rId11"/>
                <a:stretch>
                  <a:fillRect l="-298" b="-2051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EBFCC26-2ACD-C14B-915F-3FED9745A2E9}"/>
              </a:ext>
            </a:extLst>
          </p:cNvPr>
          <p:cNvCxnSpPr/>
          <p:nvPr/>
        </p:nvCxnSpPr>
        <p:spPr>
          <a:xfrm flipH="1">
            <a:off x="2249424" y="5980176"/>
            <a:ext cx="1815495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7FDDF51-94FB-7247-9EE7-D7E0F0FA1B2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306" y="4003558"/>
            <a:ext cx="788866" cy="760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A1E5E0-82B8-DF44-9350-AAE3F09B3E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5306" y="5046893"/>
            <a:ext cx="788866" cy="7602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781262C-71CB-DC4D-A43D-A6F6062169DD}"/>
              </a:ext>
            </a:extLst>
          </p:cNvPr>
          <p:cNvGrpSpPr>
            <a:grpSpLocks noChangeAspect="1"/>
          </p:cNvGrpSpPr>
          <p:nvPr/>
        </p:nvGrpSpPr>
        <p:grpSpPr>
          <a:xfrm>
            <a:off x="8026210" y="3330885"/>
            <a:ext cx="3797958" cy="1432972"/>
            <a:chOff x="8026210" y="3201757"/>
            <a:chExt cx="4140200" cy="15621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64D287-8DD4-EF45-AA8F-DDC0E54A1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210" y="3201757"/>
              <a:ext cx="2070100" cy="15621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F20E55-5D13-0547-8808-57F36F1F1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6310" y="3201757"/>
              <a:ext cx="2070100" cy="15621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F8DB51-5917-ED43-A8A1-E16A6583F669}"/>
              </a:ext>
            </a:extLst>
          </p:cNvPr>
          <p:cNvGrpSpPr>
            <a:grpSpLocks noChangeAspect="1"/>
          </p:cNvGrpSpPr>
          <p:nvPr/>
        </p:nvGrpSpPr>
        <p:grpSpPr>
          <a:xfrm>
            <a:off x="8026210" y="5049838"/>
            <a:ext cx="3797958" cy="1432972"/>
            <a:chOff x="8026210" y="5049838"/>
            <a:chExt cx="4140200" cy="15621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C7D8A5-DF61-1B45-A6DF-164D0055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210" y="5049838"/>
              <a:ext cx="2070100" cy="15621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707DCA-185B-1B48-9F50-DDBAFA86F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6310" y="5049838"/>
              <a:ext cx="2070100" cy="1562100"/>
            </a:xfrm>
            <a:prstGeom prst="rect">
              <a:avLst/>
            </a:prstGeom>
          </p:spPr>
        </p:pic>
      </p:grp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4AD5DBF-518D-EE4C-87C6-A7D0B7065D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07696" y="3914775"/>
            <a:ext cx="2641600" cy="1981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DAED52C-92B0-0745-B449-6CA8225DE622}"/>
              </a:ext>
            </a:extLst>
          </p:cNvPr>
          <p:cNvSpPr txBox="1"/>
          <p:nvPr/>
        </p:nvSpPr>
        <p:spPr>
          <a:xfrm>
            <a:off x="7979290" y="301377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1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CBCC1E-ED52-204A-AB02-A3C519F2CA3F}"/>
              </a:ext>
            </a:extLst>
          </p:cNvPr>
          <p:cNvSpPr txBox="1"/>
          <p:nvPr/>
        </p:nvSpPr>
        <p:spPr>
          <a:xfrm>
            <a:off x="9873469" y="3013770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2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8DEBA6-2588-6146-AB22-3345EFFD5281}"/>
              </a:ext>
            </a:extLst>
          </p:cNvPr>
          <p:cNvSpPr txBox="1"/>
          <p:nvPr/>
        </p:nvSpPr>
        <p:spPr>
          <a:xfrm>
            <a:off x="7150274" y="3672326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60616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=</a:t>
            </a:r>
            <a:r>
              <a:rPr lang="en-GB" dirty="0">
                <a:solidFill>
                  <a:srgbClr val="606160"/>
                </a:solidFill>
              </a:rPr>
              <a:t>0</a:t>
            </a:r>
            <a:endParaRPr lang="en-BE" dirty="0">
              <a:solidFill>
                <a:srgbClr val="6061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4FC4A1-A10E-7949-9D02-97F8EECDC9AC}"/>
              </a:ext>
            </a:extLst>
          </p:cNvPr>
          <p:cNvSpPr txBox="1"/>
          <p:nvPr/>
        </p:nvSpPr>
        <p:spPr>
          <a:xfrm>
            <a:off x="10623831" y="419803"/>
            <a:ext cx="13015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Truchet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10B3E4-B3BC-5A42-983E-F461A43CA19B}"/>
              </a:ext>
            </a:extLst>
          </p:cNvPr>
          <p:cNvSpPr txBox="1"/>
          <p:nvPr/>
        </p:nvSpPr>
        <p:spPr>
          <a:xfrm>
            <a:off x="629592" y="3039074"/>
            <a:ext cx="26100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606160"/>
                </a:solidFill>
              </a:rPr>
              <a:t>Circular Arcs Paths </a:t>
            </a:r>
            <a:endParaRPr lang="en-GB" sz="200" b="1" dirty="0">
              <a:solidFill>
                <a:srgbClr val="606160"/>
              </a:solidFill>
            </a:endParaRPr>
          </a:p>
          <a:p>
            <a:r>
              <a:rPr lang="en-GB" sz="2000" b="1" i="1" dirty="0">
                <a:solidFill>
                  <a:srgbClr val="606160"/>
                </a:solidFill>
              </a:rPr>
              <a:t>   </a:t>
            </a:r>
            <a:r>
              <a:rPr lang="en-GB" sz="2000" i="1" dirty="0">
                <a:solidFill>
                  <a:srgbClr val="C00000"/>
                </a:solidFill>
              </a:rPr>
              <a:t>The algorithm</a:t>
            </a:r>
          </a:p>
          <a:p>
            <a:endParaRPr lang="en-BE" sz="3200" b="1" dirty="0">
              <a:solidFill>
                <a:srgbClr val="60616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B65A28-B8D9-6C44-B592-D4F1FE6DD86E}"/>
              </a:ext>
            </a:extLst>
          </p:cNvPr>
          <p:cNvSpPr/>
          <p:nvPr/>
        </p:nvSpPr>
        <p:spPr>
          <a:xfrm>
            <a:off x="4202989" y="3455520"/>
            <a:ext cx="424403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arcs(r):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if</a:t>
            </a:r>
            <a:r>
              <a:rPr lang="en-GB" sz="1400" dirty="0"/>
              <a:t> r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draw_arc</a:t>
            </a:r>
            <a:r>
              <a:rPr lang="en-GB" sz="1400" dirty="0"/>
              <a:t>(x,y,w,w,0,90)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draw_arc</a:t>
            </a:r>
            <a:r>
              <a:rPr lang="en-GB" sz="1400" dirty="0"/>
              <a:t>(x,y,w,w,180,90)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else</a:t>
            </a:r>
            <a:r>
              <a:rPr lang="en-GB" sz="1400" dirty="0"/>
              <a:t>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draw_arc</a:t>
            </a:r>
            <a:r>
              <a:rPr lang="en-GB" sz="1400" dirty="0"/>
              <a:t>(x,y,w,w,0,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90)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0.5)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w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draw_arc</a:t>
            </a:r>
            <a:r>
              <a:rPr lang="en-GB" sz="1400" dirty="0"/>
              <a:t>(x,y,w,w,90,90) </a:t>
            </a:r>
            <a:endParaRPr lang="en-BE" sz="1400" dirty="0"/>
          </a:p>
        </p:txBody>
      </p:sp>
    </p:spTree>
    <p:extLst>
      <p:ext uri="{BB962C8B-B14F-4D97-AF65-F5344CB8AC3E}">
        <p14:creationId xmlns:p14="http://schemas.microsoft.com/office/powerpoint/2010/main" val="11660019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pic>
        <p:nvPicPr>
          <p:cNvPr id="39938" name="Picture 2" descr="Image result for sébastien truchet">
            <a:extLst>
              <a:ext uri="{FF2B5EF4-FFF2-40B4-BE49-F238E27FC236}">
                <a16:creationId xmlns:a16="http://schemas.microsoft.com/office/drawing/2014/main" id="{DD1371F6-8727-6C41-8C8D-66A351DBE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32869" y="1358920"/>
            <a:ext cx="891299" cy="10533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07303-2B76-FD44-A535-D438C7770E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325" y="1635042"/>
            <a:ext cx="827668" cy="783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C6248B-D271-4B4D-9ABD-90FB60DFB3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745" y="1635042"/>
            <a:ext cx="821051" cy="777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4BD6F-FE80-A046-B107-A30A62830E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135" y="1635426"/>
            <a:ext cx="821051" cy="777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B4219-7764-AC4F-9BAF-0BED165AC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1938" y="1635042"/>
            <a:ext cx="821051" cy="77723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88A07B9-A498-2A4E-9151-F3B1C9B5CD35}"/>
              </a:ext>
            </a:extLst>
          </p:cNvPr>
          <p:cNvGrpSpPr>
            <a:grpSpLocks noChangeAspect="1"/>
          </p:cNvGrpSpPr>
          <p:nvPr/>
        </p:nvGrpSpPr>
        <p:grpSpPr>
          <a:xfrm>
            <a:off x="5745622" y="1264984"/>
            <a:ext cx="4561177" cy="1147290"/>
            <a:chOff x="4286085" y="853992"/>
            <a:chExt cx="6210300" cy="15621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FFF25C-C402-9D4D-8CFC-1F7F5754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6085" y="853992"/>
              <a:ext cx="2070100" cy="15621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7D3A56-F967-C342-8E24-C92310DD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6185" y="853992"/>
              <a:ext cx="2070100" cy="15621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B438724-FD68-8148-A800-8E3674DA0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6285" y="853992"/>
              <a:ext cx="2070100" cy="1562100"/>
            </a:xfrm>
            <a:prstGeom prst="rect">
              <a:avLst/>
            </a:prstGeom>
          </p:spPr>
        </p:pic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8685C7F-7004-AD41-88B6-6FF5E9E326DB}"/>
              </a:ext>
            </a:extLst>
          </p:cNvPr>
          <p:cNvCxnSpPr>
            <a:cxnSpLocks/>
          </p:cNvCxnSpPr>
          <p:nvPr/>
        </p:nvCxnSpPr>
        <p:spPr>
          <a:xfrm>
            <a:off x="4330700" y="2023658"/>
            <a:ext cx="1181100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C50A362-E147-3F44-9D22-B63A2068CED4}"/>
                  </a:ext>
                </a:extLst>
              </p:cNvPr>
              <p:cNvSpPr/>
              <p:nvPr/>
            </p:nvSpPr>
            <p:spPr>
              <a:xfrm>
                <a:off x="695325" y="3461836"/>
                <a:ext cx="4244039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BE" sz="1400" dirty="0"/>
                  <a:t>n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int(input(</a:t>
                </a:r>
                <a:r>
                  <a:rPr lang="en-BE" sz="1400" dirty="0">
                    <a:solidFill>
                      <a:srgbClr val="008000"/>
                    </a:solidFill>
                  </a:rPr>
                  <a:t>”# Tiles n = "</a:t>
                </a:r>
                <a:r>
                  <a:rPr lang="en-BE" sz="1400" dirty="0"/>
                  <a:t>)</a:t>
                </a:r>
              </a:p>
              <a:p>
                <a:r>
                  <a:rPr lang="en-BE" sz="1400" dirty="0"/>
                  <a:t>w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200</a:t>
                </a:r>
                <a:r>
                  <a:rPr lang="en-BE" sz="1400" dirty="0">
                    <a:solidFill>
                      <a:srgbClr val="FF0000"/>
                    </a:solidFill>
                  </a:rPr>
                  <a:t>/</a:t>
                </a:r>
                <a:r>
                  <a:rPr lang="en-BE" sz="1400" dirty="0"/>
                  <a:t>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</a:t>
                </a:r>
              </a:p>
              <a:p>
                <a:r>
                  <a:rPr lang="en-BE" sz="1400" dirty="0"/>
                  <a:t>rnd1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[randint(0,1) for i in range(4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n)]</a:t>
                </a:r>
              </a:p>
              <a:p>
                <a:r>
                  <a:rPr lang="en-BE" sz="1400" dirty="0"/>
                  <a:t>rnd2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[randint(0,1) for i in range(4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n)]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BE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BE" sz="1400" dirty="0"/>
              </a:p>
              <a:p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0</a:t>
                </a:r>
              </a:p>
              <a:p>
                <a:r>
                  <a:rPr lang="en-BE" sz="1400" dirty="0"/>
                  <a:t>for i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</a:t>
                </a:r>
                <a:r>
                  <a:rPr lang="en-BE" sz="1400" dirty="0"/>
                  <a:t>for j in range(2</a:t>
                </a:r>
                <a:r>
                  <a:rPr lang="en-BE" sz="1400" dirty="0">
                    <a:solidFill>
                      <a:srgbClr val="FF0000"/>
                    </a:solidFill>
                  </a:rPr>
                  <a:t>**</a:t>
                </a:r>
                <a:r>
                  <a:rPr lang="en-BE" sz="1400" dirty="0"/>
                  <a:t>n):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x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rnd1[k]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w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x</a:t>
                </a:r>
                <a:r>
                  <a:rPr lang="en-BE" sz="1400" dirty="0">
                    <a:solidFill>
                      <a:srgbClr val="FF0000"/>
                    </a:solidFill>
                  </a:rPr>
                  <a:t>=</a:t>
                </a:r>
                <a:r>
                  <a:rPr lang="en-BE" sz="1400" dirty="0"/>
                  <a:t>rnd1[k]</a:t>
                </a:r>
                <a:r>
                  <a:rPr lang="en-BE" sz="1400" dirty="0">
                    <a:solidFill>
                      <a:srgbClr val="FF0000"/>
                    </a:solidFill>
                  </a:rPr>
                  <a:t>*</a:t>
                </a:r>
                <a:r>
                  <a:rPr lang="en-BE" sz="1400" dirty="0"/>
                  <a:t>w</a:t>
                </a:r>
                <a:endParaRPr lang="nl-NL" sz="1400" dirty="0">
                  <a:solidFill>
                    <a:srgbClr val="A6A6A6"/>
                  </a:solidFill>
                  <a:sym typeface="Symbol" pitchFamily="2" charset="2"/>
                </a:endParaRP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set_co lor(zwart)</a:t>
                </a:r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endParaRPr lang="en-BE" sz="1400" dirty="0"/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GB" sz="1400" dirty="0" err="1">
                    <a:sym typeface="Symbol" pitchFamily="2" charset="2"/>
                  </a:rPr>
                  <a:t>fill_poly</a:t>
                </a:r>
                <a:r>
                  <a:rPr lang="en-GB" sz="1400" dirty="0">
                    <a:sym typeface="Symbol" pitchFamily="2" charset="2"/>
                  </a:rPr>
                  <a:t>(</a:t>
                </a:r>
                <a:r>
                  <a:rPr lang="en-GB" sz="1400" dirty="0" err="1">
                    <a:sym typeface="Symbol" pitchFamily="2" charset="2"/>
                  </a:rPr>
                  <a:t>xlist,ylist</a:t>
                </a:r>
                <a:r>
                  <a:rPr lang="en-GB" sz="1400" dirty="0">
                    <a:sym typeface="Symbol" pitchFamily="2" charset="2"/>
                  </a:rPr>
                  <a:t>)</a:t>
                </a:r>
                <a:endParaRPr lang="en-BE" sz="1400" dirty="0"/>
              </a:p>
              <a:p>
                <a:r>
                  <a:rPr lang="nl-NL" sz="1400" dirty="0">
                    <a:solidFill>
                      <a:srgbClr val="A6A6A6"/>
                    </a:solidFill>
                    <a:sym typeface="Symbol" pitchFamily="2" charset="2"/>
                  </a:rPr>
                  <a:t></a:t>
                </a:r>
                <a:r>
                  <a:rPr lang="en-BE" sz="1400" dirty="0"/>
                  <a:t>k</a:t>
                </a:r>
                <a:r>
                  <a:rPr lang="en-BE" sz="1400" dirty="0">
                    <a:solidFill>
                      <a:srgbClr val="FF0000"/>
                    </a:solidFill>
                  </a:rPr>
                  <a:t>+=</a:t>
                </a:r>
                <a:r>
                  <a:rPr lang="en-BE" sz="1400" dirty="0"/>
                  <a:t>1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C50A362-E147-3F44-9D22-B63A2068CE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5" y="3461836"/>
                <a:ext cx="4244039" cy="3108543"/>
              </a:xfrm>
              <a:prstGeom prst="rect">
                <a:avLst/>
              </a:prstGeom>
              <a:blipFill>
                <a:blip r:embed="rId11"/>
                <a:stretch>
                  <a:fillRect l="-299" t="-407" b="-122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08898664-10B4-A843-99CD-5D1AD873AC06}"/>
              </a:ext>
            </a:extLst>
          </p:cNvPr>
          <p:cNvSpPr/>
          <p:nvPr/>
        </p:nvSpPr>
        <p:spPr>
          <a:xfrm>
            <a:off x="4493767" y="3455138"/>
            <a:ext cx="42440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</a:rPr>
              <a:t>if</a:t>
            </a:r>
            <a:r>
              <a:rPr lang="en-GB" sz="1400" dirty="0"/>
              <a:t> x 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 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if</a:t>
            </a:r>
            <a:r>
              <a:rPr lang="en-GB" sz="1400" dirty="0"/>
              <a:t> y</a:t>
            </a:r>
            <a:r>
              <a:rPr lang="en-GB" sz="1400" dirty="0">
                <a:solidFill>
                  <a:srgbClr val="FF0000"/>
                </a:solidFill>
              </a:rPr>
              <a:t>==</a:t>
            </a:r>
            <a:r>
              <a:rPr lang="en-GB" sz="1400" dirty="0"/>
              <a:t>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xlist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i,w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i]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ylist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j,w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j,w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else</a:t>
            </a:r>
            <a:r>
              <a:rPr lang="en-GB" sz="1400" dirty="0"/>
              <a:t>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xlist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i,w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i,w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i]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ylist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j,w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j]</a:t>
            </a:r>
          </a:p>
          <a:p>
            <a:r>
              <a:rPr lang="en-GB" sz="1400" dirty="0">
                <a:solidFill>
                  <a:srgbClr val="0000FF"/>
                </a:solidFill>
              </a:rPr>
              <a:t>else</a:t>
            </a:r>
            <a:r>
              <a:rPr lang="en-GB" sz="1400" dirty="0"/>
              <a:t>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if</a:t>
            </a:r>
            <a:r>
              <a:rPr lang="en-GB" sz="1400" dirty="0"/>
              <a:t> y==0: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xlist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i,w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i,w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(i+1)]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ylist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j,w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(j+1),w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j,w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else</a:t>
            </a:r>
            <a:r>
              <a:rPr lang="en-GB" sz="1400" dirty="0"/>
              <a:t>:  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xlist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i,w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(i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1)]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</a:t>
            </a:r>
            <a:r>
              <a:rPr lang="en-GB" sz="1400" dirty="0" err="1"/>
              <a:t>ylist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[w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 err="1"/>
              <a:t>j,w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(j</a:t>
            </a:r>
            <a:r>
              <a:rPr lang="en-GB" sz="1400" dirty="0">
                <a:solidFill>
                  <a:srgbClr val="FF0000"/>
                </a:solidFill>
              </a:rPr>
              <a:t>+</a:t>
            </a:r>
            <a:r>
              <a:rPr lang="en-GB" sz="1400" dirty="0"/>
              <a:t>1),w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j]</a:t>
            </a:r>
            <a:endParaRPr lang="en-BE" sz="14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3B57C0F-1493-7C4A-A905-74EB7A12726C}"/>
              </a:ext>
            </a:extLst>
          </p:cNvPr>
          <p:cNvCxnSpPr>
            <a:cxnSpLocks/>
          </p:cNvCxnSpPr>
          <p:nvPr/>
        </p:nvCxnSpPr>
        <p:spPr>
          <a:xfrm flipH="1">
            <a:off x="1951474" y="5966533"/>
            <a:ext cx="2476688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FA5B93-67E1-064B-921C-3DAA6E8DD90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599" y="3730528"/>
            <a:ext cx="3351969" cy="25139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4F61B91-F223-3447-86A3-6C906735581A}"/>
              </a:ext>
            </a:extLst>
          </p:cNvPr>
          <p:cNvSpPr txBox="1"/>
          <p:nvPr/>
        </p:nvSpPr>
        <p:spPr>
          <a:xfrm>
            <a:off x="10623831" y="419803"/>
            <a:ext cx="13015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Truchet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Tiles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5743D8-2C2A-AA44-A55B-35DD490084A6}"/>
              </a:ext>
            </a:extLst>
          </p:cNvPr>
          <p:cNvSpPr txBox="1"/>
          <p:nvPr/>
        </p:nvSpPr>
        <p:spPr>
          <a:xfrm>
            <a:off x="629592" y="2595459"/>
            <a:ext cx="300543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606160"/>
                </a:solidFill>
              </a:rPr>
              <a:t>Truchet Tiles Patterns </a:t>
            </a:r>
            <a:endParaRPr lang="en-GB" sz="200" b="1" dirty="0">
              <a:solidFill>
                <a:srgbClr val="606160"/>
              </a:solidFill>
            </a:endParaRPr>
          </a:p>
          <a:p>
            <a:r>
              <a:rPr lang="en-GB" sz="2000" b="1" i="1" dirty="0">
                <a:solidFill>
                  <a:srgbClr val="606160"/>
                </a:solidFill>
              </a:rPr>
              <a:t>   </a:t>
            </a:r>
            <a:r>
              <a:rPr lang="en-GB" sz="2000" i="1" dirty="0">
                <a:solidFill>
                  <a:srgbClr val="C00000"/>
                </a:solidFill>
              </a:rPr>
              <a:t>The algorithm</a:t>
            </a:r>
          </a:p>
          <a:p>
            <a:endParaRPr lang="en-BE" sz="3200" b="1" dirty="0">
              <a:solidFill>
                <a:srgbClr val="6061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68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our steps to computational thinking—click to enlarge">
            <a:extLst>
              <a:ext uri="{FF2B5EF4-FFF2-40B4-BE49-F238E27FC236}">
                <a16:creationId xmlns:a16="http://schemas.microsoft.com/office/drawing/2014/main" id="{37D9AA43-C5CC-0240-BC4E-4FF4CF67A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4045" y="3308701"/>
            <a:ext cx="2361240" cy="3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7C2F6CB-7CC7-794F-94B6-8E57FA290F39}"/>
              </a:ext>
            </a:extLst>
          </p:cNvPr>
          <p:cNvGrpSpPr>
            <a:grpSpLocks noChangeAspect="1"/>
          </p:cNvGrpSpPr>
          <p:nvPr/>
        </p:nvGrpSpPr>
        <p:grpSpPr>
          <a:xfrm>
            <a:off x="332786" y="0"/>
            <a:ext cx="6015628" cy="4852659"/>
            <a:chOff x="675547" y="951722"/>
            <a:chExt cx="6348556" cy="5121223"/>
          </a:xfrm>
        </p:grpSpPr>
        <p:pic>
          <p:nvPicPr>
            <p:cNvPr id="26" name="Picture 4" descr="Key Concepts of Computational Thinking - Digital Promise">
              <a:extLst>
                <a:ext uri="{FF2B5EF4-FFF2-40B4-BE49-F238E27FC236}">
                  <a16:creationId xmlns:a16="http://schemas.microsoft.com/office/drawing/2014/main" id="{24ACB91E-A8B3-4748-8F15-9DA9424A89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49"/>
            <a:stretch/>
          </p:blipFill>
          <p:spPr bwMode="auto">
            <a:xfrm>
              <a:off x="675547" y="951722"/>
              <a:ext cx="6348556" cy="512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8014C-BA45-B242-B79E-B473E741B4E3}"/>
                </a:ext>
              </a:extLst>
            </p:cNvPr>
            <p:cNvSpPr/>
            <p:nvPr/>
          </p:nvSpPr>
          <p:spPr>
            <a:xfrm>
              <a:off x="2743200" y="1436914"/>
              <a:ext cx="4280902" cy="942392"/>
            </a:xfrm>
            <a:prstGeom prst="rect">
              <a:avLst/>
            </a:prstGeom>
            <a:solidFill>
              <a:srgbClr val="932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7F283E-135C-F941-82BB-E7281CE7F8BD}"/>
              </a:ext>
            </a:extLst>
          </p:cNvPr>
          <p:cNvSpPr txBox="1"/>
          <p:nvPr/>
        </p:nvSpPr>
        <p:spPr>
          <a:xfrm>
            <a:off x="2459210" y="627905"/>
            <a:ext cx="376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chemeClr val="bg1"/>
                </a:solidFill>
              </a:rPr>
              <a:t>Computational Thinking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329FA0-5018-C64E-832C-86E4642A3CDC}"/>
              </a:ext>
            </a:extLst>
          </p:cNvPr>
          <p:cNvSpPr/>
          <p:nvPr/>
        </p:nvSpPr>
        <p:spPr>
          <a:xfrm>
            <a:off x="332785" y="4868106"/>
            <a:ext cx="614265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Computational thinking is the </a:t>
            </a:r>
            <a:r>
              <a:rPr lang="en-GB" b="1" i="1" dirty="0">
                <a:solidFill>
                  <a:srgbClr val="C00000"/>
                </a:solidFill>
                <a:latin typeface="Avenir" panose="02000503020000020003" pitchFamily="2" charset="0"/>
              </a:rPr>
              <a:t>thought processes </a:t>
            </a:r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involved in formulating problems and their solutions so that the solutions are represented in a form that can be effectively carried out by an information-processing agent </a:t>
            </a:r>
          </a:p>
          <a:p>
            <a:endParaRPr lang="en-GB" sz="700" i="1" dirty="0">
              <a:solidFill>
                <a:srgbClr val="595652"/>
              </a:solidFill>
              <a:latin typeface="Avenir" panose="02000503020000020003" pitchFamily="2" charset="0"/>
            </a:endParaRPr>
          </a:p>
          <a:p>
            <a:r>
              <a:rPr lang="en-GB" sz="1600" dirty="0">
                <a:solidFill>
                  <a:srgbClr val="595652"/>
                </a:solidFill>
                <a:latin typeface="Avenir" panose="02000503020000020003" pitchFamily="2" charset="0"/>
              </a:rPr>
              <a:t>                                                                    Jeannette Wing, 2006</a:t>
            </a:r>
            <a:endParaRPr lang="en-GB" sz="1600" dirty="0">
              <a:solidFill>
                <a:srgbClr val="595652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CF223F-8888-2843-8BFC-1F717A223338}"/>
              </a:ext>
            </a:extLst>
          </p:cNvPr>
          <p:cNvSpPr/>
          <p:nvPr/>
        </p:nvSpPr>
        <p:spPr>
          <a:xfrm>
            <a:off x="4466452" y="1067257"/>
            <a:ext cx="174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digitalpromise.org</a:t>
            </a:r>
            <a:r>
              <a:rPr lang="en-BE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6" descr="Conrad Wolfram on Computational Thinking | Getting Smart">
            <a:extLst>
              <a:ext uri="{FF2B5EF4-FFF2-40B4-BE49-F238E27FC236}">
                <a16:creationId xmlns:a16="http://schemas.microsoft.com/office/drawing/2014/main" id="{02C33AC7-F733-3742-8CC8-23E858B70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37"/>
          <a:stretch/>
        </p:blipFill>
        <p:spPr bwMode="auto">
          <a:xfrm>
            <a:off x="7634721" y="338449"/>
            <a:ext cx="3490075" cy="25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our steps to computational thinking—click to enlarge">
            <a:extLst>
              <a:ext uri="{FF2B5EF4-FFF2-40B4-BE49-F238E27FC236}">
                <a16:creationId xmlns:a16="http://schemas.microsoft.com/office/drawing/2014/main" id="{3AEF609F-E4F6-3F41-B944-8BF45D3BF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281" y="3037666"/>
            <a:ext cx="4689101" cy="27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4EA92-6E76-2145-A324-4DF433E549DD}"/>
              </a:ext>
            </a:extLst>
          </p:cNvPr>
          <p:cNvSpPr/>
          <p:nvPr/>
        </p:nvSpPr>
        <p:spPr>
          <a:xfrm>
            <a:off x="7131536" y="3454062"/>
            <a:ext cx="1007883" cy="2624910"/>
          </a:xfrm>
          <a:prstGeom prst="rect">
            <a:avLst/>
          </a:prstGeom>
          <a:solidFill>
            <a:srgbClr val="FFE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78079-7791-294B-85FB-4977BEDD2162}"/>
              </a:ext>
            </a:extLst>
          </p:cNvPr>
          <p:cNvSpPr/>
          <p:nvPr/>
        </p:nvSpPr>
        <p:spPr>
          <a:xfrm>
            <a:off x="8307890" y="3555045"/>
            <a:ext cx="1007883" cy="2624910"/>
          </a:xfrm>
          <a:prstGeom prst="rect">
            <a:avLst/>
          </a:prstGeom>
          <a:solidFill>
            <a:srgbClr val="F5C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18" name="Picture 17" descr="A close up of a flower&#10;&#10;Description automatically generated">
            <a:extLst>
              <a:ext uri="{FF2B5EF4-FFF2-40B4-BE49-F238E27FC236}">
                <a16:creationId xmlns:a16="http://schemas.microsoft.com/office/drawing/2014/main" id="{BD756D30-A8A8-3742-BE80-0149FA1EEC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935" y="3434772"/>
            <a:ext cx="707987" cy="398403"/>
          </a:xfrm>
          <a:prstGeom prst="rect">
            <a:avLst/>
          </a:prstGeom>
        </p:spPr>
      </p:pic>
      <p:pic>
        <p:nvPicPr>
          <p:cNvPr id="19" name="Picture 18" descr="A close up of a flower&#10;&#10;Description automatically generated">
            <a:extLst>
              <a:ext uri="{FF2B5EF4-FFF2-40B4-BE49-F238E27FC236}">
                <a16:creationId xmlns:a16="http://schemas.microsoft.com/office/drawing/2014/main" id="{907ACF9D-1788-9B4C-B078-E8BE7C95D6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808" y="3434772"/>
            <a:ext cx="707987" cy="39840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2E88E9-463A-BF42-9900-74C3AA7D3833}"/>
              </a:ext>
            </a:extLst>
          </p:cNvPr>
          <p:cNvSpPr txBox="1"/>
          <p:nvPr/>
        </p:nvSpPr>
        <p:spPr>
          <a:xfrm>
            <a:off x="10407287" y="2770592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595652"/>
                </a:solidFill>
                <a:hlinkClick r:id="rId9"/>
              </a:rPr>
              <a:t>C</a:t>
            </a:r>
            <a:r>
              <a:rPr lang="en-BE" sz="1100" dirty="0">
                <a:solidFill>
                  <a:srgbClr val="595652"/>
                </a:solidFill>
                <a:hlinkClick r:id="rId9"/>
              </a:rPr>
              <a:t>omputerBasedMath</a:t>
            </a:r>
            <a:endParaRPr lang="en-BE" sz="1100" dirty="0">
              <a:solidFill>
                <a:srgbClr val="59565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D0D047-3310-434B-9729-C045A451B5FB}"/>
              </a:ext>
            </a:extLst>
          </p:cNvPr>
          <p:cNvSpPr txBox="1"/>
          <p:nvPr/>
        </p:nvSpPr>
        <p:spPr>
          <a:xfrm>
            <a:off x="7075406" y="4436907"/>
            <a:ext cx="112845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Virus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Transmission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Incubation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9760E6-4A7A-254F-ABEB-3552A5F5CA76}"/>
              </a:ext>
            </a:extLst>
          </p:cNvPr>
          <p:cNvSpPr txBox="1"/>
          <p:nvPr/>
        </p:nvSpPr>
        <p:spPr>
          <a:xfrm>
            <a:off x="8253304" y="4453197"/>
            <a:ext cx="113043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Data</a:t>
            </a:r>
          </a:p>
          <a:p>
            <a:pPr algn="ctr"/>
            <a:r>
              <a:rPr lang="en-BE" sz="1200" dirty="0">
                <a:solidFill>
                  <a:srgbClr val="595652"/>
                </a:solidFill>
              </a:rPr>
              <a:t>Contact tracing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Bio-Stat </a:t>
            </a: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models</a:t>
            </a:r>
          </a:p>
        </p:txBody>
      </p:sp>
    </p:spTree>
    <p:extLst>
      <p:ext uri="{BB962C8B-B14F-4D97-AF65-F5344CB8AC3E}">
        <p14:creationId xmlns:p14="http://schemas.microsoft.com/office/powerpoint/2010/main" val="17095635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5834" y="404812"/>
            <a:ext cx="11801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Screen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Saver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76692-F160-5246-8A2B-FA59DC10CCEC}"/>
              </a:ext>
            </a:extLst>
          </p:cNvPr>
          <p:cNvSpPr/>
          <p:nvPr/>
        </p:nvSpPr>
        <p:spPr>
          <a:xfrm>
            <a:off x="2363337" y="1728284"/>
            <a:ext cx="369697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</a:t>
            </a:r>
            <a:r>
              <a:rPr lang="en-GB" sz="1400" dirty="0" err="1"/>
              <a:t>ti_system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</a:t>
            </a:r>
            <a:r>
              <a:rPr lang="en-GB" sz="1400" dirty="0" err="1"/>
              <a:t>ti_draw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time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endParaRPr lang="en-GB" sz="8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color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(255,0,255)</a:t>
            </a:r>
          </a:p>
          <a:p>
            <a:endParaRPr lang="en-GB" sz="800" dirty="0"/>
          </a:p>
          <a:p>
            <a:r>
              <a:rPr lang="en-GB" sz="1400" dirty="0" err="1"/>
              <a:t>set_window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70,70,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70,70)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curve1(t):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60*cos(t/10)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50*sin(t/20)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return</a:t>
            </a:r>
            <a:r>
              <a:rPr lang="en-GB" sz="1400" dirty="0"/>
              <a:t> (</a:t>
            </a:r>
            <a:r>
              <a:rPr lang="en-GB" sz="1400" dirty="0" err="1"/>
              <a:t>x,y</a:t>
            </a:r>
            <a:r>
              <a:rPr lang="en-GB" sz="1400" dirty="0"/>
              <a:t>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curve2(t):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75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cos(t</a:t>
            </a:r>
            <a:r>
              <a:rPr lang="en-GB" sz="1400" dirty="0">
                <a:solidFill>
                  <a:srgbClr val="FF0000"/>
                </a:solidFill>
              </a:rPr>
              <a:t>/</a:t>
            </a:r>
            <a:r>
              <a:rPr lang="en-GB" sz="1400" dirty="0"/>
              <a:t>20)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75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sin(t</a:t>
            </a:r>
            <a:r>
              <a:rPr lang="en-GB" sz="1400" dirty="0">
                <a:solidFill>
                  <a:srgbClr val="FF0000"/>
                </a:solidFill>
              </a:rPr>
              <a:t>/</a:t>
            </a:r>
            <a:r>
              <a:rPr lang="en-GB" sz="1400" dirty="0"/>
              <a:t>50)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return</a:t>
            </a:r>
            <a:r>
              <a:rPr lang="en-GB" sz="1400" dirty="0"/>
              <a:t> (</a:t>
            </a:r>
            <a:r>
              <a:rPr lang="en-GB" sz="1400" dirty="0" err="1"/>
              <a:t>x,y</a:t>
            </a:r>
            <a:r>
              <a:rPr lang="en-GB" sz="1400" dirty="0"/>
              <a:t>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background():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set_color</a:t>
            </a:r>
            <a:r>
              <a:rPr lang="en-GB" sz="1400" dirty="0"/>
              <a:t>(black)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fill_rect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159,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106,318,212)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7D8EBD-3BE8-2F4C-9E7F-F80C2E15650E}"/>
              </a:ext>
            </a:extLst>
          </p:cNvPr>
          <p:cNvGrpSpPr/>
          <p:nvPr/>
        </p:nvGrpSpPr>
        <p:grpSpPr>
          <a:xfrm>
            <a:off x="6238295" y="1565333"/>
            <a:ext cx="3590368" cy="4903910"/>
            <a:chOff x="6238295" y="1049943"/>
            <a:chExt cx="3590368" cy="49039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687032-38DA-8348-81FB-F8AD5B501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295" y="1945502"/>
              <a:ext cx="3590368" cy="40083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C9147B-1298-7A46-996F-73DEA2056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6978" y="1070726"/>
              <a:ext cx="1141476" cy="8747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8D3D6D-F77F-A149-B8E6-8FEE72004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9421" y="1049943"/>
              <a:ext cx="1162812" cy="896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162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90868B5-E8D6-A743-80BF-CEA468DCFF64}"/>
              </a:ext>
            </a:extLst>
          </p:cNvPr>
          <p:cNvSpPr/>
          <p:nvPr/>
        </p:nvSpPr>
        <p:spPr>
          <a:xfrm>
            <a:off x="1280543" y="1555564"/>
            <a:ext cx="369697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</a:t>
            </a:r>
            <a:r>
              <a:rPr lang="en-GB" sz="1400" dirty="0" err="1"/>
              <a:t>ti_system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</a:t>
            </a:r>
            <a:r>
              <a:rPr lang="en-GB" sz="1400" dirty="0" err="1"/>
              <a:t>ti_draw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time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endParaRPr lang="en-GB" sz="8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color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(255,0,255)</a:t>
            </a:r>
          </a:p>
          <a:p>
            <a:endParaRPr lang="en-GB" sz="800" dirty="0"/>
          </a:p>
          <a:p>
            <a:r>
              <a:rPr lang="en-GB" sz="1400" dirty="0" err="1"/>
              <a:t>set_window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70,70,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70,70)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curve1(t):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60*cos(t/10)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50*sin(t/20)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return</a:t>
            </a:r>
            <a:r>
              <a:rPr lang="en-GB" sz="1400" dirty="0"/>
              <a:t> (</a:t>
            </a:r>
            <a:r>
              <a:rPr lang="en-GB" sz="1400" dirty="0" err="1"/>
              <a:t>x,y</a:t>
            </a:r>
            <a:r>
              <a:rPr lang="en-GB" sz="1400" dirty="0"/>
              <a:t>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curve2(t):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75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cos(t</a:t>
            </a:r>
            <a:r>
              <a:rPr lang="en-GB" sz="1400" dirty="0">
                <a:solidFill>
                  <a:srgbClr val="FF0000"/>
                </a:solidFill>
              </a:rPr>
              <a:t>/</a:t>
            </a:r>
            <a:r>
              <a:rPr lang="en-GB" sz="1400" dirty="0"/>
              <a:t>20)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75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sin(t</a:t>
            </a:r>
            <a:r>
              <a:rPr lang="en-GB" sz="1400" dirty="0">
                <a:solidFill>
                  <a:srgbClr val="FF0000"/>
                </a:solidFill>
              </a:rPr>
              <a:t>/</a:t>
            </a:r>
            <a:r>
              <a:rPr lang="en-GB" sz="1400" dirty="0"/>
              <a:t>50)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return</a:t>
            </a:r>
            <a:r>
              <a:rPr lang="en-GB" sz="1400" dirty="0"/>
              <a:t> (</a:t>
            </a:r>
            <a:r>
              <a:rPr lang="en-GB" sz="1400" dirty="0" err="1"/>
              <a:t>x,y</a:t>
            </a:r>
            <a:r>
              <a:rPr lang="en-GB" sz="1400" dirty="0"/>
              <a:t>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background():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set_color</a:t>
            </a:r>
            <a:r>
              <a:rPr lang="en-GB" sz="1400" dirty="0"/>
              <a:t>(black)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fill_rect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159,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106,318,212)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5834" y="404812"/>
            <a:ext cx="11801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Screen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Saver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76692-F160-5246-8A2B-FA59DC10CCEC}"/>
              </a:ext>
            </a:extLst>
          </p:cNvPr>
          <p:cNvSpPr/>
          <p:nvPr/>
        </p:nvSpPr>
        <p:spPr>
          <a:xfrm>
            <a:off x="4904098" y="1555564"/>
            <a:ext cx="280500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/>
              <a:t>use_buffer</a:t>
            </a:r>
            <a:r>
              <a:rPr lang="en-GB" sz="1400" dirty="0"/>
              <a:t>()</a:t>
            </a:r>
          </a:p>
          <a:p>
            <a:endParaRPr lang="en-GB" sz="800" dirty="0"/>
          </a:p>
          <a:p>
            <a:r>
              <a:rPr lang="en-GB" sz="1400" dirty="0"/>
              <a:t>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</a:t>
            </a:r>
          </a:p>
          <a:p>
            <a:r>
              <a:rPr lang="en-GB" sz="1400" dirty="0"/>
              <a:t>while </a:t>
            </a:r>
            <a:r>
              <a:rPr lang="en-GB" sz="1400" dirty="0" err="1"/>
              <a:t>get_key</a:t>
            </a:r>
            <a:r>
              <a:rPr lang="en-GB" sz="1400" dirty="0"/>
              <a:t>() </a:t>
            </a:r>
            <a:r>
              <a:rPr lang="en-GB" sz="1400" dirty="0">
                <a:solidFill>
                  <a:srgbClr val="FF0000"/>
                </a:solidFill>
              </a:rPr>
              <a:t>!= </a:t>
            </a:r>
            <a:r>
              <a:rPr lang="en-GB" sz="1400" dirty="0">
                <a:solidFill>
                  <a:srgbClr val="008000"/>
                </a:solidFill>
              </a:rPr>
              <a:t>"esc"</a:t>
            </a:r>
            <a:r>
              <a:rPr lang="en-GB" sz="1400" dirty="0"/>
              <a:t>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background()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x1,y1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curve1(t)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x2,y2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curve2(t)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set_pen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008000"/>
                </a:solidFill>
              </a:rPr>
              <a:t>"</a:t>
            </a:r>
            <a:r>
              <a:rPr lang="en-GB" sz="1400" dirty="0" err="1">
                <a:solidFill>
                  <a:srgbClr val="008000"/>
                </a:solidFill>
              </a:rPr>
              <a:t>medium"</a:t>
            </a:r>
            <a:r>
              <a:rPr lang="en-GB" sz="1400" dirty="0" err="1"/>
              <a:t>,</a:t>
            </a:r>
            <a:r>
              <a:rPr lang="en-GB" sz="1400" dirty="0" err="1">
                <a:solidFill>
                  <a:srgbClr val="008000"/>
                </a:solidFill>
              </a:rPr>
              <a:t>"solid</a:t>
            </a:r>
            <a:r>
              <a:rPr lang="en-GB" sz="1400" dirty="0">
                <a:solidFill>
                  <a:srgbClr val="008000"/>
                </a:solidFill>
              </a:rPr>
              <a:t>"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draw_line</a:t>
            </a:r>
            <a:r>
              <a:rPr lang="en-GB" sz="1400" dirty="0"/>
              <a:t>(x1,y1,x2,y2)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sleep(0.02)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paint_buffer</a:t>
            </a:r>
            <a:r>
              <a:rPr lang="en-GB" sz="1400" dirty="0"/>
              <a:t>()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</a:t>
            </a:r>
            <a:r>
              <a:rPr lang="en-GB" sz="1400" dirty="0">
                <a:solidFill>
                  <a:srgbClr val="FF0000"/>
                </a:solidFill>
              </a:rPr>
              <a:t>+=</a:t>
            </a:r>
            <a:r>
              <a:rPr lang="en-GB" sz="1400" dirty="0"/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25B6B7-078B-D34E-AA8F-28F0E20F7F16}"/>
              </a:ext>
            </a:extLst>
          </p:cNvPr>
          <p:cNvGrpSpPr/>
          <p:nvPr/>
        </p:nvGrpSpPr>
        <p:grpSpPr>
          <a:xfrm>
            <a:off x="8877256" y="1716698"/>
            <a:ext cx="2070100" cy="4926330"/>
            <a:chOff x="8009572" y="1628775"/>
            <a:chExt cx="2070100" cy="49263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AE2AF5-522A-104E-83D6-671FD4AD5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9572" y="1628775"/>
              <a:ext cx="2070100" cy="15621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342BEA-F8D8-D044-8656-C263A8DDB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9572" y="3310890"/>
              <a:ext cx="2070100" cy="15621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01B0C6-F0C3-8948-87C3-88B761DDE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09572" y="4993005"/>
              <a:ext cx="2070100" cy="1562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4409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5834" y="404812"/>
            <a:ext cx="11801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Screen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Saver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A54EEC-E605-CA46-8D3D-B3AFF560D2AB}"/>
              </a:ext>
            </a:extLst>
          </p:cNvPr>
          <p:cNvGrpSpPr/>
          <p:nvPr/>
        </p:nvGrpSpPr>
        <p:grpSpPr>
          <a:xfrm>
            <a:off x="1588653" y="1716698"/>
            <a:ext cx="9358703" cy="4926330"/>
            <a:chOff x="914400" y="1716698"/>
            <a:chExt cx="9358703" cy="4926330"/>
          </a:xfrm>
        </p:grpSpPr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DFC92EE1-9461-6142-AE3D-1793DAA1E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4306303"/>
              <a:ext cx="2213811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BE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525B6B7-078B-D34E-AA8F-28F0E20F7F16}"/>
                </a:ext>
              </a:extLst>
            </p:cNvPr>
            <p:cNvGrpSpPr/>
            <p:nvPr/>
          </p:nvGrpSpPr>
          <p:grpSpPr>
            <a:xfrm>
              <a:off x="8203003" y="1716698"/>
              <a:ext cx="2070100" cy="4926330"/>
              <a:chOff x="8009572" y="1628775"/>
              <a:chExt cx="2070100" cy="492633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CAE2AF5-522A-104E-83D6-671FD4AD5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09572" y="1628775"/>
                <a:ext cx="2070100" cy="15621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E342BEA-F8D8-D044-8656-C263A8DDB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9572" y="3310890"/>
                <a:ext cx="2070100" cy="156210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401B0C6-F0C3-8948-87C3-88B761DDE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09572" y="4993005"/>
                <a:ext cx="2070100" cy="1562100"/>
              </a:xfrm>
              <a:prstGeom prst="rect">
                <a:avLst/>
              </a:prstGeom>
            </p:spPr>
          </p:pic>
        </p:grpSp>
      </p:grp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2AF7FD07-ADF3-6342-9FF1-4734ED1AD5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607" y="5108758"/>
            <a:ext cx="2016000" cy="1512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A65BAA-905D-B946-99F0-EEBFABEA326E}"/>
              </a:ext>
            </a:extLst>
          </p:cNvPr>
          <p:cNvSpPr/>
          <p:nvPr/>
        </p:nvSpPr>
        <p:spPr>
          <a:xfrm>
            <a:off x="1280543" y="1555564"/>
            <a:ext cx="369697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</a:t>
            </a:r>
            <a:r>
              <a:rPr lang="en-GB" sz="1400" dirty="0" err="1"/>
              <a:t>ti_system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</a:t>
            </a:r>
            <a:r>
              <a:rPr lang="en-GB" sz="1400" dirty="0" err="1"/>
              <a:t>ti_draw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time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endParaRPr lang="en-GB" sz="8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color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(255,0,255)</a:t>
            </a:r>
          </a:p>
          <a:p>
            <a:endParaRPr lang="en-GB" sz="800" dirty="0"/>
          </a:p>
          <a:p>
            <a:r>
              <a:rPr lang="en-GB" sz="1400" dirty="0" err="1"/>
              <a:t>set_window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70,70,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70,70)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curve1(t):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60*cos(t/10)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50*sin(t/20)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return</a:t>
            </a:r>
            <a:r>
              <a:rPr lang="en-GB" sz="1400" dirty="0"/>
              <a:t> (</a:t>
            </a:r>
            <a:r>
              <a:rPr lang="en-GB" sz="1400" dirty="0" err="1"/>
              <a:t>x,y</a:t>
            </a:r>
            <a:r>
              <a:rPr lang="en-GB" sz="1400" dirty="0"/>
              <a:t>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curve2(t):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75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cos(t</a:t>
            </a:r>
            <a:r>
              <a:rPr lang="en-GB" sz="1400" dirty="0">
                <a:solidFill>
                  <a:srgbClr val="FF0000"/>
                </a:solidFill>
              </a:rPr>
              <a:t>/</a:t>
            </a:r>
            <a:r>
              <a:rPr lang="en-GB" sz="1400" dirty="0"/>
              <a:t>20)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75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sin(t</a:t>
            </a:r>
            <a:r>
              <a:rPr lang="en-GB" sz="1400" dirty="0">
                <a:solidFill>
                  <a:srgbClr val="FF0000"/>
                </a:solidFill>
              </a:rPr>
              <a:t>/</a:t>
            </a:r>
            <a:r>
              <a:rPr lang="en-GB" sz="1400" dirty="0"/>
              <a:t>50)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return</a:t>
            </a:r>
            <a:r>
              <a:rPr lang="en-GB" sz="1400" dirty="0"/>
              <a:t> (</a:t>
            </a:r>
            <a:r>
              <a:rPr lang="en-GB" sz="1400" dirty="0" err="1"/>
              <a:t>x,y</a:t>
            </a:r>
            <a:r>
              <a:rPr lang="en-GB" sz="1400" dirty="0"/>
              <a:t>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background():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set_color</a:t>
            </a:r>
            <a:r>
              <a:rPr lang="en-GB" sz="1400" dirty="0"/>
              <a:t>(black)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fill_rect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159,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106,318,212)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BAF49E-133E-4A4C-9C8B-A08AAEAC597B}"/>
              </a:ext>
            </a:extLst>
          </p:cNvPr>
          <p:cNvSpPr/>
          <p:nvPr/>
        </p:nvSpPr>
        <p:spPr>
          <a:xfrm>
            <a:off x="4904098" y="1555564"/>
            <a:ext cx="280500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/>
              <a:t>use_buffer</a:t>
            </a:r>
            <a:r>
              <a:rPr lang="en-GB" sz="1400" dirty="0"/>
              <a:t>()</a:t>
            </a:r>
          </a:p>
          <a:p>
            <a:endParaRPr lang="en-GB" sz="800" dirty="0"/>
          </a:p>
          <a:p>
            <a:r>
              <a:rPr lang="en-GB" sz="1400" dirty="0"/>
              <a:t>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</a:t>
            </a:r>
          </a:p>
          <a:p>
            <a:r>
              <a:rPr lang="en-GB" sz="1400" dirty="0"/>
              <a:t>while </a:t>
            </a:r>
            <a:r>
              <a:rPr lang="en-GB" sz="1400" dirty="0" err="1"/>
              <a:t>get_key</a:t>
            </a:r>
            <a:r>
              <a:rPr lang="en-GB" sz="1400" dirty="0"/>
              <a:t>() </a:t>
            </a:r>
            <a:r>
              <a:rPr lang="en-GB" sz="1400" dirty="0">
                <a:solidFill>
                  <a:srgbClr val="FF0000"/>
                </a:solidFill>
              </a:rPr>
              <a:t>!= </a:t>
            </a:r>
            <a:r>
              <a:rPr lang="en-GB" sz="1400" dirty="0">
                <a:solidFill>
                  <a:srgbClr val="008000"/>
                </a:solidFill>
              </a:rPr>
              <a:t>"esc"</a:t>
            </a:r>
            <a:r>
              <a:rPr lang="en-GB" sz="1400" dirty="0"/>
              <a:t>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background()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x1,y1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curve1(t)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x2,y2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curve2(t)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set_pen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008000"/>
                </a:solidFill>
              </a:rPr>
              <a:t>"</a:t>
            </a:r>
            <a:r>
              <a:rPr lang="en-GB" sz="1400" dirty="0" err="1">
                <a:solidFill>
                  <a:srgbClr val="008000"/>
                </a:solidFill>
              </a:rPr>
              <a:t>medium"</a:t>
            </a:r>
            <a:r>
              <a:rPr lang="en-GB" sz="1400" dirty="0" err="1"/>
              <a:t>,</a:t>
            </a:r>
            <a:r>
              <a:rPr lang="en-GB" sz="1400" dirty="0" err="1">
                <a:solidFill>
                  <a:srgbClr val="008000"/>
                </a:solidFill>
              </a:rPr>
              <a:t>"solid</a:t>
            </a:r>
            <a:r>
              <a:rPr lang="en-GB" sz="1400" dirty="0">
                <a:solidFill>
                  <a:srgbClr val="008000"/>
                </a:solidFill>
              </a:rPr>
              <a:t>"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draw_line</a:t>
            </a:r>
            <a:r>
              <a:rPr lang="en-GB" sz="1400" dirty="0"/>
              <a:t>(x1,y1,x2,y2)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sleep(0.02)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paint_buffer</a:t>
            </a:r>
            <a:r>
              <a:rPr lang="en-GB" sz="1400" dirty="0"/>
              <a:t>()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</a:t>
            </a:r>
            <a:r>
              <a:rPr lang="en-GB" sz="1400" dirty="0">
                <a:solidFill>
                  <a:srgbClr val="FF0000"/>
                </a:solidFill>
              </a:rPr>
              <a:t>+=</a:t>
            </a:r>
            <a:r>
              <a:rPr lang="en-GB" sz="1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270787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1BD37EED-8487-9649-87E5-112ACDBD60D7}"/>
              </a:ext>
            </a:extLst>
          </p:cNvPr>
          <p:cNvSpPr txBox="1"/>
          <p:nvPr/>
        </p:nvSpPr>
        <p:spPr>
          <a:xfrm>
            <a:off x="304402" y="404813"/>
            <a:ext cx="37605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rgbClr val="932833"/>
                </a:solidFill>
              </a:rPr>
              <a:t>Computational Thinking</a:t>
            </a:r>
            <a:br>
              <a:rPr lang="en-BE" sz="2800" b="1" dirty="0">
                <a:solidFill>
                  <a:srgbClr val="932833"/>
                </a:solidFill>
              </a:rPr>
            </a:br>
            <a:r>
              <a:rPr lang="en-BE" sz="2800" b="1" i="1" dirty="0">
                <a:solidFill>
                  <a:srgbClr val="932833"/>
                </a:solidFill>
              </a:rPr>
              <a:t>in the classroom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D8E8D9-3C61-3B45-890A-8ED7FD030929}"/>
              </a:ext>
            </a:extLst>
          </p:cNvPr>
          <p:cNvSpPr txBox="1"/>
          <p:nvPr/>
        </p:nvSpPr>
        <p:spPr>
          <a:xfrm>
            <a:off x="10755834" y="404812"/>
            <a:ext cx="11801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Screen</a:t>
            </a:r>
          </a:p>
          <a:p>
            <a:pPr algn="r"/>
            <a:r>
              <a:rPr lang="en-GB" sz="2800" b="1" i="1" dirty="0">
                <a:solidFill>
                  <a:srgbClr val="932833"/>
                </a:solidFill>
              </a:rPr>
              <a:t>Saver</a:t>
            </a:r>
          </a:p>
          <a:p>
            <a:pPr algn="r"/>
            <a:endParaRPr lang="en-BE" sz="2800" b="1" i="1" dirty="0">
              <a:solidFill>
                <a:srgbClr val="932833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A54EEC-E605-CA46-8D3D-B3AFF560D2AB}"/>
              </a:ext>
            </a:extLst>
          </p:cNvPr>
          <p:cNvGrpSpPr/>
          <p:nvPr/>
        </p:nvGrpSpPr>
        <p:grpSpPr>
          <a:xfrm>
            <a:off x="1588653" y="1716698"/>
            <a:ext cx="9358703" cy="4926330"/>
            <a:chOff x="914400" y="1716698"/>
            <a:chExt cx="9358703" cy="4926330"/>
          </a:xfrm>
        </p:grpSpPr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DFC92EE1-9461-6142-AE3D-1793DAA1E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4306303"/>
              <a:ext cx="2213811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BE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525B6B7-078B-D34E-AA8F-28F0E20F7F16}"/>
                </a:ext>
              </a:extLst>
            </p:cNvPr>
            <p:cNvGrpSpPr/>
            <p:nvPr/>
          </p:nvGrpSpPr>
          <p:grpSpPr>
            <a:xfrm>
              <a:off x="8203003" y="1716698"/>
              <a:ext cx="2070100" cy="4926330"/>
              <a:chOff x="8009572" y="1628775"/>
              <a:chExt cx="2070100" cy="492633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CAE2AF5-522A-104E-83D6-671FD4AD5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09572" y="1628775"/>
                <a:ext cx="2070100" cy="1562100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E342BEA-F8D8-D044-8656-C263A8DDB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9572" y="3310890"/>
                <a:ext cx="2070100" cy="1562100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401B0C6-F0C3-8948-87C3-88B761DDE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09572" y="4993005"/>
                <a:ext cx="2070100" cy="1562100"/>
              </a:xfrm>
              <a:prstGeom prst="rect">
                <a:avLst/>
              </a:prstGeom>
            </p:spPr>
          </p:pic>
        </p:grpSp>
      </p:grp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2AF7FD07-ADF3-6342-9FF1-4734ED1AD5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662" y="3424198"/>
            <a:ext cx="2016000" cy="151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374F9-D198-394A-8BBA-116EC261F2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6387" y="5106313"/>
            <a:ext cx="2016000" cy="151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F0E8D0-F84C-C041-BA70-39AC4511BF4A}"/>
              </a:ext>
            </a:extLst>
          </p:cNvPr>
          <p:cNvSpPr txBox="1"/>
          <p:nvPr/>
        </p:nvSpPr>
        <p:spPr>
          <a:xfrm>
            <a:off x="4947155" y="5441723"/>
            <a:ext cx="20247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>
                <a:solidFill>
                  <a:srgbClr val="C00000"/>
                </a:solidFill>
              </a:rPr>
              <a:t>Same procedure</a:t>
            </a:r>
          </a:p>
          <a:p>
            <a:pPr marL="285750" indent="-190500">
              <a:buClr>
                <a:srgbClr val="606160"/>
              </a:buClr>
              <a:buFont typeface="System Font Regular"/>
              <a:buChar char="+"/>
            </a:pPr>
            <a:r>
              <a:rPr lang="en-US" sz="1600" i="1" dirty="0">
                <a:solidFill>
                  <a:srgbClr val="C00000"/>
                </a:solidFill>
              </a:rPr>
              <a:t>Multiple segments</a:t>
            </a:r>
          </a:p>
          <a:p>
            <a:pPr marL="285750" indent="-190500">
              <a:buClr>
                <a:srgbClr val="606160"/>
              </a:buClr>
              <a:buFont typeface="System Font Regular"/>
              <a:buChar char="+"/>
            </a:pPr>
            <a:r>
              <a:rPr lang="en-US" sz="1600" i="1" dirty="0">
                <a:solidFill>
                  <a:srgbClr val="C00000"/>
                </a:solidFill>
              </a:rPr>
              <a:t>Other curves</a:t>
            </a:r>
          </a:p>
          <a:p>
            <a:pPr marL="285750" indent="-190500">
              <a:buClr>
                <a:srgbClr val="606160"/>
              </a:buClr>
              <a:buFont typeface="System Font Regular"/>
              <a:buChar char="+"/>
            </a:pPr>
            <a:r>
              <a:rPr lang="en-US" sz="1600" i="1" dirty="0">
                <a:solidFill>
                  <a:srgbClr val="C00000"/>
                </a:solidFill>
              </a:rPr>
              <a:t>Multiple colors </a:t>
            </a:r>
            <a:endParaRPr lang="en-US" sz="1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7177AE-8BA3-2241-8728-73D8AD567A82}"/>
              </a:ext>
            </a:extLst>
          </p:cNvPr>
          <p:cNvCxnSpPr/>
          <p:nvPr/>
        </p:nvCxnSpPr>
        <p:spPr>
          <a:xfrm>
            <a:off x="7306485" y="6016175"/>
            <a:ext cx="11408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D3E54E9-91DF-C741-8F22-31B19686E8AE}"/>
              </a:ext>
            </a:extLst>
          </p:cNvPr>
          <p:cNvSpPr/>
          <p:nvPr/>
        </p:nvSpPr>
        <p:spPr>
          <a:xfrm>
            <a:off x="1280543" y="1555564"/>
            <a:ext cx="369697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</a:t>
            </a:r>
            <a:r>
              <a:rPr lang="en-GB" sz="1400" dirty="0" err="1"/>
              <a:t>ti_system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</a:t>
            </a:r>
            <a:r>
              <a:rPr lang="en-GB" sz="1400" dirty="0" err="1"/>
              <a:t>ti_draw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math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r>
              <a:rPr lang="en-GB" sz="1400" dirty="0">
                <a:solidFill>
                  <a:srgbClr val="0000FF"/>
                </a:solidFill>
              </a:rPr>
              <a:t>from</a:t>
            </a:r>
            <a:r>
              <a:rPr lang="en-GB" sz="1400" dirty="0"/>
              <a:t> time </a:t>
            </a:r>
            <a:r>
              <a:rPr lang="en-GB" sz="1400" dirty="0">
                <a:solidFill>
                  <a:srgbClr val="0000FF"/>
                </a:solidFill>
              </a:rPr>
              <a:t>import</a:t>
            </a:r>
            <a:r>
              <a:rPr lang="en-GB" sz="1400" dirty="0"/>
              <a:t> 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</a:p>
          <a:p>
            <a:endParaRPr lang="en-GB" sz="800" dirty="0"/>
          </a:p>
          <a:p>
            <a:r>
              <a:rPr lang="en-GB" sz="1400" dirty="0"/>
              <a:t>black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(0,0,0)</a:t>
            </a:r>
          </a:p>
          <a:p>
            <a:r>
              <a:rPr lang="en-GB" sz="1400" dirty="0" err="1"/>
              <a:t>color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(255,0,255)</a:t>
            </a:r>
          </a:p>
          <a:p>
            <a:endParaRPr lang="en-GB" sz="800" dirty="0"/>
          </a:p>
          <a:p>
            <a:r>
              <a:rPr lang="en-GB" sz="1400" dirty="0" err="1"/>
              <a:t>set_window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70,70,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70,70)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curve1(t):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60*cos(t/10)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50*sin(t/20)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return</a:t>
            </a:r>
            <a:r>
              <a:rPr lang="en-GB" sz="1400" dirty="0"/>
              <a:t> (</a:t>
            </a:r>
            <a:r>
              <a:rPr lang="en-GB" sz="1400" dirty="0" err="1"/>
              <a:t>x,y</a:t>
            </a:r>
            <a:r>
              <a:rPr lang="en-GB" sz="1400" dirty="0"/>
              <a:t>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curve2(t):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75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cos(t</a:t>
            </a:r>
            <a:r>
              <a:rPr lang="en-GB" sz="1400" dirty="0">
                <a:solidFill>
                  <a:srgbClr val="FF0000"/>
                </a:solidFill>
              </a:rPr>
              <a:t>/</a:t>
            </a:r>
            <a:r>
              <a:rPr lang="en-GB" sz="1400" dirty="0"/>
              <a:t>20)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y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75</a:t>
            </a:r>
            <a:r>
              <a:rPr lang="en-GB" sz="1400" dirty="0">
                <a:solidFill>
                  <a:srgbClr val="FF0000"/>
                </a:solidFill>
              </a:rPr>
              <a:t>*</a:t>
            </a:r>
            <a:r>
              <a:rPr lang="en-GB" sz="1400" dirty="0"/>
              <a:t>sin(t</a:t>
            </a:r>
            <a:r>
              <a:rPr lang="en-GB" sz="1400" dirty="0">
                <a:solidFill>
                  <a:srgbClr val="FF0000"/>
                </a:solidFill>
              </a:rPr>
              <a:t>/</a:t>
            </a:r>
            <a:r>
              <a:rPr lang="en-GB" sz="1400" dirty="0"/>
              <a:t>50)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>
                <a:solidFill>
                  <a:srgbClr val="0000FF"/>
                </a:solidFill>
              </a:rPr>
              <a:t>return</a:t>
            </a:r>
            <a:r>
              <a:rPr lang="en-GB" sz="1400" dirty="0"/>
              <a:t> (</a:t>
            </a:r>
            <a:r>
              <a:rPr lang="en-GB" sz="1400" dirty="0" err="1"/>
              <a:t>x,y</a:t>
            </a:r>
            <a:r>
              <a:rPr lang="en-GB" sz="1400" dirty="0"/>
              <a:t>)</a:t>
            </a:r>
          </a:p>
          <a:p>
            <a:endParaRPr lang="en-GB" sz="800" dirty="0"/>
          </a:p>
          <a:p>
            <a:r>
              <a:rPr lang="en-GB" sz="1400" dirty="0">
                <a:solidFill>
                  <a:srgbClr val="0000FF"/>
                </a:solidFill>
              </a:rPr>
              <a:t>def</a:t>
            </a:r>
            <a:r>
              <a:rPr lang="en-GB" sz="1400" dirty="0"/>
              <a:t> background():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set_color</a:t>
            </a:r>
            <a:r>
              <a:rPr lang="en-GB" sz="1400" dirty="0"/>
              <a:t>(black)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fill_rect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159,</a:t>
            </a:r>
            <a:r>
              <a:rPr lang="en-GB" sz="1400" dirty="0">
                <a:solidFill>
                  <a:srgbClr val="FF0000"/>
                </a:solidFill>
              </a:rPr>
              <a:t>-</a:t>
            </a:r>
            <a:r>
              <a:rPr lang="en-GB" sz="1400" dirty="0"/>
              <a:t>106,318,212)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DAF9B0-DA95-1B46-B867-A8608511FE78}"/>
              </a:ext>
            </a:extLst>
          </p:cNvPr>
          <p:cNvSpPr/>
          <p:nvPr/>
        </p:nvSpPr>
        <p:spPr>
          <a:xfrm>
            <a:off x="4904098" y="1555564"/>
            <a:ext cx="280500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/>
              <a:t>use_buffer</a:t>
            </a:r>
            <a:r>
              <a:rPr lang="en-GB" sz="1400" dirty="0"/>
              <a:t>()</a:t>
            </a:r>
          </a:p>
          <a:p>
            <a:endParaRPr lang="en-GB" sz="800" dirty="0"/>
          </a:p>
          <a:p>
            <a:r>
              <a:rPr lang="en-GB" sz="1400" dirty="0"/>
              <a:t>t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0</a:t>
            </a:r>
          </a:p>
          <a:p>
            <a:r>
              <a:rPr lang="en-GB" sz="1400" dirty="0"/>
              <a:t>while </a:t>
            </a:r>
            <a:r>
              <a:rPr lang="en-GB" sz="1400" dirty="0" err="1"/>
              <a:t>get_key</a:t>
            </a:r>
            <a:r>
              <a:rPr lang="en-GB" sz="1400" dirty="0"/>
              <a:t>() </a:t>
            </a:r>
            <a:r>
              <a:rPr lang="en-GB" sz="1400" dirty="0">
                <a:solidFill>
                  <a:srgbClr val="FF0000"/>
                </a:solidFill>
              </a:rPr>
              <a:t>!= </a:t>
            </a:r>
            <a:r>
              <a:rPr lang="en-GB" sz="1400" dirty="0">
                <a:solidFill>
                  <a:srgbClr val="008000"/>
                </a:solidFill>
              </a:rPr>
              <a:t>"esc"</a:t>
            </a:r>
            <a:r>
              <a:rPr lang="en-GB" sz="1400" dirty="0"/>
              <a:t>: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background()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set_color</a:t>
            </a:r>
            <a:r>
              <a:rPr lang="en-GB" sz="1400" dirty="0"/>
              <a:t>(</a:t>
            </a:r>
            <a:r>
              <a:rPr lang="en-GB" sz="1400" dirty="0" err="1"/>
              <a:t>color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x1,y1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curve1(t)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x2,y2</a:t>
            </a:r>
            <a:r>
              <a:rPr lang="en-GB" sz="1400" dirty="0">
                <a:solidFill>
                  <a:srgbClr val="FF0000"/>
                </a:solidFill>
              </a:rPr>
              <a:t>=</a:t>
            </a:r>
            <a:r>
              <a:rPr lang="en-GB" sz="1400" dirty="0"/>
              <a:t>curve2(t)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set_pen</a:t>
            </a:r>
            <a:r>
              <a:rPr lang="en-GB" sz="1400" dirty="0"/>
              <a:t>(</a:t>
            </a:r>
            <a:r>
              <a:rPr lang="en-GB" sz="1400" dirty="0">
                <a:solidFill>
                  <a:srgbClr val="008000"/>
                </a:solidFill>
              </a:rPr>
              <a:t>"</a:t>
            </a:r>
            <a:r>
              <a:rPr lang="en-GB" sz="1400" dirty="0" err="1">
                <a:solidFill>
                  <a:srgbClr val="008000"/>
                </a:solidFill>
              </a:rPr>
              <a:t>medium"</a:t>
            </a:r>
            <a:r>
              <a:rPr lang="en-GB" sz="1400" dirty="0" err="1"/>
              <a:t>,</a:t>
            </a:r>
            <a:r>
              <a:rPr lang="en-GB" sz="1400" dirty="0" err="1">
                <a:solidFill>
                  <a:srgbClr val="008000"/>
                </a:solidFill>
              </a:rPr>
              <a:t>"solid</a:t>
            </a:r>
            <a:r>
              <a:rPr lang="en-GB" sz="1400" dirty="0">
                <a:solidFill>
                  <a:srgbClr val="008000"/>
                </a:solidFill>
              </a:rPr>
              <a:t>"</a:t>
            </a:r>
            <a:r>
              <a:rPr lang="en-GB" sz="1400" dirty="0"/>
              <a:t>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draw_line</a:t>
            </a:r>
            <a:r>
              <a:rPr lang="en-GB" sz="1400" dirty="0"/>
              <a:t>(x1,y1,x2,y2)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sleep(0.02)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 err="1"/>
              <a:t>paint_buffer</a:t>
            </a:r>
            <a:r>
              <a:rPr lang="en-GB" sz="1400" dirty="0"/>
              <a:t>()</a:t>
            </a:r>
          </a:p>
          <a:p>
            <a:r>
              <a:rPr lang="nl-NL" sz="1400" dirty="0">
                <a:solidFill>
                  <a:srgbClr val="A6A6A6"/>
                </a:solidFill>
                <a:sym typeface="Symbol" pitchFamily="2" charset="2"/>
              </a:rPr>
              <a:t></a:t>
            </a:r>
            <a:r>
              <a:rPr lang="en-GB" sz="1400" dirty="0"/>
              <a:t>t</a:t>
            </a:r>
            <a:r>
              <a:rPr lang="en-GB" sz="1400" dirty="0">
                <a:solidFill>
                  <a:srgbClr val="FF0000"/>
                </a:solidFill>
              </a:rPr>
              <a:t>+=</a:t>
            </a:r>
            <a:r>
              <a:rPr lang="en-GB" sz="14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678400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54681CB-C3CB-A647-917D-84DCDCE1A9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1920202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EB593322-8A5B-F64B-8133-BBC961E98A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806" y="238010"/>
            <a:ext cx="2233409" cy="167696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9BB23E6-1EBE-2B41-810B-74E02D515DA8}"/>
              </a:ext>
            </a:extLst>
          </p:cNvPr>
          <p:cNvGrpSpPr>
            <a:grpSpLocks noChangeAspect="1"/>
          </p:cNvGrpSpPr>
          <p:nvPr/>
        </p:nvGrpSpPr>
        <p:grpSpPr>
          <a:xfrm>
            <a:off x="10567818" y="1046415"/>
            <a:ext cx="1516805" cy="868562"/>
            <a:chOff x="7209322" y="910899"/>
            <a:chExt cx="5175183" cy="296345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9F609C-06C6-244C-A77E-84377EC0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9322" y="910899"/>
              <a:ext cx="5175183" cy="2963450"/>
            </a:xfrm>
            <a:prstGeom prst="rect">
              <a:avLst/>
            </a:prstGeom>
          </p:spPr>
        </p:pic>
        <p:pic>
          <p:nvPicPr>
            <p:cNvPr id="33" name="Picture 3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0A069F54-2E12-4D46-98E1-70E3AA2DF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162" y="1431542"/>
              <a:ext cx="1863177" cy="1397383"/>
            </a:xfrm>
            <a:prstGeom prst="rect">
              <a:avLst/>
            </a:prstGeom>
          </p:spPr>
        </p:pic>
      </p:grpSp>
      <p:pic>
        <p:nvPicPr>
          <p:cNvPr id="34" name="Picture 33" descr="A picture containing drawing, light, food&#10;&#10;Description automatically generated">
            <a:extLst>
              <a:ext uri="{FF2B5EF4-FFF2-40B4-BE49-F238E27FC236}">
                <a16:creationId xmlns:a16="http://schemas.microsoft.com/office/drawing/2014/main" id="{EA872767-775B-DD46-8683-C2DA9426AB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5141" y="682893"/>
            <a:ext cx="642298" cy="798990"/>
          </a:xfrm>
          <a:prstGeom prst="rect">
            <a:avLst/>
          </a:prstGeom>
        </p:spPr>
      </p:pic>
      <p:pic>
        <p:nvPicPr>
          <p:cNvPr id="35" name="Picture 34" descr="A picture containing indoor, toy, small, blue&#10;&#10;Description automatically generated">
            <a:extLst>
              <a:ext uri="{FF2B5EF4-FFF2-40B4-BE49-F238E27FC236}">
                <a16:creationId xmlns:a16="http://schemas.microsoft.com/office/drawing/2014/main" id="{13CF50C2-62D4-C94A-AE77-B23268054B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021" y="1083173"/>
            <a:ext cx="1685827" cy="1264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5F3BB-29EC-C94A-9484-03631C74D800}"/>
              </a:ext>
            </a:extLst>
          </p:cNvPr>
          <p:cNvSpPr txBox="1"/>
          <p:nvPr/>
        </p:nvSpPr>
        <p:spPr>
          <a:xfrm>
            <a:off x="4023736" y="0"/>
            <a:ext cx="4644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sz="3200" dirty="0">
                <a:solidFill>
                  <a:schemeClr val="bg1"/>
                </a:solidFill>
              </a:rPr>
              <a:t>Computational Thinking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w</a:t>
            </a:r>
            <a:r>
              <a:rPr lang="en-BE" sz="2400" dirty="0">
                <a:solidFill>
                  <a:schemeClr val="bg1"/>
                </a:solidFill>
              </a:rPr>
              <a:t>ith Python in the Math Classroom</a:t>
            </a:r>
            <a:endParaRPr lang="en-BE" sz="1600" i="1" dirty="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440B0D-633B-9A43-96A8-27AD8C07AFDB}"/>
              </a:ext>
            </a:extLst>
          </p:cNvPr>
          <p:cNvSpPr/>
          <p:nvPr/>
        </p:nvSpPr>
        <p:spPr>
          <a:xfrm>
            <a:off x="19" y="6321431"/>
            <a:ext cx="117475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AA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3" dirty="0">
              <a:solidFill>
                <a:srgbClr val="FFFFFF"/>
              </a:solidFill>
            </a:endParaRPr>
          </a:p>
        </p:txBody>
      </p:sp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2F5A3EF5-9288-904D-8363-8E0120DD30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1467" y="6219804"/>
            <a:ext cx="2930806" cy="67194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CA39C5B8-65D4-4C4E-BC10-A43498F7D8BC}"/>
              </a:ext>
            </a:extLst>
          </p:cNvPr>
          <p:cNvGrpSpPr/>
          <p:nvPr/>
        </p:nvGrpSpPr>
        <p:grpSpPr>
          <a:xfrm>
            <a:off x="2571363" y="4483177"/>
            <a:ext cx="7049274" cy="1263542"/>
            <a:chOff x="2571363" y="4483177"/>
            <a:chExt cx="7049274" cy="1263542"/>
          </a:xfrm>
        </p:grpSpPr>
        <p:pic>
          <p:nvPicPr>
            <p:cNvPr id="59" name="Picture 58" descr="A close up of a logo&#10;&#10;Description automatically generated">
              <a:extLst>
                <a:ext uri="{FF2B5EF4-FFF2-40B4-BE49-F238E27FC236}">
                  <a16:creationId xmlns:a16="http://schemas.microsoft.com/office/drawing/2014/main" id="{1249468C-8849-9B4D-BCCF-76BA62AB5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010821">
              <a:off x="2571363" y="4881631"/>
              <a:ext cx="735325" cy="86508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4E1CEED-40D3-C54C-870A-BE45B5BA1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1659" y="4483177"/>
              <a:ext cx="978978" cy="830998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9B7D9CF6-16CD-1345-A9A9-EC9C9989E162}"/>
              </a:ext>
            </a:extLst>
          </p:cNvPr>
          <p:cNvSpPr/>
          <p:nvPr/>
        </p:nvSpPr>
        <p:spPr>
          <a:xfrm>
            <a:off x="3344017" y="2714896"/>
            <a:ext cx="5800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D1282E"/>
                </a:solidFill>
              </a:rPr>
              <a:t>T</a:t>
            </a:r>
            <a:r>
              <a:rPr lang="en-US" i="1" dirty="0">
                <a:solidFill>
                  <a:srgbClr val="494A4C"/>
                </a:solidFill>
              </a:rPr>
              <a:t>eaching is more than the dissemination of content</a:t>
            </a:r>
          </a:p>
          <a:p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rgbClr val="D1282E"/>
                </a:solidFill>
              </a:rPr>
              <a:t>T</a:t>
            </a:r>
            <a:r>
              <a:rPr lang="en-US" i="1" dirty="0">
                <a:solidFill>
                  <a:srgbClr val="494A4C"/>
                </a:solidFill>
              </a:rPr>
              <a:t>eaching should cultivate curiosity and inquiry</a:t>
            </a:r>
          </a:p>
          <a:p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rgbClr val="D1282E"/>
                </a:solidFill>
              </a:rPr>
              <a:t>T</a:t>
            </a:r>
            <a:r>
              <a:rPr lang="en-US" i="1" dirty="0">
                <a:solidFill>
                  <a:srgbClr val="494A4C"/>
                </a:solidFill>
              </a:rPr>
              <a:t>eaching should spark student imagination and creativity 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044A19-6B70-404A-9CD2-4BA87DDCF02A}"/>
              </a:ext>
            </a:extLst>
          </p:cNvPr>
          <p:cNvGrpSpPr>
            <a:grpSpLocks noChangeAspect="1"/>
          </p:cNvGrpSpPr>
          <p:nvPr/>
        </p:nvGrpSpPr>
        <p:grpSpPr>
          <a:xfrm>
            <a:off x="8394880" y="2615766"/>
            <a:ext cx="1292749" cy="929037"/>
            <a:chOff x="6315373" y="4851713"/>
            <a:chExt cx="2352819" cy="1582373"/>
          </a:xfrm>
        </p:grpSpPr>
        <p:pic>
          <p:nvPicPr>
            <p:cNvPr id="55" name="Picture 54" descr="Teacher.gif">
              <a:extLst>
                <a:ext uri="{FF2B5EF4-FFF2-40B4-BE49-F238E27FC236}">
                  <a16:creationId xmlns:a16="http://schemas.microsoft.com/office/drawing/2014/main" id="{395C17C6-7DEF-784C-9E7F-8DBDF685F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5373" y="4852974"/>
              <a:ext cx="1806377" cy="1581112"/>
            </a:xfrm>
            <a:prstGeom prst="rect">
              <a:avLst/>
            </a:prstGeom>
          </p:spPr>
        </p:pic>
        <p:pic>
          <p:nvPicPr>
            <p:cNvPr id="56" name="Picture 55" descr="Teacher.gif">
              <a:extLst>
                <a:ext uri="{FF2B5EF4-FFF2-40B4-BE49-F238E27FC236}">
                  <a16:creationId xmlns:a16="http://schemas.microsoft.com/office/drawing/2014/main" id="{18782785-3B8E-744D-96FB-D5730FCEA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139" b="54728"/>
            <a:stretch/>
          </p:blipFill>
          <p:spPr>
            <a:xfrm>
              <a:off x="8011476" y="4852081"/>
              <a:ext cx="485218" cy="715797"/>
            </a:xfrm>
            <a:prstGeom prst="rect">
              <a:avLst/>
            </a:prstGeom>
          </p:spPr>
        </p:pic>
        <p:pic>
          <p:nvPicPr>
            <p:cNvPr id="57" name="Picture 56" descr="Teacher.gif">
              <a:extLst>
                <a:ext uri="{FF2B5EF4-FFF2-40B4-BE49-F238E27FC236}">
                  <a16:creationId xmlns:a16="http://schemas.microsoft.com/office/drawing/2014/main" id="{355FBFD8-F7D4-714B-9078-D2434FBE7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139" b="54728"/>
            <a:stretch/>
          </p:blipFill>
          <p:spPr>
            <a:xfrm>
              <a:off x="8182974" y="4851713"/>
              <a:ext cx="485218" cy="71579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EF4C92B-9A1E-984A-9C2E-9BCC3E9B8378}"/>
                </a:ext>
              </a:extLst>
            </p:cNvPr>
            <p:cNvSpPr txBox="1"/>
            <p:nvPr/>
          </p:nvSpPr>
          <p:spPr>
            <a:xfrm>
              <a:off x="7540250" y="4894074"/>
              <a:ext cx="1057161" cy="514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Students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deserve it!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BDD86B5-0AEF-644A-9430-A5E0ABC177D3}"/>
              </a:ext>
            </a:extLst>
          </p:cNvPr>
          <p:cNvSpPr/>
          <p:nvPr/>
        </p:nvSpPr>
        <p:spPr>
          <a:xfrm>
            <a:off x="2620847" y="4497605"/>
            <a:ext cx="60472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494A4C"/>
                </a:solidFill>
              </a:rPr>
              <a:t>Some skills become more important because technology requires it</a:t>
            </a:r>
          </a:p>
          <a:p>
            <a:r>
              <a:rPr lang="en-US" sz="1600" i="1" dirty="0">
                <a:solidFill>
                  <a:srgbClr val="494A4C"/>
                </a:solidFill>
              </a:rPr>
              <a:t>         Some skills become less important because technology replaces it</a:t>
            </a:r>
          </a:p>
          <a:p>
            <a:r>
              <a:rPr lang="en-US" sz="1600" i="1" dirty="0">
                <a:solidFill>
                  <a:srgbClr val="494A4C"/>
                </a:solidFill>
              </a:rPr>
              <a:t>                 Some skills becomes possible because technology allows it</a:t>
            </a:r>
          </a:p>
          <a:p>
            <a:r>
              <a:rPr lang="en-US" sz="1600" i="1" dirty="0">
                <a:solidFill>
                  <a:srgbClr val="494A4C"/>
                </a:solidFill>
              </a:rPr>
              <a:t>                                                                                       </a:t>
            </a:r>
            <a:r>
              <a:rPr lang="en-US" sz="1100" dirty="0">
                <a:solidFill>
                  <a:srgbClr val="494A4C"/>
                </a:solidFill>
              </a:rPr>
              <a:t>based on Bert Waits - 2000</a:t>
            </a:r>
            <a:endParaRPr lang="en-US" sz="1600" dirty="0">
              <a:solidFill>
                <a:srgbClr val="494A4C"/>
              </a:solidFill>
            </a:endParaRP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6EF55289-BA82-BF42-B94C-0F40BCCA33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0918" y="2768700"/>
            <a:ext cx="877760" cy="1023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9A8D68-A1D2-D941-A37D-28EF02283B6D}"/>
              </a:ext>
            </a:extLst>
          </p:cNvPr>
          <p:cNvSpPr txBox="1"/>
          <p:nvPr/>
        </p:nvSpPr>
        <p:spPr>
          <a:xfrm>
            <a:off x="2217253" y="3732367"/>
            <a:ext cx="1265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100" dirty="0">
                <a:hlinkClick r:id="rId14"/>
              </a:rPr>
              <a:t>www.t3europe.eu</a:t>
            </a:r>
            <a:r>
              <a:rPr lang="en-BE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2155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our steps to computational thinking—click to enlarge">
            <a:extLst>
              <a:ext uri="{FF2B5EF4-FFF2-40B4-BE49-F238E27FC236}">
                <a16:creationId xmlns:a16="http://schemas.microsoft.com/office/drawing/2014/main" id="{37D9AA43-C5CC-0240-BC4E-4FF4CF67A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4045" y="3308701"/>
            <a:ext cx="3492025" cy="3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7C2F6CB-7CC7-794F-94B6-8E57FA290F39}"/>
              </a:ext>
            </a:extLst>
          </p:cNvPr>
          <p:cNvGrpSpPr>
            <a:grpSpLocks noChangeAspect="1"/>
          </p:cNvGrpSpPr>
          <p:nvPr/>
        </p:nvGrpSpPr>
        <p:grpSpPr>
          <a:xfrm>
            <a:off x="332786" y="0"/>
            <a:ext cx="6015628" cy="4852659"/>
            <a:chOff x="675547" y="951722"/>
            <a:chExt cx="6348556" cy="5121223"/>
          </a:xfrm>
        </p:grpSpPr>
        <p:pic>
          <p:nvPicPr>
            <p:cNvPr id="26" name="Picture 4" descr="Key Concepts of Computational Thinking - Digital Promise">
              <a:extLst>
                <a:ext uri="{FF2B5EF4-FFF2-40B4-BE49-F238E27FC236}">
                  <a16:creationId xmlns:a16="http://schemas.microsoft.com/office/drawing/2014/main" id="{24ACB91E-A8B3-4748-8F15-9DA9424A89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49"/>
            <a:stretch/>
          </p:blipFill>
          <p:spPr bwMode="auto">
            <a:xfrm>
              <a:off x="675547" y="951722"/>
              <a:ext cx="6348556" cy="512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8014C-BA45-B242-B79E-B473E741B4E3}"/>
                </a:ext>
              </a:extLst>
            </p:cNvPr>
            <p:cNvSpPr/>
            <p:nvPr/>
          </p:nvSpPr>
          <p:spPr>
            <a:xfrm>
              <a:off x="2743200" y="1436914"/>
              <a:ext cx="4280902" cy="942392"/>
            </a:xfrm>
            <a:prstGeom prst="rect">
              <a:avLst/>
            </a:prstGeom>
            <a:solidFill>
              <a:srgbClr val="932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7F283E-135C-F941-82BB-E7281CE7F8BD}"/>
              </a:ext>
            </a:extLst>
          </p:cNvPr>
          <p:cNvSpPr txBox="1"/>
          <p:nvPr/>
        </p:nvSpPr>
        <p:spPr>
          <a:xfrm>
            <a:off x="2459210" y="627905"/>
            <a:ext cx="376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chemeClr val="bg1"/>
                </a:solidFill>
              </a:rPr>
              <a:t>Computational Thinking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329FA0-5018-C64E-832C-86E4642A3CDC}"/>
              </a:ext>
            </a:extLst>
          </p:cNvPr>
          <p:cNvSpPr/>
          <p:nvPr/>
        </p:nvSpPr>
        <p:spPr>
          <a:xfrm>
            <a:off x="332785" y="4868106"/>
            <a:ext cx="614265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Computational thinking is the </a:t>
            </a:r>
            <a:r>
              <a:rPr lang="en-GB" b="1" i="1" dirty="0">
                <a:solidFill>
                  <a:srgbClr val="C00000"/>
                </a:solidFill>
                <a:latin typeface="Avenir" panose="02000503020000020003" pitchFamily="2" charset="0"/>
              </a:rPr>
              <a:t>thought processes </a:t>
            </a:r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involved in formulating problems and their solutions so that the solutions are represented in a form that can be effectively carried out by an information-processing agent </a:t>
            </a:r>
          </a:p>
          <a:p>
            <a:endParaRPr lang="en-GB" sz="700" i="1" dirty="0">
              <a:solidFill>
                <a:srgbClr val="595652"/>
              </a:solidFill>
              <a:latin typeface="Avenir" panose="02000503020000020003" pitchFamily="2" charset="0"/>
            </a:endParaRPr>
          </a:p>
          <a:p>
            <a:r>
              <a:rPr lang="en-GB" sz="1600" dirty="0">
                <a:solidFill>
                  <a:srgbClr val="595652"/>
                </a:solidFill>
                <a:latin typeface="Avenir" panose="02000503020000020003" pitchFamily="2" charset="0"/>
              </a:rPr>
              <a:t>                                                                    Jeannette Wing, 2006</a:t>
            </a:r>
            <a:endParaRPr lang="en-GB" sz="1600" dirty="0">
              <a:solidFill>
                <a:srgbClr val="595652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CF223F-8888-2843-8BFC-1F717A223338}"/>
              </a:ext>
            </a:extLst>
          </p:cNvPr>
          <p:cNvSpPr/>
          <p:nvPr/>
        </p:nvSpPr>
        <p:spPr>
          <a:xfrm>
            <a:off x="4466452" y="1067257"/>
            <a:ext cx="174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digitalpromise.org</a:t>
            </a:r>
            <a:r>
              <a:rPr lang="en-BE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6" descr="Conrad Wolfram on Computational Thinking | Getting Smart">
            <a:extLst>
              <a:ext uri="{FF2B5EF4-FFF2-40B4-BE49-F238E27FC236}">
                <a16:creationId xmlns:a16="http://schemas.microsoft.com/office/drawing/2014/main" id="{02C33AC7-F733-3742-8CC8-23E858B70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37"/>
          <a:stretch/>
        </p:blipFill>
        <p:spPr bwMode="auto">
          <a:xfrm>
            <a:off x="7634721" y="338449"/>
            <a:ext cx="3490075" cy="25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our steps to computational thinking—click to enlarge">
            <a:extLst>
              <a:ext uri="{FF2B5EF4-FFF2-40B4-BE49-F238E27FC236}">
                <a16:creationId xmlns:a16="http://schemas.microsoft.com/office/drawing/2014/main" id="{3AEF609F-E4F6-3F41-B944-8BF45D3BF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281" y="3037666"/>
            <a:ext cx="4689101" cy="27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4EA92-6E76-2145-A324-4DF433E549DD}"/>
              </a:ext>
            </a:extLst>
          </p:cNvPr>
          <p:cNvSpPr/>
          <p:nvPr/>
        </p:nvSpPr>
        <p:spPr>
          <a:xfrm>
            <a:off x="7131414" y="3453880"/>
            <a:ext cx="1006614" cy="2621605"/>
          </a:xfrm>
          <a:prstGeom prst="rect">
            <a:avLst/>
          </a:prstGeom>
          <a:solidFill>
            <a:srgbClr val="FFE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78079-7791-294B-85FB-4977BEDD2162}"/>
              </a:ext>
            </a:extLst>
          </p:cNvPr>
          <p:cNvSpPr/>
          <p:nvPr/>
        </p:nvSpPr>
        <p:spPr>
          <a:xfrm>
            <a:off x="8306287" y="3554736"/>
            <a:ext cx="1006614" cy="2621605"/>
          </a:xfrm>
          <a:prstGeom prst="rect">
            <a:avLst/>
          </a:prstGeom>
          <a:solidFill>
            <a:srgbClr val="F5C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7655E6-A58C-9D47-A5BF-E7A727528331}"/>
              </a:ext>
            </a:extLst>
          </p:cNvPr>
          <p:cNvSpPr/>
          <p:nvPr/>
        </p:nvSpPr>
        <p:spPr>
          <a:xfrm>
            <a:off x="9434202" y="3556700"/>
            <a:ext cx="1006614" cy="2621605"/>
          </a:xfrm>
          <a:prstGeom prst="rect">
            <a:avLst/>
          </a:prstGeom>
          <a:solidFill>
            <a:srgbClr val="EEC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8" name="Picture 17" descr="A close up of a flower&#10;&#10;Description automatically generated">
            <a:extLst>
              <a:ext uri="{FF2B5EF4-FFF2-40B4-BE49-F238E27FC236}">
                <a16:creationId xmlns:a16="http://schemas.microsoft.com/office/drawing/2014/main" id="{BD756D30-A8A8-3742-BE80-0149FA1EEC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935" y="3434772"/>
            <a:ext cx="707987" cy="398403"/>
          </a:xfrm>
          <a:prstGeom prst="rect">
            <a:avLst/>
          </a:prstGeom>
        </p:spPr>
      </p:pic>
      <p:pic>
        <p:nvPicPr>
          <p:cNvPr id="19" name="Picture 18" descr="A close up of a flower&#10;&#10;Description automatically generated">
            <a:extLst>
              <a:ext uri="{FF2B5EF4-FFF2-40B4-BE49-F238E27FC236}">
                <a16:creationId xmlns:a16="http://schemas.microsoft.com/office/drawing/2014/main" id="{907ACF9D-1788-9B4C-B078-E8BE7C95D6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808" y="3434772"/>
            <a:ext cx="707987" cy="398403"/>
          </a:xfrm>
          <a:prstGeom prst="rect">
            <a:avLst/>
          </a:prstGeom>
        </p:spPr>
      </p:pic>
      <p:pic>
        <p:nvPicPr>
          <p:cNvPr id="20" name="Picture 19" descr="A close up of a flower&#10;&#10;Description automatically generated">
            <a:extLst>
              <a:ext uri="{FF2B5EF4-FFF2-40B4-BE49-F238E27FC236}">
                <a16:creationId xmlns:a16="http://schemas.microsoft.com/office/drawing/2014/main" id="{8C6CA159-6A52-3D43-9916-0D415424D2F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516" y="3434772"/>
            <a:ext cx="707987" cy="3984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B7FB03-0470-F146-9B1A-0404EE39FF38}"/>
              </a:ext>
            </a:extLst>
          </p:cNvPr>
          <p:cNvSpPr txBox="1"/>
          <p:nvPr/>
        </p:nvSpPr>
        <p:spPr>
          <a:xfrm>
            <a:off x="10407287" y="2770592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595652"/>
                </a:solidFill>
                <a:hlinkClick r:id="rId9"/>
              </a:rPr>
              <a:t>C</a:t>
            </a:r>
            <a:r>
              <a:rPr lang="en-BE" sz="1100" dirty="0">
                <a:solidFill>
                  <a:srgbClr val="595652"/>
                </a:solidFill>
                <a:hlinkClick r:id="rId9"/>
              </a:rPr>
              <a:t>omputerBasedMath</a:t>
            </a:r>
            <a:endParaRPr lang="en-BE" sz="1100" dirty="0">
              <a:solidFill>
                <a:srgbClr val="59565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C46DF0-C21B-1649-99F1-87A6EF919752}"/>
              </a:ext>
            </a:extLst>
          </p:cNvPr>
          <p:cNvSpPr txBox="1"/>
          <p:nvPr/>
        </p:nvSpPr>
        <p:spPr>
          <a:xfrm>
            <a:off x="7075407" y="4436907"/>
            <a:ext cx="112845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Virus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Transmission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Incubation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0A795F-EC60-8A4D-B9F2-4EC3F950007C}"/>
              </a:ext>
            </a:extLst>
          </p:cNvPr>
          <p:cNvSpPr txBox="1"/>
          <p:nvPr/>
        </p:nvSpPr>
        <p:spPr>
          <a:xfrm>
            <a:off x="8253304" y="4453197"/>
            <a:ext cx="113043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Data</a:t>
            </a:r>
          </a:p>
          <a:p>
            <a:pPr algn="ctr"/>
            <a:r>
              <a:rPr lang="en-BE" sz="1200" dirty="0">
                <a:solidFill>
                  <a:srgbClr val="595652"/>
                </a:solidFill>
              </a:rPr>
              <a:t>Contact tracing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Bio-Stat </a:t>
            </a: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models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27F8DA-03FB-2E44-9D81-C9500E423D0B}"/>
              </a:ext>
            </a:extLst>
          </p:cNvPr>
          <p:cNvSpPr txBox="1"/>
          <p:nvPr/>
        </p:nvSpPr>
        <p:spPr>
          <a:xfrm>
            <a:off x="9397503" y="4761216"/>
            <a:ext cx="1128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Transmission</a:t>
            </a: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prediction</a:t>
            </a:r>
          </a:p>
        </p:txBody>
      </p:sp>
    </p:spTree>
    <p:extLst>
      <p:ext uri="{BB962C8B-B14F-4D97-AF65-F5344CB8AC3E}">
        <p14:creationId xmlns:p14="http://schemas.microsoft.com/office/powerpoint/2010/main" val="2766765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our steps to computational thinking—click to enlarge">
            <a:extLst>
              <a:ext uri="{FF2B5EF4-FFF2-40B4-BE49-F238E27FC236}">
                <a16:creationId xmlns:a16="http://schemas.microsoft.com/office/drawing/2014/main" id="{37D9AA43-C5CC-0240-BC4E-4FF4CF67A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4046" y="3308702"/>
            <a:ext cx="4689101" cy="31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7C2F6CB-7CC7-794F-94B6-8E57FA290F39}"/>
              </a:ext>
            </a:extLst>
          </p:cNvPr>
          <p:cNvGrpSpPr>
            <a:grpSpLocks noChangeAspect="1"/>
          </p:cNvGrpSpPr>
          <p:nvPr/>
        </p:nvGrpSpPr>
        <p:grpSpPr>
          <a:xfrm>
            <a:off x="332786" y="0"/>
            <a:ext cx="6015628" cy="4852659"/>
            <a:chOff x="675547" y="951722"/>
            <a:chExt cx="6348556" cy="5121223"/>
          </a:xfrm>
        </p:grpSpPr>
        <p:pic>
          <p:nvPicPr>
            <p:cNvPr id="26" name="Picture 4" descr="Key Concepts of Computational Thinking - Digital Promise">
              <a:extLst>
                <a:ext uri="{FF2B5EF4-FFF2-40B4-BE49-F238E27FC236}">
                  <a16:creationId xmlns:a16="http://schemas.microsoft.com/office/drawing/2014/main" id="{24ACB91E-A8B3-4748-8F15-9DA9424A89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49"/>
            <a:stretch/>
          </p:blipFill>
          <p:spPr bwMode="auto">
            <a:xfrm>
              <a:off x="675547" y="951722"/>
              <a:ext cx="6348556" cy="512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B8014C-BA45-B242-B79E-B473E741B4E3}"/>
                </a:ext>
              </a:extLst>
            </p:cNvPr>
            <p:cNvSpPr/>
            <p:nvPr/>
          </p:nvSpPr>
          <p:spPr>
            <a:xfrm>
              <a:off x="2743200" y="1436914"/>
              <a:ext cx="4280902" cy="942392"/>
            </a:xfrm>
            <a:prstGeom prst="rect">
              <a:avLst/>
            </a:prstGeom>
            <a:solidFill>
              <a:srgbClr val="932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77F283E-135C-F941-82BB-E7281CE7F8BD}"/>
              </a:ext>
            </a:extLst>
          </p:cNvPr>
          <p:cNvSpPr txBox="1"/>
          <p:nvPr/>
        </p:nvSpPr>
        <p:spPr>
          <a:xfrm>
            <a:off x="2459210" y="627905"/>
            <a:ext cx="376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800" b="1" dirty="0">
                <a:solidFill>
                  <a:schemeClr val="bg1"/>
                </a:solidFill>
              </a:rPr>
              <a:t>Computational Thinking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329FA0-5018-C64E-832C-86E4642A3CDC}"/>
              </a:ext>
            </a:extLst>
          </p:cNvPr>
          <p:cNvSpPr/>
          <p:nvPr/>
        </p:nvSpPr>
        <p:spPr>
          <a:xfrm>
            <a:off x="332785" y="4868106"/>
            <a:ext cx="614265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Computational thinking is the </a:t>
            </a:r>
            <a:r>
              <a:rPr lang="en-GB" b="1" i="1" dirty="0">
                <a:solidFill>
                  <a:srgbClr val="C00000"/>
                </a:solidFill>
                <a:latin typeface="Avenir" panose="02000503020000020003" pitchFamily="2" charset="0"/>
              </a:rPr>
              <a:t>thought processes </a:t>
            </a:r>
            <a:r>
              <a:rPr lang="en-GB" i="1" dirty="0">
                <a:solidFill>
                  <a:srgbClr val="595652"/>
                </a:solidFill>
                <a:latin typeface="Avenir" panose="02000503020000020003" pitchFamily="2" charset="0"/>
              </a:rPr>
              <a:t>involved in formulating problems and their solutions so that the solutions are represented in a form that can be effectively carried out by an information-processing agent </a:t>
            </a:r>
          </a:p>
          <a:p>
            <a:endParaRPr lang="en-GB" sz="700" i="1" dirty="0">
              <a:solidFill>
                <a:srgbClr val="595652"/>
              </a:solidFill>
              <a:latin typeface="Avenir" panose="02000503020000020003" pitchFamily="2" charset="0"/>
            </a:endParaRPr>
          </a:p>
          <a:p>
            <a:r>
              <a:rPr lang="en-GB" sz="1600" dirty="0">
                <a:solidFill>
                  <a:srgbClr val="595652"/>
                </a:solidFill>
                <a:latin typeface="Avenir" panose="02000503020000020003" pitchFamily="2" charset="0"/>
              </a:rPr>
              <a:t>                                                                    Jeannette Wing, 2006</a:t>
            </a:r>
            <a:endParaRPr lang="en-GB" sz="1600" dirty="0">
              <a:solidFill>
                <a:srgbClr val="595652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CF223F-8888-2843-8BFC-1F717A223338}"/>
              </a:ext>
            </a:extLst>
          </p:cNvPr>
          <p:cNvSpPr/>
          <p:nvPr/>
        </p:nvSpPr>
        <p:spPr>
          <a:xfrm>
            <a:off x="4466452" y="1067257"/>
            <a:ext cx="1742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digitalpromise.org</a:t>
            </a:r>
            <a:r>
              <a:rPr lang="en-BE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6" descr="Conrad Wolfram on Computational Thinking | Getting Smart">
            <a:extLst>
              <a:ext uri="{FF2B5EF4-FFF2-40B4-BE49-F238E27FC236}">
                <a16:creationId xmlns:a16="http://schemas.microsoft.com/office/drawing/2014/main" id="{02C33AC7-F733-3742-8CC8-23E858B70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37"/>
          <a:stretch/>
        </p:blipFill>
        <p:spPr bwMode="auto">
          <a:xfrm>
            <a:off x="7634721" y="338449"/>
            <a:ext cx="3490075" cy="25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6CBCEE-B825-1141-9738-6DFE00372B27}"/>
              </a:ext>
            </a:extLst>
          </p:cNvPr>
          <p:cNvSpPr txBox="1"/>
          <p:nvPr/>
        </p:nvSpPr>
        <p:spPr>
          <a:xfrm>
            <a:off x="10407287" y="2770592"/>
            <a:ext cx="1410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595652"/>
                </a:solidFill>
                <a:hlinkClick r:id="rId7"/>
              </a:rPr>
              <a:t>C</a:t>
            </a:r>
            <a:r>
              <a:rPr lang="en-BE" sz="1100" dirty="0">
                <a:solidFill>
                  <a:srgbClr val="595652"/>
                </a:solidFill>
                <a:hlinkClick r:id="rId7"/>
              </a:rPr>
              <a:t>omputerBasedMath</a:t>
            </a:r>
            <a:endParaRPr lang="en-BE" sz="1100" dirty="0">
              <a:solidFill>
                <a:srgbClr val="595652"/>
              </a:solidFill>
            </a:endParaRPr>
          </a:p>
        </p:txBody>
      </p:sp>
      <p:pic>
        <p:nvPicPr>
          <p:cNvPr id="6146" name="Picture 2" descr="Four steps to computational thinking—click to enlarge">
            <a:extLst>
              <a:ext uri="{FF2B5EF4-FFF2-40B4-BE49-F238E27FC236}">
                <a16:creationId xmlns:a16="http://schemas.microsoft.com/office/drawing/2014/main" id="{3AEF609F-E4F6-3F41-B944-8BF45D3BF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281" y="3037666"/>
            <a:ext cx="4689101" cy="27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4EA92-6E76-2145-A324-4DF433E549DD}"/>
              </a:ext>
            </a:extLst>
          </p:cNvPr>
          <p:cNvSpPr/>
          <p:nvPr/>
        </p:nvSpPr>
        <p:spPr>
          <a:xfrm>
            <a:off x="7131414" y="3453880"/>
            <a:ext cx="1006614" cy="2621605"/>
          </a:xfrm>
          <a:prstGeom prst="rect">
            <a:avLst/>
          </a:prstGeom>
          <a:solidFill>
            <a:srgbClr val="FFE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878079-7791-294B-85FB-4977BEDD2162}"/>
              </a:ext>
            </a:extLst>
          </p:cNvPr>
          <p:cNvSpPr/>
          <p:nvPr/>
        </p:nvSpPr>
        <p:spPr>
          <a:xfrm>
            <a:off x="8306287" y="3554736"/>
            <a:ext cx="1006614" cy="2621605"/>
          </a:xfrm>
          <a:prstGeom prst="rect">
            <a:avLst/>
          </a:prstGeom>
          <a:solidFill>
            <a:srgbClr val="F5C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7655E6-A58C-9D47-A5BF-E7A727528331}"/>
              </a:ext>
            </a:extLst>
          </p:cNvPr>
          <p:cNvSpPr/>
          <p:nvPr/>
        </p:nvSpPr>
        <p:spPr>
          <a:xfrm>
            <a:off x="9445380" y="3554736"/>
            <a:ext cx="1006614" cy="2621605"/>
          </a:xfrm>
          <a:prstGeom prst="rect">
            <a:avLst/>
          </a:prstGeom>
          <a:solidFill>
            <a:srgbClr val="EEC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987F73-B82F-074F-A720-F5E225E14BD0}"/>
              </a:ext>
            </a:extLst>
          </p:cNvPr>
          <p:cNvSpPr/>
          <p:nvPr/>
        </p:nvSpPr>
        <p:spPr>
          <a:xfrm>
            <a:off x="10634319" y="3541856"/>
            <a:ext cx="1006614" cy="2621605"/>
          </a:xfrm>
          <a:prstGeom prst="rect">
            <a:avLst/>
          </a:prstGeom>
          <a:solidFill>
            <a:srgbClr val="E3E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8" name="Picture 17" descr="A close up of a flower&#10;&#10;Description automatically generated">
            <a:extLst>
              <a:ext uri="{FF2B5EF4-FFF2-40B4-BE49-F238E27FC236}">
                <a16:creationId xmlns:a16="http://schemas.microsoft.com/office/drawing/2014/main" id="{BD756D30-A8A8-3742-BE80-0149FA1EEC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935" y="3434772"/>
            <a:ext cx="707987" cy="398403"/>
          </a:xfrm>
          <a:prstGeom prst="rect">
            <a:avLst/>
          </a:prstGeom>
        </p:spPr>
      </p:pic>
      <p:pic>
        <p:nvPicPr>
          <p:cNvPr id="19" name="Picture 18" descr="A close up of a flower&#10;&#10;Description automatically generated">
            <a:extLst>
              <a:ext uri="{FF2B5EF4-FFF2-40B4-BE49-F238E27FC236}">
                <a16:creationId xmlns:a16="http://schemas.microsoft.com/office/drawing/2014/main" id="{907ACF9D-1788-9B4C-B078-E8BE7C95D6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808" y="3434772"/>
            <a:ext cx="707987" cy="398403"/>
          </a:xfrm>
          <a:prstGeom prst="rect">
            <a:avLst/>
          </a:prstGeom>
        </p:spPr>
      </p:pic>
      <p:pic>
        <p:nvPicPr>
          <p:cNvPr id="20" name="Picture 19" descr="A close up of a flower&#10;&#10;Description automatically generated">
            <a:extLst>
              <a:ext uri="{FF2B5EF4-FFF2-40B4-BE49-F238E27FC236}">
                <a16:creationId xmlns:a16="http://schemas.microsoft.com/office/drawing/2014/main" id="{8C6CA159-6A52-3D43-9916-0D415424D2F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516" y="3434772"/>
            <a:ext cx="707987" cy="398403"/>
          </a:xfrm>
          <a:prstGeom prst="rect">
            <a:avLst/>
          </a:prstGeom>
        </p:spPr>
      </p:pic>
      <p:pic>
        <p:nvPicPr>
          <p:cNvPr id="21" name="Picture 20" descr="A close up of a flower&#10;&#10;Description automatically generated">
            <a:extLst>
              <a:ext uri="{FF2B5EF4-FFF2-40B4-BE49-F238E27FC236}">
                <a16:creationId xmlns:a16="http://schemas.microsoft.com/office/drawing/2014/main" id="{77D68300-14B7-8D41-8E98-4B14EA90AEA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417" y="3434772"/>
            <a:ext cx="707987" cy="3984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8FE237-BE28-3F49-B3E9-85A2C0B1F53C}"/>
              </a:ext>
            </a:extLst>
          </p:cNvPr>
          <p:cNvSpPr txBox="1"/>
          <p:nvPr/>
        </p:nvSpPr>
        <p:spPr>
          <a:xfrm>
            <a:off x="8253304" y="4453197"/>
            <a:ext cx="113043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Data</a:t>
            </a:r>
          </a:p>
          <a:p>
            <a:pPr algn="ctr"/>
            <a:r>
              <a:rPr lang="en-BE" sz="1200" dirty="0">
                <a:solidFill>
                  <a:srgbClr val="595652"/>
                </a:solidFill>
              </a:rPr>
              <a:t>Contact tracing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Bio-Stat </a:t>
            </a: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models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9E6655-EC95-5E4B-9193-79F2F9A470C3}"/>
              </a:ext>
            </a:extLst>
          </p:cNvPr>
          <p:cNvSpPr txBox="1"/>
          <p:nvPr/>
        </p:nvSpPr>
        <p:spPr>
          <a:xfrm>
            <a:off x="9397503" y="4761216"/>
            <a:ext cx="1128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Transmission</a:t>
            </a: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prediction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CCD1C7-21CC-F649-B9EC-E1CB087F00B1}"/>
              </a:ext>
            </a:extLst>
          </p:cNvPr>
          <p:cNvSpPr txBox="1"/>
          <p:nvPr/>
        </p:nvSpPr>
        <p:spPr>
          <a:xfrm>
            <a:off x="10519879" y="4120016"/>
            <a:ext cx="118660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Actions</a:t>
            </a:r>
          </a:p>
          <a:p>
            <a:pPr algn="ctr"/>
            <a:r>
              <a:rPr lang="en-BE" sz="1200" dirty="0">
                <a:solidFill>
                  <a:srgbClr val="595652"/>
                </a:solidFill>
              </a:rPr>
              <a:t>Quarantine</a:t>
            </a:r>
          </a:p>
          <a:p>
            <a:pPr algn="ctr"/>
            <a:r>
              <a:rPr lang="en-BE" sz="1200" dirty="0">
                <a:solidFill>
                  <a:srgbClr val="595652"/>
                </a:solidFill>
              </a:rPr>
              <a:t>Relaxation</a:t>
            </a:r>
          </a:p>
          <a:p>
            <a:pPr algn="ctr"/>
            <a:r>
              <a:rPr lang="en-BE" sz="1200" dirty="0">
                <a:solidFill>
                  <a:srgbClr val="595652"/>
                </a:solidFill>
              </a:rPr>
              <a:t>Vaccination</a:t>
            </a:r>
          </a:p>
          <a:p>
            <a:pPr algn="ctr"/>
            <a:endParaRPr lang="en-BE" sz="12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Modifications</a:t>
            </a:r>
          </a:p>
          <a:p>
            <a:pPr algn="ctr"/>
            <a:r>
              <a:rPr lang="en-BE" sz="1200" dirty="0">
                <a:solidFill>
                  <a:srgbClr val="595652"/>
                </a:solidFill>
              </a:rPr>
              <a:t>Model</a:t>
            </a:r>
          </a:p>
          <a:p>
            <a:pPr algn="ctr"/>
            <a:r>
              <a:rPr lang="en-BE" sz="1200" dirty="0">
                <a:solidFill>
                  <a:srgbClr val="595652"/>
                </a:solidFill>
              </a:rPr>
              <a:t>Testing</a:t>
            </a:r>
          </a:p>
          <a:p>
            <a:pPr algn="ctr"/>
            <a:r>
              <a:rPr lang="en-BE" sz="1200" dirty="0">
                <a:solidFill>
                  <a:srgbClr val="595652"/>
                </a:solidFill>
              </a:rPr>
              <a:t>Tracing</a:t>
            </a:r>
            <a:endParaRPr lang="en-BE" sz="1600" dirty="0">
              <a:solidFill>
                <a:srgbClr val="59565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F0682A-53BA-C14D-B9E9-587CCD832374}"/>
              </a:ext>
            </a:extLst>
          </p:cNvPr>
          <p:cNvSpPr txBox="1"/>
          <p:nvPr/>
        </p:nvSpPr>
        <p:spPr>
          <a:xfrm>
            <a:off x="7075407" y="4436907"/>
            <a:ext cx="112845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E" sz="1400" dirty="0">
                <a:solidFill>
                  <a:srgbClr val="595652"/>
                </a:solidFill>
              </a:rPr>
              <a:t>Virus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Transmission</a:t>
            </a:r>
          </a:p>
          <a:p>
            <a:pPr algn="ctr"/>
            <a:endParaRPr lang="en-BE" sz="1400" dirty="0">
              <a:solidFill>
                <a:srgbClr val="595652"/>
              </a:solidFill>
            </a:endParaRPr>
          </a:p>
          <a:p>
            <a:pPr algn="ctr"/>
            <a:r>
              <a:rPr lang="en-BE" sz="1400" dirty="0">
                <a:solidFill>
                  <a:srgbClr val="595652"/>
                </a:solidFill>
              </a:rPr>
              <a:t>Incubation</a:t>
            </a:r>
          </a:p>
        </p:txBody>
      </p:sp>
    </p:spTree>
    <p:extLst>
      <p:ext uri="{BB962C8B-B14F-4D97-AF65-F5344CB8AC3E}">
        <p14:creationId xmlns:p14="http://schemas.microsoft.com/office/powerpoint/2010/main" val="1377714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11447</TotalTime>
  <Words>6902</Words>
  <Application>Microsoft Macintosh PowerPoint</Application>
  <PresentationFormat>Widescreen</PresentationFormat>
  <Paragraphs>1615</Paragraphs>
  <Slides>74</Slides>
  <Notes>74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TI-Nspire Sans</vt:lpstr>
      <vt:lpstr>Arial</vt:lpstr>
      <vt:lpstr>Avenir</vt:lpstr>
      <vt:lpstr>Calibri</vt:lpstr>
      <vt:lpstr>Calibri Light</vt:lpstr>
      <vt:lpstr>Cambria Math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Stulens, Koen</dc:creator>
  <cp:lastModifiedBy>Stulens, Koen</cp:lastModifiedBy>
  <cp:revision>467</cp:revision>
  <cp:lastPrinted>2021-02-17T13:02:32Z</cp:lastPrinted>
  <dcterms:created xsi:type="dcterms:W3CDTF">2020-04-23T13:51:51Z</dcterms:created>
  <dcterms:modified xsi:type="dcterms:W3CDTF">2021-06-11T14:57:34Z</dcterms:modified>
</cp:coreProperties>
</file>