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71" r:id="rId5"/>
    <p:sldId id="259" r:id="rId6"/>
    <p:sldId id="260" r:id="rId7"/>
    <p:sldId id="261" r:id="rId8"/>
    <p:sldId id="262" r:id="rId9"/>
    <p:sldId id="273" r:id="rId10"/>
    <p:sldId id="263" r:id="rId11"/>
    <p:sldId id="272" r:id="rId12"/>
    <p:sldId id="264" r:id="rId13"/>
    <p:sldId id="265" r:id="rId14"/>
    <p:sldId id="266" r:id="rId15"/>
    <p:sldId id="274" r:id="rId16"/>
    <p:sldId id="267" r:id="rId17"/>
    <p:sldId id="268" r:id="rId18"/>
    <p:sldId id="269" r:id="rId19"/>
    <p:sldId id="270" r:id="rId20"/>
    <p:sldId id="275" r:id="rId21"/>
    <p:sldId id="276" r:id="rId22"/>
    <p:sldId id="277" r:id="rId23"/>
    <p:sldId id="278" r:id="rId24"/>
    <p:sldId id="279" r:id="rId25"/>
    <p:sldId id="280" r:id="rId26"/>
    <p:sldId id="281" r:id="rId27"/>
    <p:sldId id="282" r:id="rId28"/>
    <p:sldId id="299"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302" r:id="rId43"/>
    <p:sldId id="301" r:id="rId44"/>
    <p:sldId id="300" r:id="rId45"/>
    <p:sldId id="303" r:id="rId46"/>
    <p:sldId id="304" r:id="rId47"/>
    <p:sldId id="298" r:id="rId48"/>
    <p:sldId id="297" r:id="rId49"/>
    <p:sldId id="28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6699FF"/>
    <a:srgbClr val="5C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4" d="100"/>
          <a:sy n="104"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B794F-0A51-4E9D-BB4E-2254C460249D}" type="datetimeFigureOut">
              <a:rPr lang="en-AU" smtClean="0"/>
              <a:t>22/03/2019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5BF02-852C-4E38-B0C4-DC7F5EFB0A37}" type="slidenum">
              <a:rPr lang="en-AU" smtClean="0"/>
              <a:t>‹#›</a:t>
            </a:fld>
            <a:endParaRPr lang="en-AU"/>
          </a:p>
        </p:txBody>
      </p:sp>
    </p:spTree>
    <p:extLst>
      <p:ext uri="{BB962C8B-B14F-4D97-AF65-F5344CB8AC3E}">
        <p14:creationId xmlns:p14="http://schemas.microsoft.com/office/powerpoint/2010/main" val="127926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2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35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566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760" y="655320"/>
            <a:ext cx="9966960" cy="5501639"/>
          </a:xfrm>
        </p:spPr>
        <p:txBody>
          <a:bodyPr anchor="b"/>
          <a:lstStyle>
            <a:lvl1pPr algn="ctr">
              <a:defRPr sz="6000" baseline="0"/>
            </a:lvl1pPr>
          </a:lstStyle>
          <a:p>
            <a:r>
              <a:rPr lang="en-US" dirty="0" smtClean="0"/>
              <a:t>Sharing Inspirations</a:t>
            </a:r>
            <a:endParaRPr lang="en-AU" dirty="0"/>
          </a:p>
        </p:txBody>
      </p:sp>
      <p:pic>
        <p:nvPicPr>
          <p:cNvPr id="10" name="Picture 9"/>
          <p:cNvPicPr>
            <a:picLocks noChangeAspect="1"/>
          </p:cNvPicPr>
          <p:nvPr userDrawn="1"/>
        </p:nvPicPr>
        <p:blipFill>
          <a:blip r:embed="rId2"/>
          <a:stretch>
            <a:fillRect/>
          </a:stretch>
        </p:blipFill>
        <p:spPr>
          <a:xfrm>
            <a:off x="1173609" y="670560"/>
            <a:ext cx="1130558" cy="1346507"/>
          </a:xfrm>
          <a:prstGeom prst="rect">
            <a:avLst/>
          </a:prstGeom>
        </p:spPr>
      </p:pic>
    </p:spTree>
    <p:extLst>
      <p:ext uri="{BB962C8B-B14F-4D97-AF65-F5344CB8AC3E}">
        <p14:creationId xmlns:p14="http://schemas.microsoft.com/office/powerpoint/2010/main" val="422559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80C7D-816F-44D0-A3AE-646DBEE7A9DE}" type="datetimeFigureOut">
              <a:rPr lang="en-AU" smtClean="0"/>
              <a:t>22/03/2019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429294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80C7D-816F-44D0-A3AE-646DBEE7A9DE}" type="datetimeFigureOut">
              <a:rPr lang="en-AU" smtClean="0"/>
              <a:t>22/03/2019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179313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0602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34556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3D80C7D-816F-44D0-A3AE-646DBEE7A9DE}" type="datetimeFigureOut">
              <a:rPr lang="en-AU" smtClean="0"/>
              <a:t>22/03/2019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142692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3D80C7D-816F-44D0-A3AE-646DBEE7A9DE}" type="datetimeFigureOut">
              <a:rPr lang="en-AU" smtClean="0"/>
              <a:t>22/03/2019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15947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80C7D-816F-44D0-A3AE-646DBEE7A9DE}" type="datetimeFigureOut">
              <a:rPr lang="en-AU" smtClean="0"/>
              <a:t>22/03/2019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289510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3D80C7D-816F-44D0-A3AE-646DBEE7A9DE}" type="datetimeFigureOut">
              <a:rPr lang="en-AU" smtClean="0"/>
              <a:t>22/03/2019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355406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3D80C7D-816F-44D0-A3AE-646DBEE7A9DE}" type="datetimeFigureOut">
              <a:rPr lang="en-AU" smtClean="0"/>
              <a:t>22/03/2019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131390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9798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3D80C7D-816F-44D0-A3AE-646DBEE7A9DE}" type="datetimeFigureOut">
              <a:rPr lang="en-AU" smtClean="0"/>
              <a:t>22/03/2019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B2F1DB-486F-4311-8D3E-8796E3D3D5B1}" type="slidenum">
              <a:rPr lang="en-AU" smtClean="0"/>
              <a:t>‹#›</a:t>
            </a:fld>
            <a:endParaRPr lang="en-AU"/>
          </a:p>
        </p:txBody>
      </p:sp>
    </p:spTree>
    <p:extLst>
      <p:ext uri="{BB962C8B-B14F-4D97-AF65-F5344CB8AC3E}">
        <p14:creationId xmlns:p14="http://schemas.microsoft.com/office/powerpoint/2010/main" val="304160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05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3000">
              <a:schemeClr val="accent5">
                <a:lumMod val="75000"/>
                <a:alpha val="0"/>
              </a:schemeClr>
            </a:gs>
            <a:gs pos="80000">
              <a:schemeClr val="bg1"/>
            </a:gs>
            <a:gs pos="91000">
              <a:schemeClr val="accent1"/>
            </a:gs>
            <a:gs pos="97000">
              <a:srgbClr val="99C1E5"/>
            </a:gs>
            <a:gs pos="91000">
              <a:schemeClr val="tx1">
                <a:lumMod val="85000"/>
                <a:lumOff val="15000"/>
              </a:schemeClr>
            </a:gs>
            <a:gs pos="100000">
              <a:srgbClr val="419AC7">
                <a:alpha val="48627"/>
              </a:srgb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80C7D-816F-44D0-A3AE-646DBEE7A9DE}" type="datetimeFigureOut">
              <a:rPr lang="en-AU" smtClean="0"/>
              <a:t>22/03/2019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2F1DB-486F-4311-8D3E-8796E3D3D5B1}" type="slidenum">
              <a:rPr lang="en-AU" smtClean="0"/>
              <a:t>‹#›</a:t>
            </a:fld>
            <a:endParaRPr lang="en-AU"/>
          </a:p>
        </p:txBody>
      </p:sp>
    </p:spTree>
    <p:extLst>
      <p:ext uri="{BB962C8B-B14F-4D97-AF65-F5344CB8AC3E}">
        <p14:creationId xmlns:p14="http://schemas.microsoft.com/office/powerpoint/2010/main" val="307484688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2"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37.wmf"/><Relationship Id="rId5" Type="http://schemas.openxmlformats.org/officeDocument/2006/relationships/oleObject" Target="../embeddings/oleObject2.bin"/><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education.ti.com/en/activities/ti-codes/nspire/10-minutes" TargetMode="External"/><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hyperlink" Target="https://education.ti.com/en/activity/search/advanced" TargetMode="External"/><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hyperlink" Target="https://education.ti.com/en/resources/ste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889761"/>
            <a:ext cx="8641080" cy="1021079"/>
          </a:xfrm>
        </p:spPr>
        <p:txBody>
          <a:bodyPr>
            <a:normAutofit fontScale="90000"/>
          </a:bodyPr>
          <a:lstStyle/>
          <a:p>
            <a:pPr algn="l"/>
            <a:r>
              <a:rPr lang="en-AU" dirty="0" smtClean="0"/>
              <a:t>Sharing Inspirations -2019</a:t>
            </a:r>
            <a:br>
              <a:rPr lang="en-AU" dirty="0" smtClean="0"/>
            </a:br>
            <a:r>
              <a:rPr lang="en-AU" dirty="0" smtClean="0"/>
              <a:t/>
            </a:r>
            <a:br>
              <a:rPr lang="en-AU" dirty="0" smtClean="0"/>
            </a:br>
            <a:r>
              <a:rPr lang="en-AU" dirty="0" smtClean="0"/>
              <a:t>T</a:t>
            </a:r>
            <a:r>
              <a:rPr lang="en-AU" dirty="0" smtClean="0">
                <a:latin typeface="Adobe Caslon Pro" panose="0205050205050A020403" pitchFamily="18" charset="0"/>
              </a:rPr>
              <a:t>he Power of Realization</a:t>
            </a:r>
            <a:endParaRPr lang="en-AU" dirty="0">
              <a:latin typeface="Adobe Caslon Pro" panose="0205050205050A020403" pitchFamily="18" charset="0"/>
            </a:endParaRPr>
          </a:p>
        </p:txBody>
      </p:sp>
      <p:pic>
        <p:nvPicPr>
          <p:cNvPr id="4" name="Picture 3"/>
          <p:cNvPicPr>
            <a:picLocks noChangeAspect="1"/>
          </p:cNvPicPr>
          <p:nvPr/>
        </p:nvPicPr>
        <p:blipFill>
          <a:blip r:embed="rId2"/>
          <a:stretch>
            <a:fillRect/>
          </a:stretch>
        </p:blipFill>
        <p:spPr>
          <a:xfrm>
            <a:off x="1859280" y="2910840"/>
            <a:ext cx="8683312" cy="2384035"/>
          </a:xfrm>
          <a:prstGeom prst="rect">
            <a:avLst/>
          </a:prstGeom>
        </p:spPr>
      </p:pic>
    </p:spTree>
    <p:extLst>
      <p:ext uri="{BB962C8B-B14F-4D97-AF65-F5344CB8AC3E}">
        <p14:creationId xmlns:p14="http://schemas.microsoft.com/office/powerpoint/2010/main" val="454213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4656" y="631767"/>
            <a:ext cx="4728943" cy="5600401"/>
          </a:xfrm>
          <a:prstGeom prst="rect">
            <a:avLst/>
          </a:prstGeom>
        </p:spPr>
      </p:pic>
    </p:spTree>
    <p:extLst>
      <p:ext uri="{BB962C8B-B14F-4D97-AF65-F5344CB8AC3E}">
        <p14:creationId xmlns:p14="http://schemas.microsoft.com/office/powerpoint/2010/main" val="153243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3" name="Google Shape;233;p25"/>
          <p:cNvPicPr preferRelativeResize="0"/>
          <p:nvPr/>
        </p:nvPicPr>
        <p:blipFill rotWithShape="1">
          <a:blip r:embed="rId3">
            <a:alphaModFix/>
          </a:blip>
          <a:srcRect/>
          <a:stretch/>
        </p:blipFill>
        <p:spPr>
          <a:xfrm>
            <a:off x="670630" y="401653"/>
            <a:ext cx="6379650" cy="3024778"/>
          </a:xfrm>
          <a:prstGeom prst="rect">
            <a:avLst/>
          </a:prstGeom>
          <a:noFill/>
          <a:ln>
            <a:noFill/>
          </a:ln>
        </p:spPr>
      </p:pic>
      <p:pic>
        <p:nvPicPr>
          <p:cNvPr id="234" name="Google Shape;234;p25"/>
          <p:cNvPicPr preferRelativeResize="0"/>
          <p:nvPr/>
        </p:nvPicPr>
        <p:blipFill rotWithShape="1">
          <a:blip r:embed="rId4">
            <a:alphaModFix/>
          </a:blip>
          <a:srcRect/>
          <a:stretch/>
        </p:blipFill>
        <p:spPr>
          <a:xfrm>
            <a:off x="4409631" y="1710885"/>
            <a:ext cx="7038108" cy="4168621"/>
          </a:xfrm>
          <a:prstGeom prst="rect">
            <a:avLst/>
          </a:prstGeom>
          <a:noFill/>
          <a:ln>
            <a:noFill/>
          </a:ln>
        </p:spPr>
      </p:pic>
    </p:spTree>
    <p:extLst>
      <p:ext uri="{BB962C8B-B14F-4D97-AF65-F5344CB8AC3E}">
        <p14:creationId xmlns:p14="http://schemas.microsoft.com/office/powerpoint/2010/main" val="1709487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1;p26"/>
          <p:cNvPicPr preferRelativeResize="0"/>
          <p:nvPr/>
        </p:nvPicPr>
        <p:blipFill rotWithShape="1">
          <a:blip r:embed="rId2">
            <a:alphaModFix/>
          </a:blip>
          <a:srcRect/>
          <a:stretch/>
        </p:blipFill>
        <p:spPr>
          <a:xfrm>
            <a:off x="1264778" y="700755"/>
            <a:ext cx="9708021" cy="5455238"/>
          </a:xfrm>
          <a:prstGeom prst="rect">
            <a:avLst/>
          </a:prstGeom>
          <a:noFill/>
          <a:ln>
            <a:noFill/>
          </a:ln>
        </p:spPr>
      </p:pic>
    </p:spTree>
    <p:extLst>
      <p:ext uri="{BB962C8B-B14F-4D97-AF65-F5344CB8AC3E}">
        <p14:creationId xmlns:p14="http://schemas.microsoft.com/office/powerpoint/2010/main" val="59335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8;p27"/>
          <p:cNvPicPr preferRelativeResize="0"/>
          <p:nvPr/>
        </p:nvPicPr>
        <p:blipFill rotWithShape="1">
          <a:blip r:embed="rId2">
            <a:alphaModFix/>
          </a:blip>
          <a:srcRect/>
          <a:stretch/>
        </p:blipFill>
        <p:spPr>
          <a:xfrm>
            <a:off x="5086215" y="1596498"/>
            <a:ext cx="6228417" cy="4685625"/>
          </a:xfrm>
          <a:prstGeom prst="rect">
            <a:avLst/>
          </a:prstGeom>
          <a:noFill/>
          <a:ln>
            <a:noFill/>
          </a:ln>
        </p:spPr>
      </p:pic>
      <p:pic>
        <p:nvPicPr>
          <p:cNvPr id="3" name="Google Shape;249;p27" descr="C:\Users\Sanjeev\AppData\Local\Temp\SNAGHTML15000ad8.PNG"/>
          <p:cNvPicPr preferRelativeResize="0"/>
          <p:nvPr/>
        </p:nvPicPr>
        <p:blipFill rotWithShape="1">
          <a:blip r:embed="rId3">
            <a:alphaModFix/>
          </a:blip>
          <a:srcRect/>
          <a:stretch/>
        </p:blipFill>
        <p:spPr>
          <a:xfrm>
            <a:off x="1026882" y="625934"/>
            <a:ext cx="3810037" cy="3313376"/>
          </a:xfrm>
          <a:prstGeom prst="rect">
            <a:avLst/>
          </a:prstGeom>
          <a:noFill/>
          <a:ln>
            <a:noFill/>
          </a:ln>
        </p:spPr>
      </p:pic>
    </p:spTree>
    <p:extLst>
      <p:ext uri="{BB962C8B-B14F-4D97-AF65-F5344CB8AC3E}">
        <p14:creationId xmlns:p14="http://schemas.microsoft.com/office/powerpoint/2010/main" val="161184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6;p28"/>
          <p:cNvPicPr preferRelativeResize="0"/>
          <p:nvPr/>
        </p:nvPicPr>
        <p:blipFill rotWithShape="1">
          <a:blip r:embed="rId2">
            <a:alphaModFix/>
          </a:blip>
          <a:srcRect/>
          <a:stretch/>
        </p:blipFill>
        <p:spPr>
          <a:xfrm>
            <a:off x="4460905" y="675660"/>
            <a:ext cx="6782098" cy="5313560"/>
          </a:xfrm>
          <a:prstGeom prst="rect">
            <a:avLst/>
          </a:prstGeom>
          <a:noFill/>
          <a:ln>
            <a:noFill/>
          </a:ln>
        </p:spPr>
      </p:pic>
      <p:pic>
        <p:nvPicPr>
          <p:cNvPr id="3" name="Google Shape;257;p28" descr="C:\Users\Sanjeev\AppData\Local\Temp\SNAGHTML15040baf.PNG"/>
          <p:cNvPicPr preferRelativeResize="0"/>
          <p:nvPr/>
        </p:nvPicPr>
        <p:blipFill rotWithShape="1">
          <a:blip r:embed="rId3">
            <a:alphaModFix/>
          </a:blip>
          <a:srcRect/>
          <a:stretch/>
        </p:blipFill>
        <p:spPr>
          <a:xfrm>
            <a:off x="1292650" y="812393"/>
            <a:ext cx="3287896" cy="3033214"/>
          </a:xfrm>
          <a:prstGeom prst="rect">
            <a:avLst/>
          </a:prstGeom>
          <a:noFill/>
          <a:ln>
            <a:noFill/>
          </a:ln>
        </p:spPr>
      </p:pic>
      <p:pic>
        <p:nvPicPr>
          <p:cNvPr id="4" name="Google Shape;258;p28"/>
          <p:cNvPicPr preferRelativeResize="0"/>
          <p:nvPr/>
        </p:nvPicPr>
        <p:blipFill rotWithShape="1">
          <a:blip r:embed="rId4">
            <a:alphaModFix/>
          </a:blip>
          <a:srcRect/>
          <a:stretch/>
        </p:blipFill>
        <p:spPr>
          <a:xfrm>
            <a:off x="9707200" y="1196682"/>
            <a:ext cx="710123" cy="2264636"/>
          </a:xfrm>
          <a:prstGeom prst="rect">
            <a:avLst/>
          </a:prstGeom>
          <a:noFill/>
          <a:ln>
            <a:noFill/>
          </a:ln>
        </p:spPr>
      </p:pic>
    </p:spTree>
    <p:extLst>
      <p:ext uri="{BB962C8B-B14F-4D97-AF65-F5344CB8AC3E}">
        <p14:creationId xmlns:p14="http://schemas.microsoft.com/office/powerpoint/2010/main" val="357272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5" name="Google Shape;265;p29"/>
          <p:cNvPicPr preferRelativeResize="0"/>
          <p:nvPr/>
        </p:nvPicPr>
        <p:blipFill rotWithShape="1">
          <a:blip r:embed="rId3">
            <a:alphaModFix/>
          </a:blip>
          <a:srcRect/>
          <a:stretch/>
        </p:blipFill>
        <p:spPr>
          <a:xfrm>
            <a:off x="1378068" y="767382"/>
            <a:ext cx="6865861" cy="4354664"/>
          </a:xfrm>
          <a:prstGeom prst="rect">
            <a:avLst/>
          </a:prstGeom>
          <a:noFill/>
          <a:ln>
            <a:noFill/>
          </a:ln>
        </p:spPr>
      </p:pic>
      <p:sp>
        <p:nvSpPr>
          <p:cNvPr id="266" name="Google Shape;266;p29"/>
          <p:cNvSpPr/>
          <p:nvPr/>
        </p:nvSpPr>
        <p:spPr>
          <a:xfrm rot="18077381">
            <a:off x="3774586" y="4242929"/>
            <a:ext cx="258529" cy="1803084"/>
          </a:xfrm>
          <a:prstGeom prst="downArrow">
            <a:avLst>
              <a:gd name="adj1" fmla="val 50000"/>
              <a:gd name="adj2" fmla="val 50000"/>
            </a:avLst>
          </a:prstGeom>
          <a:solidFill>
            <a:srgbClr val="FF0000"/>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sp>
        <p:nvSpPr>
          <p:cNvPr id="267" name="Google Shape;267;p29"/>
          <p:cNvSpPr txBox="1"/>
          <p:nvPr/>
        </p:nvSpPr>
        <p:spPr>
          <a:xfrm>
            <a:off x="4810998" y="4889472"/>
            <a:ext cx="6482931" cy="1660879"/>
          </a:xfrm>
          <a:prstGeom prst="rect">
            <a:avLst/>
          </a:prstGeom>
          <a:noFill/>
          <a:ln>
            <a:noFill/>
          </a:ln>
        </p:spPr>
        <p:txBody>
          <a:bodyPr spcFirstLastPara="1" wrap="square" lIns="51428" tIns="25707" rIns="51428" bIns="25707" anchor="t" anchorCtr="0">
            <a:noAutofit/>
          </a:bodyPr>
          <a:lstStyle/>
          <a:p>
            <a:r>
              <a:rPr lang="en-AU" sz="3200" b="1" dirty="0">
                <a:solidFill>
                  <a:srgbClr val="FF0000"/>
                </a:solidFill>
                <a:latin typeface="Century Gothic"/>
                <a:ea typeface="Century Gothic"/>
                <a:cs typeface="Century Gothic"/>
                <a:sym typeface="Century Gothic"/>
              </a:rPr>
              <a:t>This is an essential command, every time the ROVER is used</a:t>
            </a:r>
            <a:endParaRPr sz="3200" b="1"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309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72;p30"/>
          <p:cNvPicPr preferRelativeResize="0"/>
          <p:nvPr/>
        </p:nvPicPr>
        <p:blipFill rotWithShape="1">
          <a:blip r:embed="rId2">
            <a:alphaModFix/>
          </a:blip>
          <a:srcRect/>
          <a:stretch/>
        </p:blipFill>
        <p:spPr>
          <a:xfrm>
            <a:off x="1514765" y="1692203"/>
            <a:ext cx="6825671" cy="4106004"/>
          </a:xfrm>
          <a:prstGeom prst="rect">
            <a:avLst/>
          </a:prstGeom>
          <a:noFill/>
          <a:ln>
            <a:noFill/>
          </a:ln>
        </p:spPr>
      </p:pic>
      <p:pic>
        <p:nvPicPr>
          <p:cNvPr id="4" name="Google Shape;273;p30"/>
          <p:cNvPicPr preferRelativeResize="0"/>
          <p:nvPr/>
        </p:nvPicPr>
        <p:blipFill rotWithShape="1">
          <a:blip r:embed="rId3">
            <a:alphaModFix/>
          </a:blip>
          <a:srcRect/>
          <a:stretch/>
        </p:blipFill>
        <p:spPr>
          <a:xfrm>
            <a:off x="1514765" y="868219"/>
            <a:ext cx="5279142" cy="704208"/>
          </a:xfrm>
          <a:prstGeom prst="rect">
            <a:avLst/>
          </a:prstGeom>
          <a:noFill/>
          <a:ln>
            <a:noFill/>
          </a:ln>
        </p:spPr>
      </p:pic>
      <p:pic>
        <p:nvPicPr>
          <p:cNvPr id="5" name="Google Shape;275;p30"/>
          <p:cNvPicPr preferRelativeResize="0"/>
          <p:nvPr/>
        </p:nvPicPr>
        <p:blipFill rotWithShape="1">
          <a:blip r:embed="rId4">
            <a:alphaModFix/>
          </a:blip>
          <a:srcRect/>
          <a:stretch/>
        </p:blipFill>
        <p:spPr>
          <a:xfrm>
            <a:off x="8716098" y="2371665"/>
            <a:ext cx="2658355" cy="474086"/>
          </a:xfrm>
          <a:prstGeom prst="rect">
            <a:avLst/>
          </a:prstGeom>
          <a:noFill/>
          <a:ln>
            <a:noFill/>
          </a:ln>
        </p:spPr>
      </p:pic>
      <p:sp>
        <p:nvSpPr>
          <p:cNvPr id="6" name="Google Shape;276;p30"/>
          <p:cNvSpPr txBox="1"/>
          <p:nvPr/>
        </p:nvSpPr>
        <p:spPr>
          <a:xfrm>
            <a:off x="8645847" y="1058150"/>
            <a:ext cx="3024859" cy="866121"/>
          </a:xfrm>
          <a:prstGeom prst="rect">
            <a:avLst/>
          </a:prstGeom>
          <a:noFill/>
          <a:ln>
            <a:noFill/>
          </a:ln>
        </p:spPr>
        <p:txBody>
          <a:bodyPr spcFirstLastPara="1" wrap="square" lIns="51428" tIns="25707" rIns="51428" bIns="25707" anchor="t" anchorCtr="0">
            <a:noAutofit/>
          </a:bodyPr>
          <a:lstStyle/>
          <a:p>
            <a:r>
              <a:rPr lang="en-AU" sz="4000" b="1" dirty="0">
                <a:solidFill>
                  <a:srgbClr val="FF0000"/>
                </a:solidFill>
                <a:latin typeface="Century Gothic"/>
                <a:ea typeface="Century Gothic"/>
                <a:cs typeface="Century Gothic"/>
                <a:sym typeface="Century Gothic"/>
              </a:rPr>
              <a:t>To Insert Comment</a:t>
            </a:r>
            <a:endParaRPr sz="4000" b="1" dirty="0">
              <a:solidFill>
                <a:srgbClr val="FF0000"/>
              </a:solidFill>
              <a:latin typeface="Century Gothic"/>
              <a:ea typeface="Century Gothic"/>
              <a:cs typeface="Century Gothic"/>
              <a:sym typeface="Century Gothic"/>
            </a:endParaRPr>
          </a:p>
        </p:txBody>
      </p:sp>
      <p:cxnSp>
        <p:nvCxnSpPr>
          <p:cNvPr id="7" name="Google Shape;274;p30"/>
          <p:cNvCxnSpPr/>
          <p:nvPr/>
        </p:nvCxnSpPr>
        <p:spPr>
          <a:xfrm rot="5400000" flipH="1" flipV="1">
            <a:off x="4195987" y="2170635"/>
            <a:ext cx="3016664" cy="1820250"/>
          </a:xfrm>
          <a:prstGeom prst="curvedConnector3">
            <a:avLst>
              <a:gd name="adj1" fmla="val 50000"/>
            </a:avLst>
          </a:prstGeom>
          <a:noFill/>
          <a:ln w="47625" cap="flat" cmpd="sng">
            <a:solidFill>
              <a:srgbClr val="C00000"/>
            </a:solidFill>
            <a:prstDash val="solid"/>
            <a:round/>
            <a:headEnd type="none" w="sm" len="sm"/>
            <a:tailEnd type="triangle" w="med" len="med"/>
          </a:ln>
        </p:spPr>
      </p:cxnSp>
      <p:cxnSp>
        <p:nvCxnSpPr>
          <p:cNvPr id="13" name="Google Shape;277;p30"/>
          <p:cNvCxnSpPr/>
          <p:nvPr/>
        </p:nvCxnSpPr>
        <p:spPr>
          <a:xfrm flipV="1">
            <a:off x="6403351" y="2768837"/>
            <a:ext cx="2312747" cy="2267649"/>
          </a:xfrm>
          <a:prstGeom prst="curvedConnector3">
            <a:avLst>
              <a:gd name="adj1" fmla="val 63302"/>
            </a:avLst>
          </a:prstGeom>
          <a:noFill/>
          <a:ln w="25400" cap="flat" cmpd="sng">
            <a:solidFill>
              <a:srgbClr val="168DBA"/>
            </a:solidFill>
            <a:prstDash val="solid"/>
            <a:round/>
            <a:headEnd type="none" w="sm" len="sm"/>
            <a:tailEnd type="triangle" w="med" len="med"/>
          </a:ln>
        </p:spPr>
      </p:cxnSp>
    </p:spTree>
    <p:extLst>
      <p:ext uri="{BB962C8B-B14F-4D97-AF65-F5344CB8AC3E}">
        <p14:creationId xmlns:p14="http://schemas.microsoft.com/office/powerpoint/2010/main" val="407555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84;p31"/>
          <p:cNvSpPr/>
          <p:nvPr/>
        </p:nvSpPr>
        <p:spPr>
          <a:xfrm>
            <a:off x="1021842" y="649104"/>
            <a:ext cx="4384613" cy="1080655"/>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sp>
        <p:nvSpPr>
          <p:cNvPr id="4" name="Google Shape;287;p31"/>
          <p:cNvSpPr txBox="1"/>
          <p:nvPr/>
        </p:nvSpPr>
        <p:spPr>
          <a:xfrm>
            <a:off x="1233156" y="649104"/>
            <a:ext cx="3971769" cy="716300"/>
          </a:xfrm>
          <a:prstGeom prst="rect">
            <a:avLst/>
          </a:prstGeom>
          <a:noFill/>
          <a:ln>
            <a:noFill/>
          </a:ln>
        </p:spPr>
        <p:txBody>
          <a:bodyPr spcFirstLastPara="1" wrap="square" lIns="51428" tIns="25707" rIns="51428" bIns="25707" anchor="t" anchorCtr="0">
            <a:noAutofit/>
          </a:bodyPr>
          <a:lstStyle/>
          <a:p>
            <a:r>
              <a:rPr lang="en-AU" sz="2400" dirty="0">
                <a:solidFill>
                  <a:srgbClr val="FF0000"/>
                </a:solidFill>
                <a:latin typeface="Century Gothic"/>
                <a:ea typeface="Century Gothic"/>
                <a:cs typeface="Century Gothic"/>
                <a:sym typeface="Century Gothic"/>
              </a:rPr>
              <a:t>Let’s Test and run the program</a:t>
            </a:r>
            <a:endParaRPr sz="2400" dirty="0">
              <a:solidFill>
                <a:srgbClr val="FF0000"/>
              </a:solidFill>
              <a:latin typeface="Century Gothic"/>
              <a:ea typeface="Century Gothic"/>
              <a:cs typeface="Century Gothic"/>
              <a:sym typeface="Century Gothic"/>
            </a:endParaRPr>
          </a:p>
        </p:txBody>
      </p:sp>
      <p:pic>
        <p:nvPicPr>
          <p:cNvPr id="5" name="Google Shape;288;p31"/>
          <p:cNvPicPr preferRelativeResize="0"/>
          <p:nvPr/>
        </p:nvPicPr>
        <p:blipFill rotWithShape="1">
          <a:blip r:embed="rId2">
            <a:alphaModFix/>
          </a:blip>
          <a:srcRect/>
          <a:stretch/>
        </p:blipFill>
        <p:spPr>
          <a:xfrm>
            <a:off x="2677837" y="1157228"/>
            <a:ext cx="2204712" cy="381688"/>
          </a:xfrm>
          <a:prstGeom prst="rect">
            <a:avLst/>
          </a:prstGeom>
          <a:noFill/>
          <a:ln>
            <a:noFill/>
          </a:ln>
        </p:spPr>
      </p:pic>
      <p:sp>
        <p:nvSpPr>
          <p:cNvPr id="6" name="Google Shape;289;p31"/>
          <p:cNvSpPr txBox="1"/>
          <p:nvPr/>
        </p:nvSpPr>
        <p:spPr>
          <a:xfrm>
            <a:off x="5406455" y="496135"/>
            <a:ext cx="5800113" cy="1022238"/>
          </a:xfrm>
          <a:prstGeom prst="rect">
            <a:avLst/>
          </a:prstGeom>
          <a:noFill/>
          <a:ln>
            <a:noFill/>
          </a:ln>
        </p:spPr>
        <p:txBody>
          <a:bodyPr spcFirstLastPara="1" wrap="square" lIns="51428" tIns="25707" rIns="51428" bIns="25707" anchor="t" anchorCtr="0">
            <a:noAutofit/>
          </a:bodyPr>
          <a:lstStyle/>
          <a:p>
            <a:r>
              <a:rPr lang="en-AU" sz="2400" dirty="0">
                <a:solidFill>
                  <a:srgbClr val="FF0000"/>
                </a:solidFill>
                <a:latin typeface="Century Gothic"/>
                <a:ea typeface="Century Gothic"/>
                <a:cs typeface="Century Gothic"/>
                <a:sym typeface="Century Gothic"/>
              </a:rPr>
              <a:t>Will check the SYNTAX and STORE</a:t>
            </a:r>
            <a:endParaRPr sz="2400" dirty="0"/>
          </a:p>
          <a:p>
            <a:r>
              <a:rPr lang="en-AU" sz="2400" dirty="0">
                <a:solidFill>
                  <a:srgbClr val="FF0000"/>
                </a:solidFill>
                <a:latin typeface="Century Gothic"/>
                <a:ea typeface="Century Gothic"/>
                <a:cs typeface="Century Gothic"/>
                <a:sym typeface="Century Gothic"/>
              </a:rPr>
              <a:t>Short-cut</a:t>
            </a:r>
            <a:endParaRPr sz="2400" dirty="0">
              <a:solidFill>
                <a:srgbClr val="FF0000"/>
              </a:solidFill>
              <a:latin typeface="Century Gothic"/>
              <a:ea typeface="Century Gothic"/>
              <a:cs typeface="Century Gothic"/>
              <a:sym typeface="Century Gothic"/>
            </a:endParaRPr>
          </a:p>
        </p:txBody>
      </p:sp>
      <p:pic>
        <p:nvPicPr>
          <p:cNvPr id="7" name="Google Shape;290;p31"/>
          <p:cNvPicPr preferRelativeResize="0"/>
          <p:nvPr/>
        </p:nvPicPr>
        <p:blipFill rotWithShape="1">
          <a:blip r:embed="rId3">
            <a:alphaModFix/>
          </a:blip>
          <a:srcRect/>
          <a:stretch/>
        </p:blipFill>
        <p:spPr>
          <a:xfrm>
            <a:off x="6966414" y="886445"/>
            <a:ext cx="2288681" cy="480906"/>
          </a:xfrm>
          <a:prstGeom prst="rect">
            <a:avLst/>
          </a:prstGeom>
          <a:noFill/>
          <a:ln>
            <a:noFill/>
          </a:ln>
        </p:spPr>
      </p:pic>
      <p:sp>
        <p:nvSpPr>
          <p:cNvPr id="8" name="Google Shape;291;p31"/>
          <p:cNvSpPr/>
          <p:nvPr/>
        </p:nvSpPr>
        <p:spPr>
          <a:xfrm>
            <a:off x="5794310" y="3704253"/>
            <a:ext cx="4657198" cy="2406521"/>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sp>
        <p:nvSpPr>
          <p:cNvPr id="9" name="Google Shape;292;p31"/>
          <p:cNvSpPr txBox="1"/>
          <p:nvPr/>
        </p:nvSpPr>
        <p:spPr>
          <a:xfrm>
            <a:off x="7909037" y="4474973"/>
            <a:ext cx="794950" cy="328937"/>
          </a:xfrm>
          <a:prstGeom prst="rect">
            <a:avLst/>
          </a:prstGeom>
          <a:noFill/>
          <a:ln>
            <a:noFill/>
          </a:ln>
        </p:spPr>
        <p:txBody>
          <a:bodyPr spcFirstLastPara="1" wrap="square" lIns="51428" tIns="25707" rIns="51428" bIns="25707" anchor="t" anchorCtr="0">
            <a:noAutofit/>
          </a:bodyPr>
          <a:lstStyle/>
          <a:p>
            <a:r>
              <a:rPr lang="en-AU" sz="1801" dirty="0">
                <a:solidFill>
                  <a:srgbClr val="FF0000"/>
                </a:solidFill>
                <a:latin typeface="Century Gothic"/>
                <a:ea typeface="Century Gothic"/>
                <a:cs typeface="Century Gothic"/>
                <a:sym typeface="Century Gothic"/>
              </a:rPr>
              <a:t>RUN</a:t>
            </a:r>
            <a:endParaRPr sz="1801" dirty="0">
              <a:solidFill>
                <a:srgbClr val="FF0000"/>
              </a:solidFill>
              <a:latin typeface="Century Gothic"/>
              <a:ea typeface="Century Gothic"/>
              <a:cs typeface="Century Gothic"/>
              <a:sym typeface="Century Gothic"/>
            </a:endParaRPr>
          </a:p>
        </p:txBody>
      </p:sp>
      <p:sp>
        <p:nvSpPr>
          <p:cNvPr id="10" name="Google Shape;293;p31"/>
          <p:cNvSpPr txBox="1"/>
          <p:nvPr/>
        </p:nvSpPr>
        <p:spPr>
          <a:xfrm>
            <a:off x="7391382" y="5086410"/>
            <a:ext cx="3488839" cy="656247"/>
          </a:xfrm>
          <a:prstGeom prst="rect">
            <a:avLst/>
          </a:prstGeom>
          <a:noFill/>
          <a:ln>
            <a:noFill/>
          </a:ln>
        </p:spPr>
        <p:txBody>
          <a:bodyPr spcFirstLastPara="1" wrap="square" lIns="51428" tIns="25707" rIns="51428" bIns="25707" anchor="t" anchorCtr="0">
            <a:noAutofit/>
          </a:bodyPr>
          <a:lstStyle/>
          <a:p>
            <a:r>
              <a:rPr lang="en-AU" sz="1801" dirty="0">
                <a:solidFill>
                  <a:srgbClr val="FF0000"/>
                </a:solidFill>
                <a:latin typeface="Century Gothic"/>
                <a:ea typeface="Century Gothic"/>
                <a:cs typeface="Century Gothic"/>
                <a:sym typeface="Century Gothic"/>
              </a:rPr>
              <a:t>       Will RUN the program</a:t>
            </a:r>
            <a:endParaRPr sz="1013" dirty="0"/>
          </a:p>
          <a:p>
            <a:r>
              <a:rPr lang="en-AU" sz="1801" dirty="0">
                <a:solidFill>
                  <a:srgbClr val="FF0000"/>
                </a:solidFill>
                <a:latin typeface="Century Gothic"/>
                <a:ea typeface="Century Gothic"/>
                <a:cs typeface="Century Gothic"/>
                <a:sym typeface="Century Gothic"/>
              </a:rPr>
              <a:t>                   Short-cut</a:t>
            </a:r>
            <a:endParaRPr sz="1801" dirty="0">
              <a:solidFill>
                <a:srgbClr val="FF0000"/>
              </a:solidFill>
              <a:latin typeface="Century Gothic"/>
              <a:ea typeface="Century Gothic"/>
              <a:cs typeface="Century Gothic"/>
              <a:sym typeface="Century Gothic"/>
            </a:endParaRPr>
          </a:p>
        </p:txBody>
      </p:sp>
      <p:pic>
        <p:nvPicPr>
          <p:cNvPr id="11" name="Google Shape;294;p31"/>
          <p:cNvPicPr preferRelativeResize="0"/>
          <p:nvPr/>
        </p:nvPicPr>
        <p:blipFill rotWithShape="1">
          <a:blip r:embed="rId4">
            <a:alphaModFix/>
          </a:blip>
          <a:srcRect/>
          <a:stretch/>
        </p:blipFill>
        <p:spPr>
          <a:xfrm>
            <a:off x="6396365" y="3767884"/>
            <a:ext cx="3475787" cy="658837"/>
          </a:xfrm>
          <a:prstGeom prst="rect">
            <a:avLst/>
          </a:prstGeom>
          <a:noFill/>
          <a:ln>
            <a:noFill/>
          </a:ln>
        </p:spPr>
      </p:pic>
      <p:pic>
        <p:nvPicPr>
          <p:cNvPr id="12" name="Google Shape;295;p31"/>
          <p:cNvPicPr preferRelativeResize="0"/>
          <p:nvPr/>
        </p:nvPicPr>
        <p:blipFill rotWithShape="1">
          <a:blip r:embed="rId5">
            <a:alphaModFix/>
          </a:blip>
          <a:srcRect/>
          <a:stretch/>
        </p:blipFill>
        <p:spPr>
          <a:xfrm>
            <a:off x="6396365" y="5708963"/>
            <a:ext cx="1539193" cy="315862"/>
          </a:xfrm>
          <a:prstGeom prst="rect">
            <a:avLst/>
          </a:prstGeom>
          <a:noFill/>
          <a:ln>
            <a:noFill/>
          </a:ln>
        </p:spPr>
      </p:pic>
      <p:sp>
        <p:nvSpPr>
          <p:cNvPr id="13" name="Google Shape;296;p31"/>
          <p:cNvSpPr txBox="1"/>
          <p:nvPr/>
        </p:nvSpPr>
        <p:spPr>
          <a:xfrm>
            <a:off x="6328236" y="2399145"/>
            <a:ext cx="3543916" cy="654165"/>
          </a:xfrm>
          <a:prstGeom prst="rect">
            <a:avLst/>
          </a:prstGeom>
          <a:noFill/>
          <a:ln>
            <a:noFill/>
          </a:ln>
        </p:spPr>
        <p:txBody>
          <a:bodyPr spcFirstLastPara="1" wrap="square" lIns="51428" tIns="25707" rIns="51428" bIns="25707" anchor="t" anchorCtr="0">
            <a:noAutofit/>
          </a:bodyPr>
          <a:lstStyle/>
          <a:p>
            <a:r>
              <a:rPr lang="en-AU" sz="2400" b="1" dirty="0">
                <a:solidFill>
                  <a:srgbClr val="0C0C0C"/>
                </a:solidFill>
                <a:latin typeface="Century Gothic"/>
                <a:ea typeface="Century Gothic"/>
                <a:cs typeface="Century Gothic"/>
                <a:sym typeface="Century Gothic"/>
              </a:rPr>
              <a:t>Ensure that the ROVER switch is turned on</a:t>
            </a:r>
            <a:endParaRPr sz="2400" b="1" dirty="0">
              <a:solidFill>
                <a:srgbClr val="0C0C0C"/>
              </a:solidFill>
              <a:latin typeface="Century Gothic"/>
              <a:ea typeface="Century Gothic"/>
              <a:cs typeface="Century Gothic"/>
              <a:sym typeface="Century Gothic"/>
            </a:endParaRPr>
          </a:p>
        </p:txBody>
      </p:sp>
      <p:pic>
        <p:nvPicPr>
          <p:cNvPr id="15" name="Picture 14"/>
          <p:cNvPicPr>
            <a:picLocks noChangeAspect="1"/>
          </p:cNvPicPr>
          <p:nvPr/>
        </p:nvPicPr>
        <p:blipFill>
          <a:blip r:embed="rId6"/>
          <a:stretch>
            <a:fillRect/>
          </a:stretch>
        </p:blipFill>
        <p:spPr>
          <a:xfrm rot="5400000">
            <a:off x="2606015" y="993960"/>
            <a:ext cx="1979125" cy="4229918"/>
          </a:xfrm>
          <a:prstGeom prst="rect">
            <a:avLst/>
          </a:prstGeom>
        </p:spPr>
      </p:pic>
      <p:sp>
        <p:nvSpPr>
          <p:cNvPr id="16" name="Right Arrow 15"/>
          <p:cNvSpPr/>
          <p:nvPr/>
        </p:nvSpPr>
        <p:spPr>
          <a:xfrm rot="20400468">
            <a:off x="5101839" y="2901268"/>
            <a:ext cx="1226397" cy="237091"/>
          </a:xfrm>
          <a:prstGeom prst="rightArrow">
            <a:avLst/>
          </a:prstGeom>
          <a:solidFill>
            <a:srgbClr val="FF0000"/>
          </a:solidFill>
          <a:effectLst>
            <a:glow>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Google Shape;277;p30"/>
          <p:cNvCxnSpPr>
            <a:stCxn id="12" idx="0"/>
          </p:cNvCxnSpPr>
          <p:nvPr/>
        </p:nvCxnSpPr>
        <p:spPr>
          <a:xfrm rot="5400000" flipH="1" flipV="1">
            <a:off x="7274680" y="5163549"/>
            <a:ext cx="436696" cy="654133"/>
          </a:xfrm>
          <a:prstGeom prst="curvedConnector2">
            <a:avLst/>
          </a:prstGeom>
          <a:noFill/>
          <a:ln w="25400" cap="flat" cmpd="sng">
            <a:solidFill>
              <a:srgbClr val="168DBA"/>
            </a:solidFill>
            <a:prstDash val="solid"/>
            <a:round/>
            <a:headEnd type="none" w="sm" len="sm"/>
            <a:tailEnd type="triangle" w="med" len="med"/>
          </a:ln>
        </p:spPr>
      </p:cxnSp>
    </p:spTree>
    <p:extLst>
      <p:ext uri="{BB962C8B-B14F-4D97-AF65-F5344CB8AC3E}">
        <p14:creationId xmlns:p14="http://schemas.microsoft.com/office/powerpoint/2010/main" val="32733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3748305" y="-1409329"/>
            <a:ext cx="4871734" cy="9525980"/>
          </a:xfrm>
          <a:prstGeom prst="rect">
            <a:avLst/>
          </a:prstGeom>
        </p:spPr>
      </p:pic>
    </p:spTree>
    <p:extLst>
      <p:ext uri="{BB962C8B-B14F-4D97-AF65-F5344CB8AC3E}">
        <p14:creationId xmlns:p14="http://schemas.microsoft.com/office/powerpoint/2010/main" val="411611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3;p32"/>
          <p:cNvSpPr txBox="1"/>
          <p:nvPr/>
        </p:nvSpPr>
        <p:spPr>
          <a:xfrm>
            <a:off x="1185257" y="649480"/>
            <a:ext cx="6933247" cy="4523229"/>
          </a:xfrm>
          <a:prstGeom prst="rect">
            <a:avLst/>
          </a:prstGeom>
          <a:noFill/>
          <a:ln>
            <a:noFill/>
          </a:ln>
        </p:spPr>
        <p:txBody>
          <a:bodyPr spcFirstLastPara="1" wrap="square" lIns="51428" tIns="25707" rIns="51428" bIns="25707" anchor="t" anchorCtr="0">
            <a:noAutofit/>
          </a:bodyPr>
          <a:lstStyle/>
          <a:p>
            <a:pPr algn="ctr"/>
            <a:r>
              <a:rPr lang="en-AU" sz="2800" b="1" dirty="0">
                <a:solidFill>
                  <a:srgbClr val="8F12B9"/>
                </a:solidFill>
                <a:latin typeface="Colonna MT" panose="04020805060202030203" pitchFamily="82" charset="0"/>
                <a:ea typeface="Federo"/>
                <a:cs typeface="Federo"/>
                <a:sym typeface="Federo"/>
              </a:rPr>
              <a:t>Explore the other Contextual menus </a:t>
            </a:r>
            <a:endParaRPr sz="2800" dirty="0">
              <a:latin typeface="Colonna MT" panose="04020805060202030203" pitchFamily="82" charset="0"/>
            </a:endParaRPr>
          </a:p>
          <a:p>
            <a:pPr algn="ctr"/>
            <a:r>
              <a:rPr lang="en-AU" sz="2800" b="1" dirty="0">
                <a:solidFill>
                  <a:srgbClr val="8F12B9"/>
                </a:solidFill>
                <a:latin typeface="Colonna MT" panose="04020805060202030203" pitchFamily="82" charset="0"/>
                <a:ea typeface="Federo"/>
                <a:cs typeface="Federo"/>
                <a:sym typeface="Federo"/>
              </a:rPr>
              <a:t>under the Drive Rover Command</a:t>
            </a:r>
            <a:endParaRPr sz="2800" dirty="0">
              <a:latin typeface="Colonna MT" panose="04020805060202030203" pitchFamily="82" charset="0"/>
            </a:endParaRPr>
          </a:p>
          <a:p>
            <a:pPr algn="ctr"/>
            <a:endParaRPr sz="2800" b="1" dirty="0">
              <a:solidFill>
                <a:srgbClr val="8F12B9"/>
              </a:solidFill>
              <a:latin typeface="Colonna MT" panose="04020805060202030203" pitchFamily="82" charset="0"/>
              <a:ea typeface="Federo"/>
              <a:cs typeface="Federo"/>
              <a:sym typeface="Federo"/>
            </a:endParaRPr>
          </a:p>
          <a:p>
            <a:pPr algn="ctr"/>
            <a:r>
              <a:rPr lang="en-AU" sz="2800" b="1" dirty="0">
                <a:solidFill>
                  <a:srgbClr val="8F12B9"/>
                </a:solidFill>
                <a:latin typeface="Colonna MT" panose="04020805060202030203" pitchFamily="82" charset="0"/>
                <a:ea typeface="Federo"/>
                <a:cs typeface="Federo"/>
                <a:sym typeface="Federo"/>
              </a:rPr>
              <a:t>Challenge</a:t>
            </a:r>
            <a:endParaRPr sz="2800" dirty="0">
              <a:latin typeface="Colonna MT" panose="04020805060202030203" pitchFamily="82" charset="0"/>
            </a:endParaRPr>
          </a:p>
          <a:p>
            <a:pPr marL="514350" indent="-514350">
              <a:buClr>
                <a:srgbClr val="8F12B9"/>
              </a:buClr>
              <a:buSzPts val="2800"/>
              <a:buFont typeface="+mj-lt"/>
              <a:buAutoNum type="arabicPeriod"/>
            </a:pPr>
            <a:r>
              <a:rPr lang="en-AU" sz="2800" b="1" dirty="0">
                <a:solidFill>
                  <a:srgbClr val="8F12B9"/>
                </a:solidFill>
                <a:latin typeface="Colonna MT" panose="04020805060202030203" pitchFamily="82" charset="0"/>
                <a:ea typeface="Federo"/>
                <a:cs typeface="Federo"/>
                <a:sym typeface="Federo"/>
              </a:rPr>
              <a:t>Make the Rover drive back (reverse) by 30 cm</a:t>
            </a:r>
            <a:endParaRPr sz="2800" dirty="0">
              <a:latin typeface="Colonna MT" panose="04020805060202030203" pitchFamily="82" charset="0"/>
            </a:endParaRPr>
          </a:p>
          <a:p>
            <a:pPr marL="614358" indent="-514350">
              <a:buClr>
                <a:schemeClr val="dk1"/>
              </a:buClr>
              <a:buSzPts val="2800"/>
              <a:buFont typeface="+mj-lt"/>
              <a:buAutoNum type="arabicPeriod"/>
            </a:pPr>
            <a:endParaRPr sz="2800" b="1" dirty="0">
              <a:solidFill>
                <a:srgbClr val="8F12B9"/>
              </a:solidFill>
              <a:latin typeface="Colonna MT" panose="04020805060202030203" pitchFamily="82" charset="0"/>
              <a:ea typeface="Federo"/>
              <a:cs typeface="Federo"/>
              <a:sym typeface="Federo"/>
            </a:endParaRPr>
          </a:p>
          <a:p>
            <a:pPr marL="514350" indent="-514350">
              <a:buClr>
                <a:srgbClr val="8F12B9"/>
              </a:buClr>
              <a:buSzPts val="2800"/>
              <a:buFont typeface="+mj-lt"/>
              <a:buAutoNum type="arabicPeriod"/>
            </a:pPr>
            <a:r>
              <a:rPr lang="en-AU" sz="2800" b="1" dirty="0">
                <a:solidFill>
                  <a:srgbClr val="8F12B9"/>
                </a:solidFill>
                <a:latin typeface="Colonna MT" panose="04020805060202030203" pitchFamily="82" charset="0"/>
                <a:ea typeface="Federo"/>
                <a:cs typeface="Federo"/>
                <a:sym typeface="Federo"/>
              </a:rPr>
              <a:t>Make the Rover turn left and drive 15 cm</a:t>
            </a:r>
            <a:endParaRPr sz="2800" dirty="0">
              <a:latin typeface="Colonna MT" panose="04020805060202030203" pitchFamily="82" charset="0"/>
            </a:endParaRPr>
          </a:p>
          <a:p>
            <a:pPr marL="614358" indent="-514350">
              <a:buClr>
                <a:schemeClr val="dk1"/>
              </a:buClr>
              <a:buSzPts val="2800"/>
              <a:buFont typeface="+mj-lt"/>
              <a:buAutoNum type="arabicPeriod"/>
            </a:pPr>
            <a:endParaRPr sz="3600" b="1" dirty="0">
              <a:solidFill>
                <a:srgbClr val="8F12B9"/>
              </a:solidFill>
              <a:latin typeface="Colonna MT" panose="04020805060202030203" pitchFamily="82" charset="0"/>
              <a:ea typeface="Federo"/>
              <a:cs typeface="Federo"/>
              <a:sym typeface="Federo"/>
            </a:endParaRPr>
          </a:p>
          <a:p>
            <a:pPr marL="514350" indent="-514350">
              <a:buClr>
                <a:srgbClr val="8F12B9"/>
              </a:buClr>
              <a:buSzPts val="2800"/>
              <a:buFont typeface="+mj-lt"/>
              <a:buAutoNum type="arabicPeriod"/>
            </a:pPr>
            <a:r>
              <a:rPr lang="en-AU" sz="2800" b="1" dirty="0">
                <a:solidFill>
                  <a:srgbClr val="8F12B9"/>
                </a:solidFill>
                <a:latin typeface="Colonna MT" panose="04020805060202030203" pitchFamily="82" charset="0"/>
                <a:ea typeface="Federo"/>
                <a:cs typeface="Federo"/>
                <a:sym typeface="Federo"/>
              </a:rPr>
              <a:t>Start a New Program and get the Rover to form a </a:t>
            </a:r>
            <a:r>
              <a:rPr lang="en-AU" sz="2800" b="1" dirty="0" smtClean="0">
                <a:solidFill>
                  <a:srgbClr val="8F12B9"/>
                </a:solidFill>
                <a:latin typeface="Colonna MT" panose="04020805060202030203" pitchFamily="82" charset="0"/>
                <a:ea typeface="Federo"/>
                <a:cs typeface="Federo"/>
                <a:sym typeface="Federo"/>
              </a:rPr>
              <a:t>Square </a:t>
            </a:r>
            <a:r>
              <a:rPr lang="en-AU" sz="2800" b="1" dirty="0">
                <a:solidFill>
                  <a:srgbClr val="8F12B9"/>
                </a:solidFill>
                <a:latin typeface="Colonna MT" panose="04020805060202030203" pitchFamily="82" charset="0"/>
                <a:ea typeface="Federo"/>
                <a:cs typeface="Federo"/>
                <a:sym typeface="Federo"/>
              </a:rPr>
              <a:t>of sides 25 cm. </a:t>
            </a:r>
            <a:endParaRPr sz="2800" b="1" dirty="0">
              <a:solidFill>
                <a:srgbClr val="8F12B9"/>
              </a:solidFill>
              <a:latin typeface="Colonna MT" panose="04020805060202030203" pitchFamily="82" charset="0"/>
              <a:ea typeface="Federo"/>
              <a:cs typeface="Federo"/>
              <a:sym typeface="Federo"/>
            </a:endParaRPr>
          </a:p>
        </p:txBody>
      </p:sp>
      <p:pic>
        <p:nvPicPr>
          <p:cNvPr id="3" name="Google Shape;304;p32"/>
          <p:cNvPicPr preferRelativeResize="0"/>
          <p:nvPr/>
        </p:nvPicPr>
        <p:blipFill rotWithShape="1">
          <a:blip r:embed="rId2">
            <a:alphaModFix/>
          </a:blip>
          <a:srcRect/>
          <a:stretch/>
        </p:blipFill>
        <p:spPr>
          <a:xfrm>
            <a:off x="8258691" y="745999"/>
            <a:ext cx="2501877" cy="3539415"/>
          </a:xfrm>
          <a:prstGeom prst="rect">
            <a:avLst/>
          </a:prstGeom>
          <a:noFill/>
          <a:ln>
            <a:noFill/>
          </a:ln>
        </p:spPr>
      </p:pic>
      <p:pic>
        <p:nvPicPr>
          <p:cNvPr id="4" name="Google Shape;305;p32" descr="C:\Users\Sanjeev\AppData\Local\Temp\SNAGHTML15643b58.PNG"/>
          <p:cNvPicPr preferRelativeResize="0"/>
          <p:nvPr/>
        </p:nvPicPr>
        <p:blipFill rotWithShape="1">
          <a:blip r:embed="rId3">
            <a:alphaModFix/>
          </a:blip>
          <a:srcRect/>
          <a:stretch/>
        </p:blipFill>
        <p:spPr>
          <a:xfrm>
            <a:off x="8258691" y="4420512"/>
            <a:ext cx="2714802" cy="620385"/>
          </a:xfrm>
          <a:prstGeom prst="rect">
            <a:avLst/>
          </a:prstGeom>
          <a:noFill/>
          <a:ln>
            <a:noFill/>
          </a:ln>
        </p:spPr>
      </p:pic>
    </p:spTree>
    <p:extLst>
      <p:ext uri="{BB962C8B-B14F-4D97-AF65-F5344CB8AC3E}">
        <p14:creationId xmlns:p14="http://schemas.microsoft.com/office/powerpoint/2010/main" val="300030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310" y="3247327"/>
            <a:ext cx="8641080" cy="1021079"/>
          </a:xfrm>
        </p:spPr>
        <p:txBody>
          <a:bodyPr>
            <a:normAutofit fontScale="90000"/>
          </a:bodyPr>
          <a:lstStyle/>
          <a:p>
            <a:r>
              <a:rPr lang="en-AU" dirty="0" smtClean="0"/>
              <a:t/>
            </a:r>
            <a:br>
              <a:rPr lang="en-AU" dirty="0" smtClean="0"/>
            </a:br>
            <a:r>
              <a:rPr lang="en-AU" sz="7300" dirty="0" smtClean="0"/>
              <a:t>Let the ROVER </a:t>
            </a:r>
            <a:br>
              <a:rPr lang="en-AU" sz="7300" dirty="0" smtClean="0"/>
            </a:br>
            <a:r>
              <a:rPr lang="en-AU" sz="7300" dirty="0" smtClean="0"/>
              <a:t/>
            </a:r>
            <a:br>
              <a:rPr lang="en-AU" sz="7300" dirty="0" smtClean="0"/>
            </a:br>
            <a:r>
              <a:rPr lang="en-AU" sz="7300" dirty="0"/>
              <a:t/>
            </a:r>
            <a:br>
              <a:rPr lang="en-AU" sz="7300" dirty="0"/>
            </a:br>
            <a:r>
              <a:rPr lang="en-AU" sz="7300" dirty="0" smtClean="0"/>
              <a:t>the Learning</a:t>
            </a:r>
            <a:endParaRPr lang="en-AU" sz="7300" dirty="0">
              <a:latin typeface="Adobe Caslon Pro" panose="0205050205050A020403" pitchFamily="18" charset="0"/>
            </a:endParaRPr>
          </a:p>
        </p:txBody>
      </p:sp>
      <p:sp>
        <p:nvSpPr>
          <p:cNvPr id="3" name="AutoShape 2" descr="Image result for TI rover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3"/>
          <a:stretch>
            <a:fillRect/>
          </a:stretch>
        </p:blipFill>
        <p:spPr>
          <a:xfrm>
            <a:off x="5052458" y="1622580"/>
            <a:ext cx="2462624" cy="1310519"/>
          </a:xfrm>
          <a:prstGeom prst="rect">
            <a:avLst/>
          </a:prstGeom>
        </p:spPr>
      </p:pic>
      <p:sp>
        <p:nvSpPr>
          <p:cNvPr id="7" name="Rectangle 6"/>
          <p:cNvSpPr/>
          <p:nvPr/>
        </p:nvSpPr>
        <p:spPr>
          <a:xfrm>
            <a:off x="3767312" y="4189431"/>
            <a:ext cx="5551076" cy="1569660"/>
          </a:xfrm>
          <a:prstGeom prst="rect">
            <a:avLst/>
          </a:prstGeom>
        </p:spPr>
        <p:txBody>
          <a:bodyPr wrap="square">
            <a:spAutoFit/>
          </a:bodyPr>
          <a:lstStyle/>
          <a:p>
            <a:pPr algn="ctr"/>
            <a:r>
              <a:rPr lang="en-AU" sz="4800" dirty="0">
                <a:solidFill>
                  <a:srgbClr val="5C1E41"/>
                </a:solidFill>
                <a:latin typeface="Academy Engraved LET" pitchFamily="2" charset="0"/>
              </a:rPr>
              <a:t>Sanjeev </a:t>
            </a:r>
            <a:r>
              <a:rPr lang="en-AU" sz="4800" dirty="0" smtClean="0">
                <a:solidFill>
                  <a:srgbClr val="5C1E41"/>
                </a:solidFill>
                <a:latin typeface="Academy Engraved LET" pitchFamily="2" charset="0"/>
              </a:rPr>
              <a:t>Meston   </a:t>
            </a:r>
            <a:endParaRPr lang="en-AU" sz="4800" dirty="0">
              <a:solidFill>
                <a:srgbClr val="5C1E41"/>
              </a:solidFill>
              <a:latin typeface="Academy Engraved LET" pitchFamily="2" charset="0"/>
            </a:endParaRPr>
          </a:p>
          <a:p>
            <a:pPr algn="ctr"/>
            <a:r>
              <a:rPr lang="en-AU" sz="4800" dirty="0">
                <a:solidFill>
                  <a:srgbClr val="5C1E41"/>
                </a:solidFill>
                <a:latin typeface="Academy Engraved LET" pitchFamily="2" charset="0"/>
              </a:rPr>
              <a:t>meston</a:t>
            </a:r>
            <a:r>
              <a:rPr lang="en-AU" sz="4800" dirty="0">
                <a:solidFill>
                  <a:srgbClr val="5C1E41"/>
                </a:solidFill>
                <a:latin typeface="Adobe Heiti Std R" panose="020B0400000000000000" pitchFamily="34" charset="-128"/>
                <a:ea typeface="Adobe Heiti Std R" panose="020B0400000000000000" pitchFamily="34" charset="-128"/>
              </a:rPr>
              <a:t>@</a:t>
            </a:r>
            <a:r>
              <a:rPr lang="en-AU" sz="4800" dirty="0">
                <a:solidFill>
                  <a:srgbClr val="5C1E41"/>
                </a:solidFill>
                <a:latin typeface="Academy Engraved LET" pitchFamily="2" charset="0"/>
              </a:rPr>
              <a:t>meston.info</a:t>
            </a:r>
          </a:p>
        </p:txBody>
      </p:sp>
      <p:graphicFrame>
        <p:nvGraphicFramePr>
          <p:cNvPr id="9" name="Object 8"/>
          <p:cNvGraphicFramePr>
            <a:graphicFrameLocks noChangeAspect="1"/>
          </p:cNvGraphicFramePr>
          <p:nvPr>
            <p:extLst>
              <p:ext uri="{D42A27DB-BD31-4B8C-83A1-F6EECF244321}">
                <p14:modId xmlns:p14="http://schemas.microsoft.com/office/powerpoint/2010/main" val="2831257839"/>
              </p:ext>
            </p:extLst>
          </p:nvPr>
        </p:nvGraphicFramePr>
        <p:xfrm>
          <a:off x="4857958" y="5475864"/>
          <a:ext cx="3369784" cy="769580"/>
        </p:xfrm>
        <a:graphic>
          <a:graphicData uri="http://schemas.openxmlformats.org/presentationml/2006/ole">
            <mc:AlternateContent xmlns:mc="http://schemas.openxmlformats.org/markup-compatibility/2006">
              <mc:Choice xmlns:v="urn:schemas-microsoft-com:vml" Requires="v">
                <p:oleObj spid="_x0000_s2061" name="Equation" r:id="rId4" imgW="812520" imgH="215640" progId="Equation.DSMT4">
                  <p:embed/>
                </p:oleObj>
              </mc:Choice>
              <mc:Fallback>
                <p:oleObj name="Equation" r:id="rId4" imgW="812520" imgH="215640" progId="Equation.DSMT4">
                  <p:embed/>
                  <p:pic>
                    <p:nvPicPr>
                      <p:cNvPr id="0" name=""/>
                      <p:cNvPicPr/>
                      <p:nvPr/>
                    </p:nvPicPr>
                    <p:blipFill>
                      <a:blip r:embed="rId5"/>
                      <a:stretch>
                        <a:fillRect/>
                      </a:stretch>
                    </p:blipFill>
                    <p:spPr>
                      <a:xfrm>
                        <a:off x="4857958" y="5475864"/>
                        <a:ext cx="3369784" cy="769580"/>
                      </a:xfrm>
                      <a:prstGeom prst="rect">
                        <a:avLst/>
                      </a:prstGeom>
                    </p:spPr>
                  </p:pic>
                </p:oleObj>
              </mc:Fallback>
            </mc:AlternateContent>
          </a:graphicData>
        </a:graphic>
      </p:graphicFrame>
    </p:spTree>
    <p:extLst>
      <p:ext uri="{BB962C8B-B14F-4D97-AF65-F5344CB8AC3E}">
        <p14:creationId xmlns:p14="http://schemas.microsoft.com/office/powerpoint/2010/main" val="154603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2;p33"/>
          <p:cNvPicPr preferRelativeResize="0"/>
          <p:nvPr/>
        </p:nvPicPr>
        <p:blipFill rotWithShape="1">
          <a:blip r:embed="rId2">
            <a:alphaModFix/>
          </a:blip>
          <a:srcRect/>
          <a:stretch/>
        </p:blipFill>
        <p:spPr>
          <a:xfrm>
            <a:off x="1432341" y="1325205"/>
            <a:ext cx="6199053" cy="1537636"/>
          </a:xfrm>
          <a:prstGeom prst="rect">
            <a:avLst/>
          </a:prstGeom>
          <a:noFill/>
          <a:ln>
            <a:noFill/>
          </a:ln>
        </p:spPr>
      </p:pic>
      <p:sp>
        <p:nvSpPr>
          <p:cNvPr id="6" name="Google Shape;313;p33"/>
          <p:cNvSpPr/>
          <p:nvPr/>
        </p:nvSpPr>
        <p:spPr>
          <a:xfrm>
            <a:off x="1016949" y="610949"/>
            <a:ext cx="4879910" cy="328937"/>
          </a:xfrm>
          <a:prstGeom prst="rect">
            <a:avLst/>
          </a:prstGeom>
          <a:noFill/>
          <a:ln>
            <a:noFill/>
          </a:ln>
        </p:spPr>
        <p:txBody>
          <a:bodyPr spcFirstLastPara="1" wrap="square" lIns="51428" tIns="25707" rIns="51428" bIns="25707" anchor="t" anchorCtr="0">
            <a:noAutofit/>
          </a:bodyPr>
          <a:lstStyle/>
          <a:p>
            <a:pPr algn="ctr"/>
            <a:r>
              <a:rPr lang="en-AU" sz="3600" b="1" dirty="0">
                <a:solidFill>
                  <a:srgbClr val="8F12B9"/>
                </a:solidFill>
                <a:latin typeface="Colonna MT" panose="04020805060202030203" pitchFamily="82" charset="0"/>
                <a:ea typeface="Federo"/>
                <a:cs typeface="Federo"/>
                <a:sym typeface="Federo"/>
              </a:rPr>
              <a:t>Try each of these</a:t>
            </a:r>
            <a:endParaRPr sz="3600" b="1" dirty="0">
              <a:solidFill>
                <a:srgbClr val="8F12B9"/>
              </a:solidFill>
              <a:latin typeface="Colonna MT" panose="04020805060202030203" pitchFamily="82" charset="0"/>
              <a:ea typeface="Federo"/>
              <a:cs typeface="Federo"/>
              <a:sym typeface="Federo"/>
            </a:endParaRPr>
          </a:p>
        </p:txBody>
      </p:sp>
      <p:sp>
        <p:nvSpPr>
          <p:cNvPr id="7" name="Google Shape;314;p33"/>
          <p:cNvSpPr/>
          <p:nvPr/>
        </p:nvSpPr>
        <p:spPr>
          <a:xfrm>
            <a:off x="1517800" y="3471725"/>
            <a:ext cx="9685736" cy="1829629"/>
          </a:xfrm>
          <a:prstGeom prst="rect">
            <a:avLst/>
          </a:prstGeom>
          <a:noFill/>
          <a:ln>
            <a:noFill/>
          </a:ln>
        </p:spPr>
        <p:txBody>
          <a:bodyPr spcFirstLastPara="1" wrap="square" lIns="51428" tIns="25707" rIns="51428" bIns="25707" anchor="t" anchorCtr="0">
            <a:noAutofit/>
          </a:bodyPr>
          <a:lstStyle/>
          <a:p>
            <a:r>
              <a:rPr lang="en-AU" sz="3600" b="1" dirty="0">
                <a:solidFill>
                  <a:srgbClr val="8F12B9"/>
                </a:solidFill>
                <a:latin typeface="Colonna MT" panose="04020805060202030203" pitchFamily="82" charset="0"/>
                <a:ea typeface="Federo"/>
                <a:cs typeface="Federo"/>
                <a:sym typeface="Federo"/>
              </a:rPr>
              <a:t>Conclusions</a:t>
            </a:r>
            <a:endParaRPr sz="3600" dirty="0">
              <a:latin typeface="Colonna MT" panose="04020805060202030203" pitchFamily="82" charset="0"/>
            </a:endParaRPr>
          </a:p>
          <a:p>
            <a:pPr marL="571500" indent="-571500">
              <a:buFont typeface="Arial" panose="020B0604020202020204" pitchFamily="34" charset="0"/>
              <a:buChar char="•"/>
            </a:pPr>
            <a:r>
              <a:rPr lang="en-AU" sz="3600" b="1" dirty="0">
                <a:solidFill>
                  <a:srgbClr val="8F12B9"/>
                </a:solidFill>
                <a:latin typeface="Colonna MT" panose="04020805060202030203" pitchFamily="82" charset="0"/>
                <a:ea typeface="Federo"/>
                <a:cs typeface="Federo"/>
                <a:sym typeface="Federo"/>
              </a:rPr>
              <a:t>Default setting for Left or Right is 90 DEGREES</a:t>
            </a:r>
            <a:endParaRPr sz="3600" dirty="0">
              <a:latin typeface="Colonna MT" panose="04020805060202030203" pitchFamily="82" charset="0"/>
            </a:endParaRPr>
          </a:p>
          <a:p>
            <a:pPr marL="571500" indent="-571500">
              <a:buFont typeface="Arial" panose="020B0604020202020204" pitchFamily="34" charset="0"/>
              <a:buChar char="•"/>
            </a:pPr>
            <a:r>
              <a:rPr lang="en-AU" sz="3600" b="1" dirty="0">
                <a:solidFill>
                  <a:srgbClr val="8F12B9"/>
                </a:solidFill>
                <a:latin typeface="Colonna MT" panose="04020805060202030203" pitchFamily="82" charset="0"/>
                <a:ea typeface="Federo"/>
                <a:cs typeface="Federo"/>
                <a:sym typeface="Federo"/>
              </a:rPr>
              <a:t>Default angle setting is in DEGREES</a:t>
            </a:r>
            <a:endParaRPr sz="3600" b="1" dirty="0">
              <a:solidFill>
                <a:srgbClr val="8F12B9"/>
              </a:solidFill>
              <a:latin typeface="Colonna MT" panose="04020805060202030203" pitchFamily="82" charset="0"/>
              <a:ea typeface="Federo"/>
              <a:cs typeface="Federo"/>
              <a:sym typeface="Federo"/>
            </a:endParaRPr>
          </a:p>
        </p:txBody>
      </p:sp>
    </p:spTree>
    <p:extLst>
      <p:ext uri="{BB962C8B-B14F-4D97-AF65-F5344CB8AC3E}">
        <p14:creationId xmlns:p14="http://schemas.microsoft.com/office/powerpoint/2010/main" val="341809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p34"/>
          <p:cNvSpPr/>
          <p:nvPr/>
        </p:nvSpPr>
        <p:spPr>
          <a:xfrm>
            <a:off x="816731" y="1122391"/>
            <a:ext cx="5019869" cy="914540"/>
          </a:xfrm>
          <a:prstGeom prst="rect">
            <a:avLst/>
          </a:prstGeom>
          <a:noFill/>
          <a:ln>
            <a:noFill/>
          </a:ln>
        </p:spPr>
        <p:txBody>
          <a:bodyPr spcFirstLastPara="1" wrap="square" lIns="51428" tIns="25707" rIns="51428" bIns="25707" anchor="t" anchorCtr="0">
            <a:noAutofit/>
          </a:bodyPr>
          <a:lstStyle/>
          <a:p>
            <a:pPr algn="ctr"/>
            <a:r>
              <a:rPr lang="en-AU" sz="4000" b="1" dirty="0">
                <a:solidFill>
                  <a:srgbClr val="8F12B9"/>
                </a:solidFill>
                <a:latin typeface="Colonna MT" panose="04020805060202030203" pitchFamily="82" charset="0"/>
                <a:ea typeface="Federo"/>
                <a:cs typeface="Federo"/>
                <a:sym typeface="Federo"/>
              </a:rPr>
              <a:t>Try these now</a:t>
            </a:r>
            <a:endParaRPr sz="4000" b="1" dirty="0">
              <a:solidFill>
                <a:srgbClr val="8F12B9"/>
              </a:solidFill>
              <a:latin typeface="Colonna MT" panose="04020805060202030203" pitchFamily="82" charset="0"/>
              <a:ea typeface="Federo"/>
              <a:cs typeface="Federo"/>
              <a:sym typeface="Federo"/>
            </a:endParaRPr>
          </a:p>
        </p:txBody>
      </p:sp>
      <p:pic>
        <p:nvPicPr>
          <p:cNvPr id="3" name="Google Shape;322;p34" descr="C:\Users\Sanjeev\AppData\Local\Temp\SNAGHTML15754642.PNG"/>
          <p:cNvPicPr preferRelativeResize="0"/>
          <p:nvPr/>
        </p:nvPicPr>
        <p:blipFill rotWithShape="1">
          <a:blip r:embed="rId2">
            <a:alphaModFix/>
          </a:blip>
          <a:srcRect/>
          <a:stretch/>
        </p:blipFill>
        <p:spPr>
          <a:xfrm>
            <a:off x="1483822" y="2190374"/>
            <a:ext cx="9214582" cy="3042613"/>
          </a:xfrm>
          <a:prstGeom prst="rect">
            <a:avLst/>
          </a:prstGeom>
          <a:noFill/>
          <a:ln>
            <a:noFill/>
          </a:ln>
        </p:spPr>
      </p:pic>
    </p:spTree>
    <p:extLst>
      <p:ext uri="{BB962C8B-B14F-4D97-AF65-F5344CB8AC3E}">
        <p14:creationId xmlns:p14="http://schemas.microsoft.com/office/powerpoint/2010/main" val="186191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7;p35"/>
          <p:cNvSpPr/>
          <p:nvPr/>
        </p:nvSpPr>
        <p:spPr>
          <a:xfrm>
            <a:off x="7870453" y="558040"/>
            <a:ext cx="3589543" cy="431495"/>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sp>
        <p:nvSpPr>
          <p:cNvPr id="3" name="Google Shape;328;p35"/>
          <p:cNvSpPr/>
          <p:nvPr/>
        </p:nvSpPr>
        <p:spPr>
          <a:xfrm>
            <a:off x="6238317" y="2288100"/>
            <a:ext cx="5358649" cy="669056"/>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sp>
        <p:nvSpPr>
          <p:cNvPr id="4" name="Google Shape;331;p35"/>
          <p:cNvSpPr/>
          <p:nvPr/>
        </p:nvSpPr>
        <p:spPr>
          <a:xfrm>
            <a:off x="1384419" y="470018"/>
            <a:ext cx="4734370" cy="519517"/>
          </a:xfrm>
          <a:prstGeom prst="rect">
            <a:avLst/>
          </a:prstGeom>
          <a:noFill/>
          <a:ln>
            <a:noFill/>
          </a:ln>
        </p:spPr>
        <p:txBody>
          <a:bodyPr spcFirstLastPara="1" wrap="square" lIns="51428" tIns="25707" rIns="51428" bIns="25707" anchor="t" anchorCtr="0">
            <a:noAutofit/>
          </a:bodyPr>
          <a:lstStyle/>
          <a:p>
            <a:r>
              <a:rPr lang="en-AU" sz="2000" b="1" dirty="0">
                <a:solidFill>
                  <a:srgbClr val="8F12B9"/>
                </a:solidFill>
                <a:latin typeface="Constantia" panose="02030602050306030303" pitchFamily="18" charset="0"/>
                <a:ea typeface="Federo"/>
                <a:cs typeface="Federo"/>
                <a:sym typeface="Federo"/>
              </a:rPr>
              <a:t>Rover to form a Square of sides 25 cm. </a:t>
            </a:r>
            <a:endParaRPr sz="2000" b="1" dirty="0">
              <a:solidFill>
                <a:srgbClr val="8F12B9"/>
              </a:solidFill>
              <a:latin typeface="Constantia" panose="02030602050306030303" pitchFamily="18" charset="0"/>
              <a:ea typeface="Federo"/>
              <a:cs typeface="Federo"/>
              <a:sym typeface="Federo"/>
            </a:endParaRPr>
          </a:p>
          <a:p>
            <a:r>
              <a:rPr lang="en-AU" sz="2000" b="1" dirty="0" smtClean="0">
                <a:solidFill>
                  <a:srgbClr val="8F12B9"/>
                </a:solidFill>
                <a:latin typeface="Constantia" panose="02030602050306030303" pitchFamily="18" charset="0"/>
                <a:ea typeface="Federo"/>
                <a:cs typeface="Federo"/>
                <a:sym typeface="Federo"/>
              </a:rPr>
              <a:t>This </a:t>
            </a:r>
            <a:r>
              <a:rPr lang="en-AU" sz="2000" b="1" dirty="0">
                <a:solidFill>
                  <a:srgbClr val="8F12B9"/>
                </a:solidFill>
                <a:latin typeface="Constantia" panose="02030602050306030303" pitchFamily="18" charset="0"/>
                <a:ea typeface="Federo"/>
                <a:cs typeface="Federo"/>
                <a:sym typeface="Federo"/>
              </a:rPr>
              <a:t>is a </a:t>
            </a:r>
            <a:r>
              <a:rPr lang="en-AU" sz="2000" b="1" dirty="0">
                <a:solidFill>
                  <a:srgbClr val="272727"/>
                </a:solidFill>
                <a:latin typeface="Constantia" panose="02030602050306030303" pitchFamily="18" charset="0"/>
                <a:ea typeface="Federo"/>
                <a:cs typeface="Federo"/>
                <a:sym typeface="Federo"/>
              </a:rPr>
              <a:t>loop or repetitive </a:t>
            </a:r>
            <a:r>
              <a:rPr lang="en-AU" sz="2000" b="1" dirty="0">
                <a:solidFill>
                  <a:srgbClr val="8F12B9"/>
                </a:solidFill>
                <a:latin typeface="Constantia" panose="02030602050306030303" pitchFamily="18" charset="0"/>
                <a:ea typeface="Federo"/>
                <a:cs typeface="Federo"/>
                <a:sym typeface="Federo"/>
              </a:rPr>
              <a:t>command</a:t>
            </a:r>
            <a:endParaRPr sz="2000" b="1" dirty="0">
              <a:latin typeface="Constantia" panose="02030602050306030303" pitchFamily="18" charset="0"/>
            </a:endParaRPr>
          </a:p>
          <a:p>
            <a:endParaRPr lang="en-AU" sz="2000" b="1" dirty="0" smtClean="0">
              <a:solidFill>
                <a:srgbClr val="8F12B9"/>
              </a:solidFill>
              <a:latin typeface="Constantia" panose="02030602050306030303" pitchFamily="18" charset="0"/>
              <a:ea typeface="Federo"/>
              <a:cs typeface="Federo"/>
              <a:sym typeface="Federo"/>
            </a:endParaRPr>
          </a:p>
          <a:p>
            <a:r>
              <a:rPr lang="en-AU" sz="2000" b="1" dirty="0" smtClean="0">
                <a:solidFill>
                  <a:srgbClr val="8F12B9"/>
                </a:solidFill>
                <a:latin typeface="Constantia" panose="02030602050306030303" pitchFamily="18" charset="0"/>
                <a:ea typeface="Federo"/>
                <a:cs typeface="Federo"/>
                <a:sym typeface="Federo"/>
              </a:rPr>
              <a:t>Each </a:t>
            </a:r>
            <a:r>
              <a:rPr lang="en-AU" sz="2000" b="1" dirty="0">
                <a:solidFill>
                  <a:srgbClr val="8F12B9"/>
                </a:solidFill>
                <a:latin typeface="Constantia" panose="02030602050306030303" pitchFamily="18" charset="0"/>
                <a:ea typeface="Federo"/>
                <a:cs typeface="Federo"/>
                <a:sym typeface="Federo"/>
              </a:rPr>
              <a:t>time </a:t>
            </a:r>
            <a:endParaRPr sz="2000" b="1" dirty="0">
              <a:solidFill>
                <a:srgbClr val="8F12B9"/>
              </a:solidFill>
              <a:latin typeface="Constantia" panose="02030602050306030303" pitchFamily="18" charset="0"/>
              <a:ea typeface="Federo"/>
              <a:cs typeface="Federo"/>
              <a:sym typeface="Federo"/>
            </a:endParaRPr>
          </a:p>
          <a:p>
            <a:pPr marL="192873" indent="-192873">
              <a:buClr>
                <a:srgbClr val="8F12B9"/>
              </a:buClr>
              <a:buSzPts val="2400"/>
              <a:buFont typeface="Arial"/>
              <a:buChar char="•"/>
            </a:pPr>
            <a:r>
              <a:rPr lang="en-AU" sz="2000" b="1" dirty="0">
                <a:solidFill>
                  <a:srgbClr val="8F12B9"/>
                </a:solidFill>
                <a:latin typeface="Constantia" panose="02030602050306030303" pitchFamily="18" charset="0"/>
                <a:ea typeface="Federo"/>
                <a:cs typeface="Federo"/>
                <a:sym typeface="Federo"/>
              </a:rPr>
              <a:t>The Rover Drives 25 cm</a:t>
            </a:r>
            <a:endParaRPr sz="2000" b="1" dirty="0">
              <a:latin typeface="Constantia" panose="02030602050306030303" pitchFamily="18" charset="0"/>
            </a:endParaRPr>
          </a:p>
          <a:p>
            <a:pPr marL="192873" indent="-192873">
              <a:buClr>
                <a:srgbClr val="8F12B9"/>
              </a:buClr>
              <a:buSzPts val="2400"/>
              <a:buFont typeface="Arial"/>
              <a:buChar char="•"/>
            </a:pPr>
            <a:r>
              <a:rPr lang="en-AU" sz="2000" b="1" dirty="0">
                <a:solidFill>
                  <a:srgbClr val="8F12B9"/>
                </a:solidFill>
                <a:latin typeface="Constantia" panose="02030602050306030303" pitchFamily="18" charset="0"/>
                <a:ea typeface="Federo"/>
                <a:cs typeface="Federo"/>
                <a:sym typeface="Federo"/>
              </a:rPr>
              <a:t>Then Turns </a:t>
            </a:r>
            <a:r>
              <a:rPr lang="en-AU" sz="2000" b="1" dirty="0" smtClean="0">
                <a:solidFill>
                  <a:srgbClr val="8F12B9"/>
                </a:solidFill>
                <a:latin typeface="Constantia" panose="02030602050306030303" pitchFamily="18" charset="0"/>
                <a:ea typeface="Federo"/>
                <a:cs typeface="Federo"/>
                <a:sym typeface="Federo"/>
              </a:rPr>
              <a:t>Left or Right</a:t>
            </a:r>
            <a:endParaRPr sz="2000" b="1" dirty="0">
              <a:latin typeface="Constantia" panose="02030602050306030303" pitchFamily="18" charset="0"/>
            </a:endParaRPr>
          </a:p>
          <a:p>
            <a:r>
              <a:rPr lang="en-AU" sz="2000" b="1" dirty="0" smtClean="0">
                <a:solidFill>
                  <a:srgbClr val="8F12B9"/>
                </a:solidFill>
                <a:latin typeface="Constantia" panose="02030602050306030303" pitchFamily="18" charset="0"/>
                <a:ea typeface="Federo"/>
                <a:cs typeface="Federo"/>
                <a:sym typeface="Federo"/>
              </a:rPr>
              <a:t>This </a:t>
            </a:r>
            <a:r>
              <a:rPr lang="en-AU" sz="2000" b="1" dirty="0">
                <a:solidFill>
                  <a:srgbClr val="8F12B9"/>
                </a:solidFill>
                <a:latin typeface="Constantia" panose="02030602050306030303" pitchFamily="18" charset="0"/>
                <a:ea typeface="Federo"/>
                <a:cs typeface="Federo"/>
                <a:sym typeface="Federo"/>
              </a:rPr>
              <a:t>happens 4 times</a:t>
            </a:r>
            <a:endParaRPr sz="2000" b="1" dirty="0">
              <a:latin typeface="Constantia" panose="02030602050306030303" pitchFamily="18" charset="0"/>
            </a:endParaRPr>
          </a:p>
          <a:p>
            <a:endParaRPr sz="2400" b="1" dirty="0">
              <a:solidFill>
                <a:srgbClr val="8F12B9"/>
              </a:solidFill>
              <a:latin typeface="Constantia" panose="02030602050306030303" pitchFamily="18" charset="0"/>
              <a:ea typeface="Federo"/>
              <a:cs typeface="Federo"/>
              <a:sym typeface="Federo"/>
            </a:endParaRPr>
          </a:p>
          <a:p>
            <a:r>
              <a:rPr lang="en-AU" sz="2400" b="1" dirty="0">
                <a:solidFill>
                  <a:srgbClr val="8F12B9"/>
                </a:solidFill>
                <a:latin typeface="Constantia" panose="02030602050306030303" pitchFamily="18" charset="0"/>
                <a:ea typeface="Federo"/>
                <a:cs typeface="Federo"/>
                <a:sym typeface="Federo"/>
              </a:rPr>
              <a:t>Try: </a:t>
            </a:r>
            <a:endParaRPr sz="2400" b="1" dirty="0">
              <a:solidFill>
                <a:srgbClr val="8F12B9"/>
              </a:solidFill>
              <a:latin typeface="Constantia" panose="02030602050306030303" pitchFamily="18" charset="0"/>
              <a:ea typeface="Federo"/>
              <a:cs typeface="Federo"/>
              <a:sym typeface="Federo"/>
            </a:endParaRPr>
          </a:p>
          <a:p>
            <a:r>
              <a:rPr lang="en-AU" sz="2400" b="1" dirty="0">
                <a:solidFill>
                  <a:srgbClr val="8F12B9"/>
                </a:solidFill>
                <a:latin typeface="Constantia" panose="02030602050306030303" pitchFamily="18" charset="0"/>
                <a:ea typeface="Federo"/>
                <a:cs typeface="Federo"/>
                <a:sym typeface="Federo"/>
              </a:rPr>
              <a:t>Try this command:</a:t>
            </a:r>
            <a:endParaRPr sz="2400" b="1" dirty="0">
              <a:latin typeface="Constantia" panose="02030602050306030303" pitchFamily="18" charset="0"/>
            </a:endParaRPr>
          </a:p>
          <a:p>
            <a:endParaRPr sz="1351" b="1" dirty="0">
              <a:solidFill>
                <a:srgbClr val="8F12B9"/>
              </a:solidFill>
              <a:latin typeface="Arial"/>
              <a:ea typeface="Arial"/>
              <a:cs typeface="Arial"/>
              <a:sym typeface="Arial"/>
            </a:endParaRPr>
          </a:p>
        </p:txBody>
      </p:sp>
      <p:pic>
        <p:nvPicPr>
          <p:cNvPr id="5" name="Google Shape;332;p35"/>
          <p:cNvPicPr preferRelativeResize="0"/>
          <p:nvPr/>
        </p:nvPicPr>
        <p:blipFill rotWithShape="1">
          <a:blip r:embed="rId2">
            <a:alphaModFix/>
          </a:blip>
          <a:srcRect/>
          <a:stretch/>
        </p:blipFill>
        <p:spPr>
          <a:xfrm>
            <a:off x="7973399" y="594853"/>
            <a:ext cx="3383650" cy="357867"/>
          </a:xfrm>
          <a:prstGeom prst="rect">
            <a:avLst/>
          </a:prstGeom>
          <a:noFill/>
          <a:ln>
            <a:noFill/>
          </a:ln>
        </p:spPr>
      </p:pic>
      <p:sp>
        <p:nvSpPr>
          <p:cNvPr id="6" name="Google Shape;333;p35"/>
          <p:cNvSpPr txBox="1"/>
          <p:nvPr/>
        </p:nvSpPr>
        <p:spPr>
          <a:xfrm>
            <a:off x="5691936" y="3542042"/>
            <a:ext cx="5665113" cy="393158"/>
          </a:xfrm>
          <a:prstGeom prst="rect">
            <a:avLst/>
          </a:prstGeom>
          <a:noFill/>
          <a:ln>
            <a:noFill/>
          </a:ln>
        </p:spPr>
        <p:txBody>
          <a:bodyPr spcFirstLastPara="1" wrap="square" lIns="51428" tIns="25707" rIns="51428" bIns="25707" anchor="t" anchorCtr="0">
            <a:noAutofit/>
          </a:bodyPr>
          <a:lstStyle/>
          <a:p>
            <a:r>
              <a:rPr lang="en-AU" sz="2400" b="1" dirty="0">
                <a:solidFill>
                  <a:srgbClr val="FF0000"/>
                </a:solidFill>
                <a:latin typeface="Century Gothic"/>
                <a:ea typeface="Century Gothic"/>
                <a:cs typeface="Century Gothic"/>
                <a:sym typeface="Century Gothic"/>
              </a:rPr>
              <a:t>You can execute this command without </a:t>
            </a:r>
            <a:r>
              <a:rPr lang="en-AU" sz="2400" b="1" dirty="0" smtClean="0">
                <a:solidFill>
                  <a:srgbClr val="FF0000"/>
                </a:solidFill>
                <a:latin typeface="Century Gothic"/>
                <a:ea typeface="Century Gothic"/>
                <a:cs typeface="Century Gothic"/>
                <a:sym typeface="Century Gothic"/>
              </a:rPr>
              <a:t>the </a:t>
            </a:r>
            <a:r>
              <a:rPr lang="en-AU" sz="2400" b="1" dirty="0">
                <a:solidFill>
                  <a:srgbClr val="FF0000"/>
                </a:solidFill>
                <a:latin typeface="Century Gothic"/>
                <a:ea typeface="Century Gothic"/>
                <a:cs typeface="Century Gothic"/>
                <a:sym typeface="Century Gothic"/>
              </a:rPr>
              <a:t>wait command, however it is advisable to use WAIT</a:t>
            </a:r>
            <a:endParaRPr sz="2400" dirty="0"/>
          </a:p>
          <a:p>
            <a:r>
              <a:rPr lang="en-AU" sz="2400" b="1" dirty="0">
                <a:solidFill>
                  <a:srgbClr val="FF0000"/>
                </a:solidFill>
                <a:latin typeface="Century Gothic"/>
                <a:ea typeface="Century Gothic"/>
                <a:cs typeface="Century Gothic"/>
                <a:sym typeface="Century Gothic"/>
              </a:rPr>
              <a:t>if we, want the ROVER to execute another command</a:t>
            </a:r>
            <a:endParaRPr sz="2400" dirty="0"/>
          </a:p>
          <a:p>
            <a:r>
              <a:rPr lang="en-AU" sz="2400" b="1" dirty="0">
                <a:solidFill>
                  <a:srgbClr val="FF0000"/>
                </a:solidFill>
                <a:latin typeface="Century Gothic"/>
                <a:ea typeface="Century Gothic"/>
                <a:cs typeface="Century Gothic"/>
                <a:sym typeface="Century Gothic"/>
              </a:rPr>
              <a:t>Like changing LED colour </a:t>
            </a:r>
            <a:r>
              <a:rPr lang="en-AU" sz="2400" b="1" dirty="0" err="1">
                <a:solidFill>
                  <a:srgbClr val="FF0000"/>
                </a:solidFill>
                <a:latin typeface="Century Gothic"/>
                <a:ea typeface="Century Gothic"/>
                <a:cs typeface="Century Gothic"/>
                <a:sym typeface="Century Gothic"/>
              </a:rPr>
              <a:t>etc</a:t>
            </a:r>
            <a:endParaRPr sz="2400" b="1" dirty="0">
              <a:solidFill>
                <a:srgbClr val="FF0000"/>
              </a:solidFill>
              <a:latin typeface="Century Gothic"/>
              <a:ea typeface="Century Gothic"/>
              <a:cs typeface="Century Gothic"/>
              <a:sym typeface="Century Gothic"/>
            </a:endParaRPr>
          </a:p>
        </p:txBody>
      </p:sp>
      <p:pic>
        <p:nvPicPr>
          <p:cNvPr id="7" name="Google Shape;334;p35" descr="C:\Users\Sanjeev\AppData\Local\Temp\SNAGHTML15971b45.PNG"/>
          <p:cNvPicPr preferRelativeResize="0"/>
          <p:nvPr/>
        </p:nvPicPr>
        <p:blipFill rotWithShape="1">
          <a:blip r:embed="rId3">
            <a:alphaModFix/>
          </a:blip>
          <a:srcRect/>
          <a:stretch/>
        </p:blipFill>
        <p:spPr>
          <a:xfrm>
            <a:off x="1119498" y="4104466"/>
            <a:ext cx="3435409" cy="2058796"/>
          </a:xfrm>
          <a:prstGeom prst="rect">
            <a:avLst/>
          </a:prstGeom>
          <a:noFill/>
          <a:ln>
            <a:noFill/>
          </a:ln>
        </p:spPr>
      </p:pic>
      <p:pic>
        <p:nvPicPr>
          <p:cNvPr id="8" name="Google Shape;335;p35"/>
          <p:cNvPicPr preferRelativeResize="0"/>
          <p:nvPr/>
        </p:nvPicPr>
        <p:blipFill rotWithShape="1">
          <a:blip r:embed="rId4">
            <a:alphaModFix/>
          </a:blip>
          <a:srcRect/>
          <a:stretch/>
        </p:blipFill>
        <p:spPr>
          <a:xfrm>
            <a:off x="6471189" y="2355519"/>
            <a:ext cx="2747853" cy="521293"/>
          </a:xfrm>
          <a:prstGeom prst="rect">
            <a:avLst/>
          </a:prstGeom>
          <a:noFill/>
          <a:ln>
            <a:noFill/>
          </a:ln>
        </p:spPr>
      </p:pic>
      <p:sp>
        <p:nvSpPr>
          <p:cNvPr id="9" name="Google Shape;336;p35"/>
          <p:cNvSpPr/>
          <p:nvPr/>
        </p:nvSpPr>
        <p:spPr>
          <a:xfrm>
            <a:off x="9348859" y="2346841"/>
            <a:ext cx="2726671" cy="185764"/>
          </a:xfrm>
          <a:prstGeom prst="rect">
            <a:avLst/>
          </a:prstGeom>
          <a:noFill/>
          <a:ln>
            <a:noFill/>
          </a:ln>
        </p:spPr>
        <p:txBody>
          <a:bodyPr spcFirstLastPara="1" wrap="square" lIns="51428" tIns="25707" rIns="51428" bIns="25707" anchor="t" anchorCtr="0">
            <a:noAutofit/>
          </a:bodyPr>
          <a:lstStyle/>
          <a:p>
            <a:pPr marL="192873" indent="-192873">
              <a:buClr>
                <a:srgbClr val="8F12B9"/>
              </a:buClr>
              <a:buSzPts val="1800"/>
              <a:buFont typeface="Arial"/>
              <a:buChar char="•"/>
            </a:pPr>
            <a:r>
              <a:rPr lang="en-AU" sz="3200" b="1" dirty="0">
                <a:solidFill>
                  <a:srgbClr val="8F12B9"/>
                </a:solidFill>
                <a:latin typeface="Constantia" panose="02030602050306030303" pitchFamily="18" charset="0"/>
                <a:ea typeface="Federo"/>
                <a:cs typeface="Federo"/>
                <a:sym typeface="Federo"/>
              </a:rPr>
              <a:t>For WAIT</a:t>
            </a:r>
            <a:endParaRPr sz="3200" b="1" dirty="0">
              <a:solidFill>
                <a:srgbClr val="8F12B9"/>
              </a:solidFill>
              <a:latin typeface="Constantia" panose="02030602050306030303" pitchFamily="18" charset="0"/>
              <a:ea typeface="Federo"/>
              <a:cs typeface="Federo"/>
              <a:sym typeface="Federo"/>
            </a:endParaRPr>
          </a:p>
        </p:txBody>
      </p:sp>
      <p:sp>
        <p:nvSpPr>
          <p:cNvPr id="11" name="Right Arrow 10"/>
          <p:cNvSpPr/>
          <p:nvPr/>
        </p:nvSpPr>
        <p:spPr>
          <a:xfrm rot="8360192">
            <a:off x="2910111" y="2472034"/>
            <a:ext cx="5537973" cy="121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4072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1;p36"/>
          <p:cNvSpPr/>
          <p:nvPr/>
        </p:nvSpPr>
        <p:spPr>
          <a:xfrm>
            <a:off x="1154821" y="4793538"/>
            <a:ext cx="9229504" cy="1073355"/>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endParaRPr sz="1575" b="1">
              <a:solidFill>
                <a:srgbClr val="8F12B9"/>
              </a:solidFill>
              <a:latin typeface="Federo"/>
              <a:ea typeface="Federo"/>
              <a:cs typeface="Federo"/>
              <a:sym typeface="Federo"/>
            </a:endParaRPr>
          </a:p>
        </p:txBody>
      </p:sp>
      <p:pic>
        <p:nvPicPr>
          <p:cNvPr id="3" name="Google Shape;342;p36"/>
          <p:cNvPicPr preferRelativeResize="0"/>
          <p:nvPr/>
        </p:nvPicPr>
        <p:blipFill rotWithShape="1">
          <a:blip r:embed="rId2">
            <a:alphaModFix/>
          </a:blip>
          <a:srcRect/>
          <a:stretch/>
        </p:blipFill>
        <p:spPr>
          <a:xfrm>
            <a:off x="6291082" y="2067834"/>
            <a:ext cx="2323080" cy="2079070"/>
          </a:xfrm>
          <a:prstGeom prst="rect">
            <a:avLst/>
          </a:prstGeom>
          <a:noFill/>
          <a:ln>
            <a:noFill/>
          </a:ln>
        </p:spPr>
      </p:pic>
      <p:pic>
        <p:nvPicPr>
          <p:cNvPr id="4" name="Google Shape;343;p36"/>
          <p:cNvPicPr preferRelativeResize="0"/>
          <p:nvPr/>
        </p:nvPicPr>
        <p:blipFill rotWithShape="1">
          <a:blip r:embed="rId3">
            <a:alphaModFix/>
          </a:blip>
          <a:srcRect/>
          <a:stretch/>
        </p:blipFill>
        <p:spPr>
          <a:xfrm rot="1926960">
            <a:off x="8646751" y="2427008"/>
            <a:ext cx="1820660" cy="1745881"/>
          </a:xfrm>
          <a:prstGeom prst="rect">
            <a:avLst/>
          </a:prstGeom>
          <a:noFill/>
          <a:ln>
            <a:noFill/>
          </a:ln>
        </p:spPr>
      </p:pic>
      <p:sp>
        <p:nvSpPr>
          <p:cNvPr id="5" name="Google Shape;346;p36"/>
          <p:cNvSpPr/>
          <p:nvPr/>
        </p:nvSpPr>
        <p:spPr>
          <a:xfrm>
            <a:off x="941984" y="580716"/>
            <a:ext cx="6364586" cy="1156787"/>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r>
              <a:rPr lang="en-AU" sz="3600" b="1" dirty="0">
                <a:solidFill>
                  <a:srgbClr val="8F12B9"/>
                </a:solidFill>
                <a:latin typeface="Colonna MT" panose="04020805060202030203" pitchFamily="82" charset="0"/>
                <a:ea typeface="Federo"/>
                <a:cs typeface="Federo"/>
                <a:sym typeface="Federo"/>
              </a:rPr>
              <a:t>What do you think will happen with this code?</a:t>
            </a:r>
            <a:endParaRPr sz="3600" b="1" dirty="0">
              <a:solidFill>
                <a:srgbClr val="8F12B9"/>
              </a:solidFill>
              <a:latin typeface="Colonna MT" panose="04020805060202030203" pitchFamily="82" charset="0"/>
              <a:ea typeface="Federo"/>
              <a:cs typeface="Federo"/>
              <a:sym typeface="Federo"/>
            </a:endParaRPr>
          </a:p>
        </p:txBody>
      </p:sp>
      <p:pic>
        <p:nvPicPr>
          <p:cNvPr id="6" name="Google Shape;347;p36"/>
          <p:cNvPicPr preferRelativeResize="0"/>
          <p:nvPr/>
        </p:nvPicPr>
        <p:blipFill rotWithShape="1">
          <a:blip r:embed="rId4">
            <a:alphaModFix/>
          </a:blip>
          <a:srcRect/>
          <a:stretch/>
        </p:blipFill>
        <p:spPr>
          <a:xfrm>
            <a:off x="2779413" y="2076628"/>
            <a:ext cx="2886449" cy="2075442"/>
          </a:xfrm>
          <a:prstGeom prst="rect">
            <a:avLst/>
          </a:prstGeom>
          <a:noFill/>
          <a:ln>
            <a:noFill/>
          </a:ln>
        </p:spPr>
      </p:pic>
      <p:sp>
        <p:nvSpPr>
          <p:cNvPr id="7" name="Google Shape;348;p36"/>
          <p:cNvSpPr/>
          <p:nvPr/>
        </p:nvSpPr>
        <p:spPr>
          <a:xfrm rot="10800000">
            <a:off x="6103075" y="4199648"/>
            <a:ext cx="758271" cy="593889"/>
          </a:xfrm>
          <a:prstGeom prst="bentArrow">
            <a:avLst>
              <a:gd name="adj1" fmla="val 25000"/>
              <a:gd name="adj2" fmla="val 25000"/>
              <a:gd name="adj3" fmla="val 25000"/>
              <a:gd name="adj4" fmla="val 43750"/>
            </a:avLst>
          </a:prstGeom>
          <a:solidFill>
            <a:schemeClr val="accent1"/>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dk1"/>
              </a:solidFill>
              <a:latin typeface="Century Gothic"/>
              <a:ea typeface="Century Gothic"/>
              <a:cs typeface="Century Gothic"/>
              <a:sym typeface="Century Gothic"/>
            </a:endParaRPr>
          </a:p>
        </p:txBody>
      </p:sp>
      <p:sp>
        <p:nvSpPr>
          <p:cNvPr id="8" name="Google Shape;349;p36"/>
          <p:cNvSpPr/>
          <p:nvPr/>
        </p:nvSpPr>
        <p:spPr>
          <a:xfrm rot="10800000" flipH="1">
            <a:off x="4400948" y="4216006"/>
            <a:ext cx="768873" cy="577535"/>
          </a:xfrm>
          <a:prstGeom prst="bentArrow">
            <a:avLst>
              <a:gd name="adj1" fmla="val 25000"/>
              <a:gd name="adj2" fmla="val 21416"/>
              <a:gd name="adj3" fmla="val 25000"/>
              <a:gd name="adj4" fmla="val 43750"/>
            </a:avLst>
          </a:prstGeom>
          <a:solidFill>
            <a:schemeClr val="accent1"/>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dk1"/>
              </a:solidFill>
              <a:latin typeface="Century Gothic"/>
              <a:ea typeface="Century Gothic"/>
              <a:cs typeface="Century Gothic"/>
              <a:sym typeface="Century Gothic"/>
            </a:endParaRPr>
          </a:p>
        </p:txBody>
      </p:sp>
      <p:sp>
        <p:nvSpPr>
          <p:cNvPr id="9" name="Google Shape;350;p36"/>
          <p:cNvSpPr/>
          <p:nvPr/>
        </p:nvSpPr>
        <p:spPr>
          <a:xfrm>
            <a:off x="826381" y="4864513"/>
            <a:ext cx="9886384" cy="1140985"/>
          </a:xfrm>
          <a:prstGeom prst="rect">
            <a:avLst/>
          </a:prstGeom>
          <a:noFill/>
          <a:ln>
            <a:noFill/>
          </a:ln>
        </p:spPr>
        <p:txBody>
          <a:bodyPr spcFirstLastPara="1" wrap="square" lIns="51428" tIns="25707" rIns="51428" bIns="25707" anchor="t" anchorCtr="0">
            <a:noAutofit/>
          </a:bodyPr>
          <a:lstStyle/>
          <a:p>
            <a:pPr algn="ctr"/>
            <a:r>
              <a:rPr lang="en-AU" sz="2800" b="1" dirty="0">
                <a:solidFill>
                  <a:srgbClr val="8F12B9"/>
                </a:solidFill>
                <a:latin typeface="Colonna MT" panose="04020805060202030203" pitchFamily="82" charset="0"/>
                <a:ea typeface="Federo"/>
                <a:cs typeface="Federo"/>
                <a:sym typeface="Federo"/>
              </a:rPr>
              <a:t>Are these going to do the same thing?</a:t>
            </a:r>
            <a:endParaRPr sz="2800" dirty="0">
              <a:latin typeface="Colonna MT" panose="04020805060202030203" pitchFamily="82" charset="0"/>
            </a:endParaRPr>
          </a:p>
          <a:p>
            <a:pPr algn="ctr"/>
            <a:r>
              <a:rPr lang="en-AU" sz="2800" b="1" dirty="0">
                <a:solidFill>
                  <a:srgbClr val="8F12B9"/>
                </a:solidFill>
                <a:latin typeface="Colonna MT" panose="04020805060202030203" pitchFamily="82" charset="0"/>
                <a:ea typeface="Federo"/>
                <a:cs typeface="Federo"/>
                <a:sym typeface="Federo"/>
              </a:rPr>
              <a:t>Correction: Change angle to 72 instead of 108</a:t>
            </a:r>
            <a:endParaRPr sz="2800" b="1" dirty="0">
              <a:solidFill>
                <a:srgbClr val="8F12B9"/>
              </a:solidFill>
              <a:latin typeface="Colonna MT" panose="04020805060202030203" pitchFamily="82" charset="0"/>
              <a:ea typeface="Federo"/>
              <a:cs typeface="Federo"/>
              <a:sym typeface="Federo"/>
            </a:endParaRPr>
          </a:p>
        </p:txBody>
      </p:sp>
    </p:spTree>
    <p:extLst>
      <p:ext uri="{BB962C8B-B14F-4D97-AF65-F5344CB8AC3E}">
        <p14:creationId xmlns:p14="http://schemas.microsoft.com/office/powerpoint/2010/main" val="214043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6;p37"/>
          <p:cNvSpPr/>
          <p:nvPr/>
        </p:nvSpPr>
        <p:spPr>
          <a:xfrm>
            <a:off x="1102407" y="697113"/>
            <a:ext cx="5238572" cy="5182394"/>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pic>
        <p:nvPicPr>
          <p:cNvPr id="3" name="Google Shape;359;p37"/>
          <p:cNvPicPr preferRelativeResize="0"/>
          <p:nvPr/>
        </p:nvPicPr>
        <p:blipFill rotWithShape="1">
          <a:blip r:embed="rId3">
            <a:alphaModFix/>
          </a:blip>
          <a:srcRect/>
          <a:stretch/>
        </p:blipFill>
        <p:spPr>
          <a:xfrm>
            <a:off x="1573565" y="903937"/>
            <a:ext cx="4316264" cy="4719195"/>
          </a:xfrm>
          <a:prstGeom prst="rect">
            <a:avLst/>
          </a:prstGeom>
          <a:noFill/>
          <a:ln>
            <a:noFill/>
          </a:ln>
        </p:spPr>
      </p:pic>
      <p:sp>
        <p:nvSpPr>
          <p:cNvPr id="4" name="Google Shape;360;p37"/>
          <p:cNvSpPr/>
          <p:nvPr/>
        </p:nvSpPr>
        <p:spPr>
          <a:xfrm>
            <a:off x="1344348" y="189162"/>
            <a:ext cx="4930298" cy="400265"/>
          </a:xfrm>
          <a:prstGeom prst="rect">
            <a:avLst/>
          </a:prstGeom>
          <a:noFill/>
          <a:ln>
            <a:noFill/>
          </a:ln>
        </p:spPr>
        <p:txBody>
          <a:bodyPr spcFirstLastPara="1" wrap="square" lIns="51428" tIns="25707" rIns="51428" bIns="25707" anchor="t" anchorCtr="0">
            <a:noAutofit/>
          </a:bodyPr>
          <a:lstStyle/>
          <a:p>
            <a:pPr algn="ctr"/>
            <a:r>
              <a:rPr lang="en-AU" sz="3600" b="1" dirty="0">
                <a:solidFill>
                  <a:srgbClr val="8F12B9"/>
                </a:solidFill>
                <a:latin typeface="Colonna MT" panose="04020805060202030203" pitchFamily="82" charset="0"/>
                <a:ea typeface="Federo"/>
                <a:cs typeface="Federo"/>
                <a:sym typeface="Federo"/>
              </a:rPr>
              <a:t>Try this new Program</a:t>
            </a:r>
            <a:endParaRPr sz="3600" b="1" dirty="0">
              <a:solidFill>
                <a:srgbClr val="8F12B9"/>
              </a:solidFill>
              <a:latin typeface="Colonna MT" panose="04020805060202030203" pitchFamily="82" charset="0"/>
              <a:ea typeface="Federo"/>
              <a:cs typeface="Federo"/>
              <a:sym typeface="Federo"/>
            </a:endParaRPr>
          </a:p>
        </p:txBody>
      </p:sp>
      <p:sp>
        <p:nvSpPr>
          <p:cNvPr id="5" name="Google Shape;361;p37"/>
          <p:cNvSpPr/>
          <p:nvPr/>
        </p:nvSpPr>
        <p:spPr>
          <a:xfrm>
            <a:off x="6661822" y="825980"/>
            <a:ext cx="4956561" cy="1122461"/>
          </a:xfrm>
          <a:prstGeom prst="rect">
            <a:avLst/>
          </a:prstGeom>
          <a:noFill/>
          <a:ln>
            <a:noFill/>
          </a:ln>
        </p:spPr>
        <p:txBody>
          <a:bodyPr spcFirstLastPara="1" wrap="square" lIns="51428" tIns="25707" rIns="51428" bIns="25707" anchor="t" anchorCtr="0">
            <a:noAutofit/>
          </a:bodyPr>
          <a:lstStyle/>
          <a:p>
            <a:r>
              <a:rPr lang="en-AU" sz="2000" b="1" dirty="0">
                <a:solidFill>
                  <a:srgbClr val="FF0000"/>
                </a:solidFill>
                <a:latin typeface="Century Gothic"/>
                <a:ea typeface="Century Gothic"/>
                <a:cs typeface="Century Gothic"/>
                <a:sym typeface="Century Gothic"/>
              </a:rPr>
              <a:t>Where do you think you fill find </a:t>
            </a:r>
            <a:r>
              <a:rPr lang="en-AU" sz="2000" dirty="0">
                <a:sym typeface="Century Gothic"/>
              </a:rPr>
              <a:t> </a:t>
            </a:r>
            <a:r>
              <a:rPr lang="en-AU" sz="2000" b="1" dirty="0" smtClean="0">
                <a:solidFill>
                  <a:srgbClr val="FF0000"/>
                </a:solidFill>
                <a:latin typeface="Century Gothic"/>
                <a:ea typeface="Century Gothic"/>
                <a:cs typeface="Century Gothic"/>
                <a:sym typeface="Century Gothic"/>
              </a:rPr>
              <a:t>the</a:t>
            </a:r>
            <a:endParaRPr sz="2000" dirty="0"/>
          </a:p>
          <a:p>
            <a:r>
              <a:rPr lang="en-AU" sz="2000" b="1" dirty="0">
                <a:solidFill>
                  <a:srgbClr val="272727"/>
                </a:solidFill>
                <a:latin typeface="Century Gothic"/>
                <a:ea typeface="Century Gothic"/>
                <a:cs typeface="Century Gothic"/>
                <a:sym typeface="Century Gothic"/>
              </a:rPr>
              <a:t>SET RV. COLOR    </a:t>
            </a:r>
            <a:r>
              <a:rPr lang="en-AU" sz="2000" b="1" dirty="0">
                <a:solidFill>
                  <a:srgbClr val="FF0000"/>
                </a:solidFill>
                <a:latin typeface="Century Gothic"/>
                <a:ea typeface="Century Gothic"/>
                <a:cs typeface="Century Gothic"/>
                <a:sym typeface="Century Gothic"/>
              </a:rPr>
              <a:t>command?</a:t>
            </a:r>
            <a:endParaRPr sz="2000" b="1" dirty="0">
              <a:solidFill>
                <a:srgbClr val="FF0000"/>
              </a:solidFill>
              <a:latin typeface="Century Gothic"/>
              <a:ea typeface="Century Gothic"/>
              <a:cs typeface="Century Gothic"/>
              <a:sym typeface="Century Gothic"/>
            </a:endParaRPr>
          </a:p>
        </p:txBody>
      </p:sp>
      <p:sp>
        <p:nvSpPr>
          <p:cNvPr id="6" name="Google Shape;362;p37"/>
          <p:cNvSpPr txBox="1"/>
          <p:nvPr/>
        </p:nvSpPr>
        <p:spPr>
          <a:xfrm>
            <a:off x="6750407" y="1674830"/>
            <a:ext cx="3719714" cy="3693706"/>
          </a:xfrm>
          <a:prstGeom prst="rect">
            <a:avLst/>
          </a:prstGeom>
          <a:noFill/>
          <a:ln>
            <a:noFill/>
          </a:ln>
        </p:spPr>
        <p:txBody>
          <a:bodyPr spcFirstLastPara="1" wrap="square" lIns="51428" tIns="25707" rIns="51428" bIns="25707" anchor="t" anchorCtr="0">
            <a:noAutofit/>
          </a:bodyPr>
          <a:lstStyle/>
          <a:p>
            <a:r>
              <a:rPr lang="en-AU" sz="2800" dirty="0">
                <a:solidFill>
                  <a:srgbClr val="FF0000"/>
                </a:solidFill>
                <a:latin typeface="Century Gothic"/>
                <a:ea typeface="Century Gothic"/>
                <a:cs typeface="Century Gothic"/>
                <a:sym typeface="Century Gothic"/>
              </a:rPr>
              <a:t>R</a:t>
            </a:r>
            <a:r>
              <a:rPr lang="en-AU" sz="2800" dirty="0">
                <a:solidFill>
                  <a:srgbClr val="00B050"/>
                </a:solidFill>
                <a:latin typeface="Century Gothic"/>
                <a:ea typeface="Century Gothic"/>
                <a:cs typeface="Century Gothic"/>
                <a:sym typeface="Century Gothic"/>
              </a:rPr>
              <a:t>G</a:t>
            </a:r>
            <a:r>
              <a:rPr lang="en-AU" sz="2800" dirty="0">
                <a:solidFill>
                  <a:srgbClr val="168DBA"/>
                </a:solidFill>
                <a:latin typeface="Century Gothic"/>
                <a:ea typeface="Century Gothic"/>
                <a:cs typeface="Century Gothic"/>
                <a:sym typeface="Century Gothic"/>
              </a:rPr>
              <a:t>B</a:t>
            </a:r>
            <a:endParaRPr sz="2800" dirty="0"/>
          </a:p>
          <a:p>
            <a:r>
              <a:rPr lang="en-AU" sz="2800" dirty="0">
                <a:solidFill>
                  <a:schemeClr val="dk1"/>
                </a:solidFill>
                <a:latin typeface="Century Gothic"/>
                <a:ea typeface="Century Gothic"/>
                <a:cs typeface="Century Gothic"/>
                <a:sym typeface="Century Gothic"/>
              </a:rPr>
              <a:t>0-255</a:t>
            </a:r>
            <a:endParaRPr sz="2800" dirty="0"/>
          </a:p>
          <a:p>
            <a:r>
              <a:rPr lang="en-AU" sz="2800" dirty="0">
                <a:solidFill>
                  <a:schemeClr val="dk1"/>
                </a:solidFill>
                <a:latin typeface="Century Gothic"/>
                <a:ea typeface="Century Gothic"/>
                <a:cs typeface="Century Gothic"/>
                <a:sym typeface="Century Gothic"/>
              </a:rPr>
              <a:t>Intensity</a:t>
            </a:r>
            <a:endParaRPr sz="2800" dirty="0"/>
          </a:p>
          <a:p>
            <a:r>
              <a:rPr lang="en-AU" sz="2800" dirty="0">
                <a:solidFill>
                  <a:schemeClr val="dk1"/>
                </a:solidFill>
                <a:latin typeface="Century Gothic"/>
                <a:ea typeface="Century Gothic"/>
                <a:cs typeface="Century Gothic"/>
                <a:sym typeface="Century Gothic"/>
              </a:rPr>
              <a:t>Control scale</a:t>
            </a:r>
            <a:endParaRPr sz="2800" dirty="0"/>
          </a:p>
          <a:p>
            <a:r>
              <a:rPr lang="en-AU" sz="2800" dirty="0">
                <a:solidFill>
                  <a:schemeClr val="dk1"/>
                </a:solidFill>
                <a:latin typeface="Century Gothic"/>
                <a:ea typeface="Century Gothic"/>
                <a:cs typeface="Century Gothic"/>
                <a:sym typeface="Century Gothic"/>
              </a:rPr>
              <a:t>of Each</a:t>
            </a:r>
            <a:endParaRPr sz="2800" dirty="0"/>
          </a:p>
          <a:p>
            <a:r>
              <a:rPr lang="en-AU" sz="2800" dirty="0">
                <a:solidFill>
                  <a:schemeClr val="dk1"/>
                </a:solidFill>
                <a:latin typeface="Century Gothic"/>
                <a:ea typeface="Century Gothic"/>
                <a:cs typeface="Century Gothic"/>
                <a:sym typeface="Century Gothic"/>
              </a:rPr>
              <a:t>Colour</a:t>
            </a:r>
            <a:endParaRPr sz="2800" dirty="0"/>
          </a:p>
          <a:p>
            <a:r>
              <a:rPr lang="en-AU" sz="2800" dirty="0">
                <a:solidFill>
                  <a:srgbClr val="8F12B9"/>
                </a:solidFill>
                <a:latin typeface="Century Gothic"/>
                <a:ea typeface="Century Gothic"/>
                <a:cs typeface="Century Gothic"/>
                <a:sym typeface="Century Gothic"/>
              </a:rPr>
              <a:t>0 is absence of</a:t>
            </a:r>
            <a:endParaRPr sz="2800" dirty="0"/>
          </a:p>
          <a:p>
            <a:r>
              <a:rPr lang="en-AU" sz="2800" dirty="0">
                <a:solidFill>
                  <a:srgbClr val="8F12B9"/>
                </a:solidFill>
                <a:latin typeface="Century Gothic"/>
                <a:ea typeface="Century Gothic"/>
                <a:cs typeface="Century Gothic"/>
                <a:sym typeface="Century Gothic"/>
              </a:rPr>
              <a:t>the colour</a:t>
            </a:r>
            <a:endParaRPr sz="2800" dirty="0"/>
          </a:p>
          <a:p>
            <a:r>
              <a:rPr lang="en-AU" sz="2800" dirty="0">
                <a:solidFill>
                  <a:srgbClr val="8F12B9"/>
                </a:solidFill>
                <a:latin typeface="Century Gothic"/>
                <a:ea typeface="Century Gothic"/>
                <a:cs typeface="Century Gothic"/>
                <a:sym typeface="Century Gothic"/>
              </a:rPr>
              <a:t>255 is full intensity</a:t>
            </a:r>
            <a:endParaRPr sz="2800" dirty="0">
              <a:solidFill>
                <a:srgbClr val="8F12B9"/>
              </a:solidFill>
              <a:latin typeface="Century Gothic"/>
              <a:ea typeface="Century Gothic"/>
              <a:cs typeface="Century Gothic"/>
              <a:sym typeface="Century Gothic"/>
            </a:endParaRPr>
          </a:p>
        </p:txBody>
      </p:sp>
      <p:pic>
        <p:nvPicPr>
          <p:cNvPr id="7" name="Google Shape;363;p37"/>
          <p:cNvPicPr preferRelativeResize="0"/>
          <p:nvPr/>
        </p:nvPicPr>
        <p:blipFill rotWithShape="1">
          <a:blip r:embed="rId4">
            <a:alphaModFix/>
          </a:blip>
          <a:srcRect/>
          <a:stretch/>
        </p:blipFill>
        <p:spPr>
          <a:xfrm>
            <a:off x="7890920" y="1674830"/>
            <a:ext cx="846604" cy="720443"/>
          </a:xfrm>
          <a:prstGeom prst="rect">
            <a:avLst/>
          </a:prstGeom>
          <a:noFill/>
          <a:ln>
            <a:noFill/>
          </a:ln>
        </p:spPr>
      </p:pic>
      <p:graphicFrame>
        <p:nvGraphicFramePr>
          <p:cNvPr id="9" name="Object 8"/>
          <p:cNvGraphicFramePr>
            <a:graphicFrameLocks noChangeAspect="1"/>
          </p:cNvGraphicFramePr>
          <p:nvPr>
            <p:extLst>
              <p:ext uri="{D42A27DB-BD31-4B8C-83A1-F6EECF244321}">
                <p14:modId xmlns:p14="http://schemas.microsoft.com/office/powerpoint/2010/main" val="2611508578"/>
              </p:ext>
            </p:extLst>
          </p:nvPr>
        </p:nvGraphicFramePr>
        <p:xfrm>
          <a:off x="8896994" y="2163527"/>
          <a:ext cx="2439426" cy="463491"/>
        </p:xfrm>
        <a:graphic>
          <a:graphicData uri="http://schemas.openxmlformats.org/presentationml/2006/ole">
            <mc:AlternateContent xmlns:mc="http://schemas.openxmlformats.org/markup-compatibility/2006">
              <mc:Choice xmlns:v="urn:schemas-microsoft-com:vml" Requires="v">
                <p:oleObj spid="_x0000_s3081" name="Equation" r:id="rId5" imgW="1269720" imgH="241200" progId="Equation.DSMT4">
                  <p:embed/>
                </p:oleObj>
              </mc:Choice>
              <mc:Fallback>
                <p:oleObj name="Equation" r:id="rId5" imgW="1269720" imgH="241200" progId="Equation.DSMT4">
                  <p:embed/>
                  <p:pic>
                    <p:nvPicPr>
                      <p:cNvPr id="0" name=""/>
                      <p:cNvPicPr/>
                      <p:nvPr/>
                    </p:nvPicPr>
                    <p:blipFill>
                      <a:blip r:embed="rId6"/>
                      <a:stretch>
                        <a:fillRect/>
                      </a:stretch>
                    </p:blipFill>
                    <p:spPr>
                      <a:xfrm>
                        <a:off x="8896994" y="2163527"/>
                        <a:ext cx="2439426" cy="463491"/>
                      </a:xfrm>
                      <a:prstGeom prst="rect">
                        <a:avLst/>
                      </a:prstGeom>
                    </p:spPr>
                  </p:pic>
                </p:oleObj>
              </mc:Fallback>
            </mc:AlternateContent>
          </a:graphicData>
        </a:graphic>
      </p:graphicFrame>
    </p:spTree>
    <p:extLst>
      <p:ext uri="{BB962C8B-B14F-4D97-AF65-F5344CB8AC3E}">
        <p14:creationId xmlns:p14="http://schemas.microsoft.com/office/powerpoint/2010/main" val="7574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0;p38"/>
          <p:cNvSpPr/>
          <p:nvPr/>
        </p:nvSpPr>
        <p:spPr>
          <a:xfrm>
            <a:off x="1018049" y="517910"/>
            <a:ext cx="11751397" cy="2187572"/>
          </a:xfrm>
          <a:prstGeom prst="rect">
            <a:avLst/>
          </a:prstGeom>
          <a:noFill/>
          <a:ln>
            <a:noFill/>
          </a:ln>
        </p:spPr>
        <p:txBody>
          <a:bodyPr spcFirstLastPara="1" wrap="square" lIns="51428" tIns="25707" rIns="51428" bIns="25707" anchor="t" anchorCtr="0">
            <a:noAutofit/>
          </a:bodyPr>
          <a:lstStyle/>
          <a:p>
            <a:pPr marL="257163" indent="-257163">
              <a:buClr>
                <a:srgbClr val="8F12B9"/>
              </a:buClr>
              <a:buSzPts val="2800"/>
              <a:buFont typeface="Arial"/>
              <a:buChar char="•"/>
            </a:pPr>
            <a:r>
              <a:rPr lang="en-AU" sz="3200" b="1" dirty="0">
                <a:solidFill>
                  <a:srgbClr val="8F12B9"/>
                </a:solidFill>
                <a:latin typeface="Colonna MT" panose="04020805060202030203" pitchFamily="82" charset="0"/>
                <a:ea typeface="Federo"/>
                <a:cs typeface="Federo"/>
                <a:sym typeface="Federo"/>
              </a:rPr>
              <a:t>User Input in a </a:t>
            </a:r>
            <a:r>
              <a:rPr lang="en-AU" sz="3200" b="1" dirty="0" smtClean="0">
                <a:solidFill>
                  <a:srgbClr val="8F12B9"/>
                </a:solidFill>
                <a:latin typeface="Colonna MT" panose="04020805060202030203" pitchFamily="82" charset="0"/>
                <a:ea typeface="Federo"/>
                <a:cs typeface="Federo"/>
                <a:sym typeface="Federo"/>
              </a:rPr>
              <a:t>Program (assigning a parameter and value)</a:t>
            </a:r>
            <a:endParaRPr sz="3200" dirty="0">
              <a:latin typeface="Colonna MT" panose="04020805060202030203" pitchFamily="82" charset="0"/>
            </a:endParaRPr>
          </a:p>
          <a:p>
            <a:pPr marL="257163" indent="-257163">
              <a:buClr>
                <a:srgbClr val="8F12B9"/>
              </a:buClr>
              <a:buSzPts val="2800"/>
              <a:buFont typeface="Arial"/>
              <a:buChar char="•"/>
            </a:pPr>
            <a:r>
              <a:rPr lang="en-AU" sz="3200" b="1" dirty="0">
                <a:solidFill>
                  <a:srgbClr val="8F12B9"/>
                </a:solidFill>
                <a:latin typeface="Colonna MT" panose="04020805060202030203" pitchFamily="82" charset="0"/>
                <a:ea typeface="Federo"/>
                <a:cs typeface="Federo"/>
                <a:sym typeface="Federo"/>
              </a:rPr>
              <a:t>Display Information / Output of (in) a program</a:t>
            </a:r>
            <a:endParaRPr sz="3200" b="1" dirty="0">
              <a:solidFill>
                <a:srgbClr val="8F12B9"/>
              </a:solidFill>
              <a:latin typeface="Colonna MT" panose="04020805060202030203" pitchFamily="82" charset="0"/>
              <a:ea typeface="Federo"/>
              <a:cs typeface="Federo"/>
              <a:sym typeface="Federo"/>
            </a:endParaRPr>
          </a:p>
        </p:txBody>
      </p:sp>
      <p:pic>
        <p:nvPicPr>
          <p:cNvPr id="3" name="Google Shape;371;p38"/>
          <p:cNvPicPr preferRelativeResize="0"/>
          <p:nvPr/>
        </p:nvPicPr>
        <p:blipFill rotWithShape="1">
          <a:blip r:embed="rId2">
            <a:alphaModFix/>
          </a:blip>
          <a:srcRect/>
          <a:stretch/>
        </p:blipFill>
        <p:spPr>
          <a:xfrm>
            <a:off x="1513738" y="1747319"/>
            <a:ext cx="5006703" cy="4320195"/>
          </a:xfrm>
          <a:prstGeom prst="rect">
            <a:avLst/>
          </a:prstGeom>
          <a:noFill/>
          <a:ln>
            <a:noFill/>
          </a:ln>
        </p:spPr>
      </p:pic>
    </p:spTree>
    <p:extLst>
      <p:ext uri="{BB962C8B-B14F-4D97-AF65-F5344CB8AC3E}">
        <p14:creationId xmlns:p14="http://schemas.microsoft.com/office/powerpoint/2010/main" val="321338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6;p39"/>
          <p:cNvSpPr/>
          <p:nvPr/>
        </p:nvSpPr>
        <p:spPr>
          <a:xfrm>
            <a:off x="6174464" y="349259"/>
            <a:ext cx="4986344" cy="5205507"/>
          </a:xfrm>
          <a:prstGeom prst="flowChartAlternateProcess">
            <a:avLst/>
          </a:prstGeom>
          <a:solidFill>
            <a:srgbClr val="D8D8D8"/>
          </a:solidFill>
          <a:ln w="15875" cap="rnd" cmpd="sng">
            <a:solidFill>
              <a:srgbClr val="262626"/>
            </a:solidFill>
            <a:prstDash val="solid"/>
            <a:round/>
            <a:headEnd type="none" w="sm" len="sm"/>
            <a:tailEnd type="none" w="sm" len="sm"/>
          </a:ln>
        </p:spPr>
        <p:txBody>
          <a:bodyPr spcFirstLastPara="1" wrap="square" lIns="51428" tIns="25707" rIns="51428" bIns="25707" anchor="ctr" anchorCtr="0">
            <a:noAutofit/>
          </a:bodyPr>
          <a:lstStyle/>
          <a:p>
            <a:pPr algn="ctr"/>
            <a:endParaRPr sz="1013">
              <a:solidFill>
                <a:schemeClr val="lt1"/>
              </a:solidFill>
              <a:latin typeface="Century Gothic"/>
              <a:ea typeface="Century Gothic"/>
              <a:cs typeface="Century Gothic"/>
              <a:sym typeface="Century Gothic"/>
            </a:endParaRPr>
          </a:p>
        </p:txBody>
      </p:sp>
      <p:sp>
        <p:nvSpPr>
          <p:cNvPr id="3" name="Google Shape;379;p39"/>
          <p:cNvSpPr/>
          <p:nvPr/>
        </p:nvSpPr>
        <p:spPr>
          <a:xfrm>
            <a:off x="402962" y="349259"/>
            <a:ext cx="6568205" cy="610408"/>
          </a:xfrm>
          <a:prstGeom prst="rect">
            <a:avLst/>
          </a:prstGeom>
          <a:noFill/>
          <a:ln>
            <a:noFill/>
          </a:ln>
        </p:spPr>
        <p:txBody>
          <a:bodyPr spcFirstLastPara="1" wrap="square" lIns="51428" tIns="25707" rIns="51428" bIns="25707" anchor="t" anchorCtr="0">
            <a:noAutofit/>
          </a:bodyPr>
          <a:lstStyle/>
          <a:p>
            <a:pPr marL="257163" indent="-257163">
              <a:buClr>
                <a:srgbClr val="8F12B9"/>
              </a:buClr>
              <a:buSzPts val="2800"/>
              <a:buFont typeface="Arial"/>
              <a:buChar char="•"/>
            </a:pPr>
            <a:r>
              <a:rPr lang="en-AU" sz="3200" b="1" dirty="0">
                <a:solidFill>
                  <a:srgbClr val="8F12B9"/>
                </a:solidFill>
                <a:latin typeface="Colonna MT" panose="04020805060202030203" pitchFamily="82" charset="0"/>
                <a:ea typeface="Federo"/>
                <a:cs typeface="Federo"/>
                <a:sym typeface="Federo"/>
              </a:rPr>
              <a:t>What is this program doing?</a:t>
            </a:r>
            <a:endParaRPr sz="3200" b="1" dirty="0">
              <a:solidFill>
                <a:srgbClr val="8F12B9"/>
              </a:solidFill>
              <a:latin typeface="Colonna MT" panose="04020805060202030203" pitchFamily="82" charset="0"/>
              <a:ea typeface="Federo"/>
              <a:cs typeface="Federo"/>
              <a:sym typeface="Federo"/>
            </a:endParaRPr>
          </a:p>
        </p:txBody>
      </p:sp>
      <p:pic>
        <p:nvPicPr>
          <p:cNvPr id="4" name="Google Shape;380;p39" descr="C:\Users\SANJEE~1.MES\AppData\Local\Temp\SNAGHTML479d9b5.PNG"/>
          <p:cNvPicPr preferRelativeResize="0"/>
          <p:nvPr/>
        </p:nvPicPr>
        <p:blipFill rotWithShape="1">
          <a:blip r:embed="rId2">
            <a:alphaModFix/>
          </a:blip>
          <a:srcRect/>
          <a:stretch/>
        </p:blipFill>
        <p:spPr>
          <a:xfrm>
            <a:off x="758244" y="1060717"/>
            <a:ext cx="5035974" cy="5186174"/>
          </a:xfrm>
          <a:prstGeom prst="rect">
            <a:avLst/>
          </a:prstGeom>
          <a:noFill/>
          <a:ln>
            <a:noFill/>
          </a:ln>
        </p:spPr>
      </p:pic>
      <p:sp>
        <p:nvSpPr>
          <p:cNvPr id="5" name="Google Shape;381;p39"/>
          <p:cNvSpPr txBox="1"/>
          <p:nvPr/>
        </p:nvSpPr>
        <p:spPr>
          <a:xfrm>
            <a:off x="6432117" y="787652"/>
            <a:ext cx="4797058" cy="4416738"/>
          </a:xfrm>
          <a:prstGeom prst="rect">
            <a:avLst/>
          </a:prstGeom>
          <a:noFill/>
          <a:ln>
            <a:noFill/>
          </a:ln>
        </p:spPr>
        <p:txBody>
          <a:bodyPr spcFirstLastPara="1" wrap="square" lIns="51428" tIns="25707" rIns="51428" bIns="25707" anchor="t" anchorCtr="0">
            <a:noAutofit/>
          </a:bodyPr>
          <a:lstStyle/>
          <a:p>
            <a:pPr marL="192873" indent="-192873">
              <a:buClr>
                <a:srgbClr val="FF0000"/>
              </a:buClr>
              <a:buSzPts val="2400"/>
              <a:buFont typeface="Century Gothic"/>
              <a:buAutoNum type="arabicPeriod"/>
            </a:pPr>
            <a:r>
              <a:rPr lang="en-AU" sz="2800" b="1" dirty="0" smtClean="0">
                <a:solidFill>
                  <a:srgbClr val="0070C0"/>
                </a:solidFill>
                <a:latin typeface="Century Gothic"/>
                <a:ea typeface="Century Gothic"/>
                <a:cs typeface="Century Gothic"/>
                <a:sym typeface="Century Gothic"/>
              </a:rPr>
              <a:t>  It </a:t>
            </a:r>
            <a:r>
              <a:rPr lang="en-AU" sz="2800" b="1" dirty="0">
                <a:solidFill>
                  <a:srgbClr val="0070C0"/>
                </a:solidFill>
                <a:latin typeface="Century Gothic"/>
                <a:ea typeface="Century Gothic"/>
                <a:cs typeface="Century Gothic"/>
                <a:sym typeface="Century Gothic"/>
              </a:rPr>
              <a:t>is setting a Grid scale</a:t>
            </a:r>
            <a:endParaRPr sz="2800" dirty="0">
              <a:solidFill>
                <a:srgbClr val="0070C0"/>
              </a:solidFill>
            </a:endParaRPr>
          </a:p>
          <a:p>
            <a:pPr marL="192873" indent="-192873">
              <a:buClr>
                <a:srgbClr val="FF0000"/>
              </a:buClr>
              <a:buSzPts val="2400"/>
              <a:buFont typeface="Century Gothic"/>
              <a:buAutoNum type="arabicPeriod"/>
            </a:pPr>
            <a:r>
              <a:rPr lang="en-AU" sz="2800" b="1" dirty="0" smtClean="0">
                <a:solidFill>
                  <a:srgbClr val="0070C0"/>
                </a:solidFill>
                <a:latin typeface="Century Gothic"/>
                <a:ea typeface="Century Gothic"/>
                <a:cs typeface="Century Gothic"/>
                <a:sym typeface="Century Gothic"/>
              </a:rPr>
              <a:t>  Requesting </a:t>
            </a:r>
            <a:r>
              <a:rPr lang="en-AU" sz="2800" b="1" dirty="0">
                <a:solidFill>
                  <a:srgbClr val="0070C0"/>
                </a:solidFill>
                <a:latin typeface="Century Gothic"/>
                <a:ea typeface="Century Gothic"/>
                <a:cs typeface="Century Gothic"/>
                <a:sym typeface="Century Gothic"/>
              </a:rPr>
              <a:t>2 inputs</a:t>
            </a:r>
            <a:endParaRPr sz="2800" dirty="0">
              <a:solidFill>
                <a:srgbClr val="0070C0"/>
              </a:solidFill>
            </a:endParaRPr>
          </a:p>
          <a:p>
            <a:r>
              <a:rPr lang="en-AU" sz="2800" b="1" dirty="0">
                <a:solidFill>
                  <a:srgbClr val="0070C0"/>
                </a:solidFill>
                <a:latin typeface="Century Gothic"/>
                <a:ea typeface="Century Gothic"/>
                <a:cs typeface="Century Gothic"/>
                <a:sym typeface="Century Gothic"/>
              </a:rPr>
              <a:t>     X and y coordinates</a:t>
            </a:r>
            <a:endParaRPr sz="2800" dirty="0">
              <a:solidFill>
                <a:srgbClr val="0070C0"/>
              </a:solidFill>
            </a:endParaRPr>
          </a:p>
          <a:p>
            <a:r>
              <a:rPr lang="en-AU" sz="2800" b="1" dirty="0">
                <a:solidFill>
                  <a:srgbClr val="FF0000"/>
                </a:solidFill>
                <a:latin typeface="Century Gothic"/>
                <a:ea typeface="Century Gothic"/>
                <a:cs typeface="Century Gothic"/>
                <a:sym typeface="Century Gothic"/>
              </a:rPr>
              <a:t>3</a:t>
            </a:r>
            <a:r>
              <a:rPr lang="en-AU" sz="2800" b="1" dirty="0">
                <a:solidFill>
                  <a:srgbClr val="0070C0"/>
                </a:solidFill>
                <a:latin typeface="Century Gothic"/>
                <a:ea typeface="Century Gothic"/>
                <a:cs typeface="Century Gothic"/>
                <a:sym typeface="Century Gothic"/>
              </a:rPr>
              <a:t>. </a:t>
            </a:r>
            <a:r>
              <a:rPr lang="en-AU" sz="2800" b="1" dirty="0" smtClean="0">
                <a:solidFill>
                  <a:srgbClr val="0070C0"/>
                </a:solidFill>
                <a:latin typeface="Century Gothic"/>
                <a:ea typeface="Century Gothic"/>
                <a:cs typeface="Century Gothic"/>
                <a:sym typeface="Century Gothic"/>
              </a:rPr>
              <a:t> It </a:t>
            </a:r>
            <a:r>
              <a:rPr lang="en-AU" sz="2800" b="1" dirty="0">
                <a:solidFill>
                  <a:srgbClr val="0070C0"/>
                </a:solidFill>
                <a:latin typeface="Century Gothic"/>
                <a:ea typeface="Century Gothic"/>
                <a:cs typeface="Century Gothic"/>
                <a:sym typeface="Century Gothic"/>
              </a:rPr>
              <a:t>will treat the current </a:t>
            </a:r>
            <a:endParaRPr sz="2800" dirty="0">
              <a:solidFill>
                <a:srgbClr val="0070C0"/>
              </a:solidFill>
            </a:endParaRPr>
          </a:p>
          <a:p>
            <a:r>
              <a:rPr lang="en-AU" sz="2800" b="1" dirty="0">
                <a:solidFill>
                  <a:srgbClr val="0070C0"/>
                </a:solidFill>
                <a:latin typeface="Century Gothic"/>
                <a:ea typeface="Century Gothic"/>
                <a:cs typeface="Century Gothic"/>
                <a:sym typeface="Century Gothic"/>
              </a:rPr>
              <a:t>    position of the Rover</a:t>
            </a:r>
            <a:endParaRPr sz="2800" dirty="0">
              <a:solidFill>
                <a:srgbClr val="0070C0"/>
              </a:solidFill>
            </a:endParaRPr>
          </a:p>
          <a:p>
            <a:r>
              <a:rPr lang="en-AU" sz="2800" b="1" dirty="0">
                <a:solidFill>
                  <a:srgbClr val="0070C0"/>
                </a:solidFill>
                <a:latin typeface="Century Gothic"/>
                <a:ea typeface="Century Gothic"/>
                <a:cs typeface="Century Gothic"/>
                <a:sym typeface="Century Gothic"/>
              </a:rPr>
              <a:t>    as the Origin</a:t>
            </a:r>
            <a:endParaRPr sz="2800" dirty="0">
              <a:solidFill>
                <a:srgbClr val="0070C0"/>
              </a:solidFill>
            </a:endParaRPr>
          </a:p>
          <a:p>
            <a:r>
              <a:rPr lang="en-AU" sz="2800" b="1" dirty="0">
                <a:solidFill>
                  <a:srgbClr val="FF0000"/>
                </a:solidFill>
                <a:latin typeface="Century Gothic"/>
                <a:ea typeface="Century Gothic"/>
                <a:cs typeface="Century Gothic"/>
                <a:sym typeface="Century Gothic"/>
              </a:rPr>
              <a:t>4</a:t>
            </a:r>
            <a:r>
              <a:rPr lang="en-AU" sz="2800" b="1" dirty="0">
                <a:solidFill>
                  <a:srgbClr val="0070C0"/>
                </a:solidFill>
                <a:latin typeface="Century Gothic"/>
                <a:ea typeface="Century Gothic"/>
                <a:cs typeface="Century Gothic"/>
                <a:sym typeface="Century Gothic"/>
              </a:rPr>
              <a:t>. Will move the Rover</a:t>
            </a:r>
            <a:endParaRPr sz="2800" dirty="0">
              <a:solidFill>
                <a:srgbClr val="0070C0"/>
              </a:solidFill>
            </a:endParaRPr>
          </a:p>
          <a:p>
            <a:r>
              <a:rPr lang="en-AU" sz="2800" b="1" dirty="0">
                <a:solidFill>
                  <a:srgbClr val="0070C0"/>
                </a:solidFill>
                <a:latin typeface="Century Gothic"/>
                <a:ea typeface="Century Gothic"/>
                <a:cs typeface="Century Gothic"/>
                <a:sym typeface="Century Gothic"/>
              </a:rPr>
              <a:t>    to the point(</a:t>
            </a:r>
            <a:r>
              <a:rPr lang="en-AU" sz="2800" b="1" dirty="0" err="1">
                <a:solidFill>
                  <a:srgbClr val="0070C0"/>
                </a:solidFill>
                <a:latin typeface="Century Gothic"/>
                <a:ea typeface="Century Gothic"/>
                <a:cs typeface="Century Gothic"/>
                <a:sym typeface="Century Gothic"/>
              </a:rPr>
              <a:t>a,b</a:t>
            </a:r>
            <a:r>
              <a:rPr lang="en-AU" sz="2800" b="1" dirty="0" smtClean="0">
                <a:solidFill>
                  <a:srgbClr val="0070C0"/>
                </a:solidFill>
                <a:latin typeface="Century Gothic"/>
                <a:ea typeface="Century Gothic"/>
                <a:cs typeface="Century Gothic"/>
                <a:sym typeface="Century Gothic"/>
              </a:rPr>
              <a:t>)</a:t>
            </a:r>
          </a:p>
          <a:p>
            <a:r>
              <a:rPr lang="en-GB" sz="2800" b="1" dirty="0" smtClean="0">
                <a:solidFill>
                  <a:srgbClr val="FF0000"/>
                </a:solidFill>
                <a:latin typeface="Century Gothic"/>
                <a:ea typeface="Century Gothic"/>
                <a:cs typeface="Century Gothic"/>
                <a:sym typeface="Century Gothic"/>
              </a:rPr>
              <a:t>5</a:t>
            </a:r>
            <a:r>
              <a:rPr lang="en-GB" sz="2800" b="1" dirty="0" smtClean="0">
                <a:latin typeface="Century Gothic"/>
                <a:ea typeface="Century Gothic"/>
                <a:cs typeface="Century Gothic"/>
                <a:sym typeface="Century Gothic"/>
              </a:rPr>
              <a:t>. Observe the use of the </a:t>
            </a:r>
            <a:r>
              <a:rPr lang="en-GB" sz="2800" b="1" dirty="0" err="1" smtClean="0">
                <a:solidFill>
                  <a:srgbClr val="FF0000"/>
                </a:solidFill>
                <a:latin typeface="Century Gothic"/>
                <a:ea typeface="Century Gothic"/>
                <a:cs typeface="Century Gothic"/>
                <a:sym typeface="Century Gothic"/>
              </a:rPr>
              <a:t>eval</a:t>
            </a:r>
            <a:r>
              <a:rPr lang="en-GB" sz="2800" b="1" dirty="0" smtClean="0">
                <a:solidFill>
                  <a:srgbClr val="FF0000"/>
                </a:solidFill>
                <a:latin typeface="Century Gothic"/>
                <a:ea typeface="Century Gothic"/>
                <a:cs typeface="Century Gothic"/>
                <a:sym typeface="Century Gothic"/>
              </a:rPr>
              <a:t>() </a:t>
            </a:r>
            <a:r>
              <a:rPr lang="en-GB" sz="2800" b="1" dirty="0" smtClean="0">
                <a:latin typeface="Century Gothic"/>
                <a:ea typeface="Century Gothic"/>
                <a:cs typeface="Century Gothic"/>
                <a:sym typeface="Century Gothic"/>
              </a:rPr>
              <a:t>command</a:t>
            </a:r>
            <a:endParaRPr sz="2800" b="1" dirty="0">
              <a:latin typeface="Century Gothic"/>
              <a:ea typeface="Century Gothic"/>
              <a:cs typeface="Century Gothic"/>
              <a:sym typeface="Century Gothic"/>
            </a:endParaRPr>
          </a:p>
        </p:txBody>
      </p:sp>
    </p:spTree>
    <p:extLst>
      <p:ext uri="{BB962C8B-B14F-4D97-AF65-F5344CB8AC3E}">
        <p14:creationId xmlns:p14="http://schemas.microsoft.com/office/powerpoint/2010/main" val="248306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88;p40"/>
          <p:cNvPicPr preferRelativeResize="0"/>
          <p:nvPr/>
        </p:nvPicPr>
        <p:blipFill rotWithShape="1">
          <a:blip r:embed="rId2">
            <a:alphaModFix/>
          </a:blip>
          <a:srcRect/>
          <a:stretch/>
        </p:blipFill>
        <p:spPr>
          <a:xfrm>
            <a:off x="1162228" y="640935"/>
            <a:ext cx="2879933" cy="5479885"/>
          </a:xfrm>
          <a:prstGeom prst="rect">
            <a:avLst/>
          </a:prstGeom>
          <a:noFill/>
          <a:ln>
            <a:noFill/>
          </a:ln>
        </p:spPr>
      </p:pic>
      <p:pic>
        <p:nvPicPr>
          <p:cNvPr id="3" name="Google Shape;389;p40"/>
          <p:cNvPicPr preferRelativeResize="0"/>
          <p:nvPr/>
        </p:nvPicPr>
        <p:blipFill rotWithShape="1">
          <a:blip r:embed="rId3">
            <a:alphaModFix/>
          </a:blip>
          <a:srcRect/>
          <a:stretch/>
        </p:blipFill>
        <p:spPr>
          <a:xfrm>
            <a:off x="4508998" y="2930015"/>
            <a:ext cx="4874283" cy="3190805"/>
          </a:xfrm>
          <a:prstGeom prst="rect">
            <a:avLst/>
          </a:prstGeom>
          <a:noFill/>
          <a:ln>
            <a:noFill/>
          </a:ln>
        </p:spPr>
      </p:pic>
      <p:sp>
        <p:nvSpPr>
          <p:cNvPr id="4" name="Google Shape;390;p40"/>
          <p:cNvSpPr/>
          <p:nvPr/>
        </p:nvSpPr>
        <p:spPr>
          <a:xfrm>
            <a:off x="4230168" y="249735"/>
            <a:ext cx="7093010" cy="2066175"/>
          </a:xfrm>
          <a:prstGeom prst="rect">
            <a:avLst/>
          </a:prstGeom>
          <a:noFill/>
          <a:ln>
            <a:noFill/>
          </a:ln>
        </p:spPr>
        <p:txBody>
          <a:bodyPr spcFirstLastPara="1" wrap="square" lIns="51428" tIns="25707" rIns="51428" bIns="25707" anchor="t" anchorCtr="0">
            <a:noAutofit/>
          </a:bodyPr>
          <a:lstStyle/>
          <a:p>
            <a:pPr marL="257163" indent="-257163">
              <a:buClr>
                <a:srgbClr val="8F12B9"/>
              </a:buClr>
              <a:buSzPts val="2000"/>
              <a:buFont typeface="Arial"/>
              <a:buChar char="•"/>
            </a:pPr>
            <a:r>
              <a:rPr lang="en-AU" sz="2400" b="1" dirty="0">
                <a:solidFill>
                  <a:srgbClr val="8F12B9"/>
                </a:solidFill>
                <a:latin typeface="Adobe Song Std L" panose="02020300000000000000" pitchFamily="18" charset="-128"/>
                <a:ea typeface="Adobe Song Std L" panose="02020300000000000000" pitchFamily="18" charset="-128"/>
                <a:cs typeface="Federo"/>
                <a:sym typeface="Federo"/>
              </a:rPr>
              <a:t>Getting Rover to draw a Cartesian graph</a:t>
            </a:r>
            <a:endParaRPr sz="2400" b="1" dirty="0">
              <a:solidFill>
                <a:srgbClr val="8F12B9"/>
              </a:solidFill>
              <a:latin typeface="Adobe Song Std L" panose="02020300000000000000" pitchFamily="18" charset="-128"/>
              <a:ea typeface="Adobe Song Std L" panose="02020300000000000000" pitchFamily="18" charset="-128"/>
              <a:cs typeface="Federo"/>
              <a:sym typeface="Federo"/>
            </a:endParaRPr>
          </a:p>
          <a:p>
            <a:pPr marL="257163" indent="-257163">
              <a:buClr>
                <a:srgbClr val="8F12B9"/>
              </a:buClr>
              <a:buSzPts val="2000"/>
              <a:buFont typeface="Arial"/>
              <a:buChar char="•"/>
            </a:pPr>
            <a:r>
              <a:rPr lang="en-AU" sz="2400" b="1" dirty="0" smtClean="0">
                <a:solidFill>
                  <a:srgbClr val="8F12B9"/>
                </a:solidFill>
                <a:latin typeface="Adobe Song Std L" panose="02020300000000000000" pitchFamily="18" charset="-128"/>
                <a:ea typeface="Adobe Song Std L" panose="02020300000000000000" pitchFamily="18" charset="-128"/>
                <a:cs typeface="Federo"/>
                <a:sym typeface="Federo"/>
              </a:rPr>
              <a:t>In this case it picks </a:t>
            </a:r>
            <a:r>
              <a:rPr lang="en-AU" sz="2400" b="1" dirty="0">
                <a:solidFill>
                  <a:srgbClr val="8F12B9"/>
                </a:solidFill>
                <a:latin typeface="Adobe Song Std L" panose="02020300000000000000" pitchFamily="18" charset="-128"/>
                <a:ea typeface="Adobe Song Std L" panose="02020300000000000000" pitchFamily="18" charset="-128"/>
                <a:cs typeface="Federo"/>
                <a:sym typeface="Federo"/>
              </a:rPr>
              <a:t>up x and y values from List and Spread sheet page</a:t>
            </a:r>
            <a:endParaRPr sz="2400" b="1" dirty="0">
              <a:latin typeface="Adobe Song Std L" panose="02020300000000000000" pitchFamily="18" charset="-128"/>
              <a:ea typeface="Adobe Song Std L" panose="02020300000000000000" pitchFamily="18" charset="-128"/>
            </a:endParaRPr>
          </a:p>
          <a:p>
            <a:pPr marL="257163" indent="-185730">
              <a:buClr>
                <a:schemeClr val="dk1"/>
              </a:buClr>
              <a:buSzPts val="2000"/>
            </a:pPr>
            <a:endParaRPr sz="2400" b="1" dirty="0">
              <a:solidFill>
                <a:srgbClr val="8F12B9"/>
              </a:solidFill>
              <a:latin typeface="Adobe Song Std L" panose="02020300000000000000" pitchFamily="18" charset="-128"/>
              <a:ea typeface="Adobe Song Std L" panose="02020300000000000000" pitchFamily="18" charset="-128"/>
              <a:cs typeface="Federo"/>
              <a:sym typeface="Federo"/>
            </a:endParaRPr>
          </a:p>
          <a:p>
            <a:pPr marL="257163" indent="-257163">
              <a:buClr>
                <a:srgbClr val="8F12B9"/>
              </a:buClr>
              <a:buSzPts val="2000"/>
              <a:buFont typeface="Arial"/>
              <a:buChar char="•"/>
            </a:pPr>
            <a:r>
              <a:rPr lang="en-AU" sz="2400" b="1" dirty="0">
                <a:solidFill>
                  <a:srgbClr val="8F12B9"/>
                </a:solidFill>
                <a:latin typeface="Adobe Song Std L" panose="02020300000000000000" pitchFamily="18" charset="-128"/>
                <a:ea typeface="Adobe Song Std L" panose="02020300000000000000" pitchFamily="18" charset="-128"/>
                <a:cs typeface="Federo"/>
                <a:sym typeface="Federo"/>
              </a:rPr>
              <a:t>We can graph the function directly by Requesting a function, specifying the domain (use the For command to generate </a:t>
            </a:r>
            <a:r>
              <a:rPr lang="en-AU" sz="2400" b="1" dirty="0" smtClean="0">
                <a:solidFill>
                  <a:srgbClr val="8F12B9"/>
                </a:solidFill>
                <a:latin typeface="Adobe Song Std L" panose="02020300000000000000" pitchFamily="18" charset="-128"/>
                <a:ea typeface="Adobe Song Std L" panose="02020300000000000000" pitchFamily="18" charset="-128"/>
                <a:cs typeface="Federo"/>
                <a:sym typeface="Federo"/>
              </a:rPr>
              <a:t>)</a:t>
            </a:r>
            <a:r>
              <a:rPr lang="en-AU" sz="2400" b="1" dirty="0">
                <a:latin typeface="Adobe Song Std L" panose="02020300000000000000" pitchFamily="18" charset="-128"/>
                <a:ea typeface="Adobe Song Std L" panose="02020300000000000000" pitchFamily="18" charset="-128"/>
                <a:sym typeface="Federo"/>
              </a:rPr>
              <a:t> </a:t>
            </a:r>
            <a:r>
              <a:rPr lang="en-AU" sz="2400" b="1" dirty="0" smtClean="0">
                <a:latin typeface="Adobe Song Std L" panose="02020300000000000000" pitchFamily="18" charset="-128"/>
                <a:ea typeface="Adobe Song Std L" panose="02020300000000000000" pitchFamily="18" charset="-128"/>
                <a:sym typeface="Federo"/>
              </a:rPr>
              <a:t> </a:t>
            </a:r>
            <a:r>
              <a:rPr lang="en-AU" sz="2400" b="1" dirty="0" smtClean="0">
                <a:solidFill>
                  <a:srgbClr val="8F12B9"/>
                </a:solidFill>
                <a:latin typeface="Adobe Song Std L" panose="02020300000000000000" pitchFamily="18" charset="-128"/>
                <a:ea typeface="Adobe Song Std L" panose="02020300000000000000" pitchFamily="18" charset="-128"/>
                <a:cs typeface="Federo"/>
                <a:sym typeface="Federo"/>
              </a:rPr>
              <a:t>X </a:t>
            </a:r>
            <a:r>
              <a:rPr lang="en-AU" sz="2400" b="1" dirty="0">
                <a:solidFill>
                  <a:srgbClr val="8F12B9"/>
                </a:solidFill>
                <a:latin typeface="Adobe Song Std L" panose="02020300000000000000" pitchFamily="18" charset="-128"/>
                <a:ea typeface="Adobe Song Std L" panose="02020300000000000000" pitchFamily="18" charset="-128"/>
                <a:cs typeface="Federo"/>
                <a:sym typeface="Federo"/>
              </a:rPr>
              <a:t>and y values</a:t>
            </a:r>
            <a:endParaRPr sz="2400" b="1" dirty="0">
              <a:solidFill>
                <a:srgbClr val="8F12B9"/>
              </a:solidFill>
              <a:latin typeface="Adobe Song Std L" panose="02020300000000000000" pitchFamily="18" charset="-128"/>
              <a:ea typeface="Adobe Song Std L" panose="02020300000000000000" pitchFamily="18" charset="-128"/>
              <a:cs typeface="Federo"/>
              <a:sym typeface="Federo"/>
            </a:endParaRPr>
          </a:p>
        </p:txBody>
      </p:sp>
    </p:spTree>
    <p:extLst>
      <p:ext uri="{BB962C8B-B14F-4D97-AF65-F5344CB8AC3E}">
        <p14:creationId xmlns:p14="http://schemas.microsoft.com/office/powerpoint/2010/main" val="1865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7;p41"/>
          <p:cNvSpPr/>
          <p:nvPr/>
        </p:nvSpPr>
        <p:spPr>
          <a:xfrm>
            <a:off x="1076207" y="2878140"/>
            <a:ext cx="3289452" cy="339497"/>
          </a:xfrm>
          <a:prstGeom prst="rect">
            <a:avLst/>
          </a:prstGeom>
          <a:noFill/>
          <a:ln>
            <a:noFill/>
          </a:ln>
        </p:spPr>
        <p:txBody>
          <a:bodyPr spcFirstLastPara="1" wrap="square" lIns="51428" tIns="25707" rIns="51428" bIns="25707" anchor="t" anchorCtr="0">
            <a:noAutofit/>
          </a:bodyPr>
          <a:lstStyle/>
          <a:p>
            <a:pPr marL="257163" indent="-257163">
              <a:buClr>
                <a:srgbClr val="8F12B9"/>
              </a:buClr>
              <a:buSzPts val="4000"/>
              <a:buFont typeface="Arial"/>
              <a:buChar char="•"/>
            </a:pPr>
            <a:r>
              <a:rPr lang="en-AU" sz="3200" b="1" dirty="0" smtClean="0">
                <a:solidFill>
                  <a:srgbClr val="8F12B9"/>
                </a:solidFill>
                <a:latin typeface="EB Garamond" panose="020B0604020202020204" charset="0"/>
                <a:ea typeface="EB Garamond" panose="020B0604020202020204" charset="0"/>
                <a:cs typeface="Federo"/>
                <a:sym typeface="Federo"/>
              </a:rPr>
              <a:t>Plot a </a:t>
            </a:r>
            <a:r>
              <a:rPr lang="en-AU" sz="3200" b="1" dirty="0">
                <a:solidFill>
                  <a:srgbClr val="8F12B9"/>
                </a:solidFill>
                <a:latin typeface="EB Garamond" panose="020B0604020202020204" charset="0"/>
                <a:ea typeface="EB Garamond" panose="020B0604020202020204" charset="0"/>
                <a:cs typeface="Federo"/>
                <a:sym typeface="Federo"/>
              </a:rPr>
              <a:t>Function</a:t>
            </a:r>
            <a:endParaRPr sz="3200" b="1" dirty="0">
              <a:solidFill>
                <a:srgbClr val="8F12B9"/>
              </a:solidFill>
              <a:latin typeface="EB Garamond" panose="020B0604020202020204" charset="0"/>
              <a:ea typeface="EB Garamond" panose="020B0604020202020204" charset="0"/>
              <a:cs typeface="Federo"/>
              <a:sym typeface="Federo"/>
            </a:endParaRPr>
          </a:p>
        </p:txBody>
      </p:sp>
      <p:pic>
        <p:nvPicPr>
          <p:cNvPr id="3" name="Google Shape;398;p41"/>
          <p:cNvPicPr preferRelativeResize="0"/>
          <p:nvPr/>
        </p:nvPicPr>
        <p:blipFill rotWithShape="1">
          <a:blip r:embed="rId2">
            <a:alphaModFix/>
          </a:blip>
          <a:srcRect/>
          <a:stretch/>
        </p:blipFill>
        <p:spPr>
          <a:xfrm>
            <a:off x="4839798" y="658025"/>
            <a:ext cx="6218460" cy="5298393"/>
          </a:xfrm>
          <a:prstGeom prst="rect">
            <a:avLst/>
          </a:prstGeom>
          <a:noFill/>
          <a:ln>
            <a:noFill/>
          </a:ln>
        </p:spPr>
      </p:pic>
    </p:spTree>
    <p:extLst>
      <p:ext uri="{BB962C8B-B14F-4D97-AF65-F5344CB8AC3E}">
        <p14:creationId xmlns:p14="http://schemas.microsoft.com/office/powerpoint/2010/main" val="6949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8026865"/>
              </p:ext>
            </p:extLst>
          </p:nvPr>
        </p:nvGraphicFramePr>
        <p:xfrm>
          <a:off x="1307506" y="649480"/>
          <a:ext cx="8973083" cy="5202795"/>
        </p:xfrm>
        <a:graphic>
          <a:graphicData uri="http://schemas.openxmlformats.org/drawingml/2006/table">
            <a:tbl>
              <a:tblPr/>
              <a:tblGrid>
                <a:gridCol w="640935">
                  <a:extLst>
                    <a:ext uri="{9D8B030D-6E8A-4147-A177-3AD203B41FA5}">
                      <a16:colId xmlns:a16="http://schemas.microsoft.com/office/drawing/2014/main" val="332079769"/>
                    </a:ext>
                  </a:extLst>
                </a:gridCol>
                <a:gridCol w="8332148">
                  <a:extLst>
                    <a:ext uri="{9D8B030D-6E8A-4147-A177-3AD203B41FA5}">
                      <a16:colId xmlns:a16="http://schemas.microsoft.com/office/drawing/2014/main" val="2635386714"/>
                    </a:ext>
                  </a:extLst>
                </a:gridCol>
              </a:tblGrid>
              <a:tr h="632127">
                <a:tc gridSpan="2">
                  <a:txBody>
                    <a:bodyPr/>
                    <a:lstStyle/>
                    <a:p>
                      <a:pPr algn="ctr" fontAlgn="t"/>
                      <a:r>
                        <a:rPr lang="en-AU" sz="2800" b="1" dirty="0">
                          <a:effectLst/>
                        </a:rPr>
                        <a:t>RV FORWARD [[SPEED s] [DISTANCE d] [TIME t]]</a:t>
                      </a:r>
                      <a:r>
                        <a:rPr lang="en-AU" sz="2800" dirty="0">
                          <a:effectLst/>
                        </a:rPr>
                        <a:t> </a:t>
                      </a:r>
                    </a:p>
                  </a:txBody>
                  <a:tcPr marL="26838" marR="40282" marT="26838" marB="26838">
                    <a:lnL>
                      <a:noFill/>
                    </a:lnL>
                    <a:lnT>
                      <a:noFill/>
                    </a:lnT>
                    <a:lnB w="4763" cap="flat" cmpd="sng" algn="ctr">
                      <a:solidFill>
                        <a:srgbClr val="000000"/>
                      </a:solidFill>
                      <a:prstDash val="solid"/>
                      <a:round/>
                      <a:headEnd type="none" w="med" len="med"/>
                      <a:tailEnd type="none" w="med" len="med"/>
                    </a:lnB>
                  </a:tcPr>
                </a:tc>
                <a:tc hMerge="1">
                  <a:txBody>
                    <a:bodyPr/>
                    <a:lstStyle/>
                    <a:p>
                      <a:endParaRPr lang="en-AU" sz="1000" dirty="0"/>
                    </a:p>
                  </a:txBody>
                  <a:tcPr marL="48338" marR="48338" marT="24169" marB="24169">
                    <a:lnL>
                      <a:noFill/>
                    </a:lnL>
                  </a:tcPr>
                </a:tc>
                <a:extLst>
                  <a:ext uri="{0D108BD9-81ED-4DB2-BD59-A6C34878D82A}">
                    <a16:rowId xmlns:a16="http://schemas.microsoft.com/office/drawing/2014/main" val="2995186928"/>
                  </a:ext>
                </a:extLst>
              </a:tr>
              <a:tr h="4570668">
                <a:tc>
                  <a:txBody>
                    <a:bodyPr/>
                    <a:lstStyle/>
                    <a:p>
                      <a:pPr algn="l" fontAlgn="t"/>
                      <a:endParaRPr lang="en-AU" sz="1000" dirty="0">
                        <a:effectLst/>
                      </a:endParaRPr>
                    </a:p>
                  </a:txBody>
                  <a:tcPr marL="26838" marR="40282" marT="26838" marB="26838">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AEBD7"/>
                    </a:solidFill>
                  </a:tcPr>
                </a:tc>
                <a:tc>
                  <a:txBody>
                    <a:bodyPr/>
                    <a:lstStyle/>
                    <a:p>
                      <a:pPr algn="l" fontAlgn="t"/>
                      <a:r>
                        <a:rPr lang="en-AU" sz="1800" dirty="0">
                          <a:effectLst/>
                          <a:latin typeface="&amp;quot"/>
                        </a:rPr>
                        <a:t>Send ("RV FORWARD 0.5 M")</a:t>
                      </a:r>
                      <a:r>
                        <a:rPr lang="en-AU" sz="1800" dirty="0">
                          <a:effectLst/>
                        </a:rPr>
                        <a:t> </a:t>
                      </a:r>
                    </a:p>
                    <a:p>
                      <a:pPr algn="l" fontAlgn="t"/>
                      <a:r>
                        <a:rPr lang="en-AU" sz="1800" dirty="0">
                          <a:effectLst/>
                          <a:latin typeface="&amp;quot"/>
                        </a:rPr>
                        <a:t>Send ("RV FORWARD SPEED 0.22 M/S TIME 10")</a:t>
                      </a:r>
                      <a:r>
                        <a:rPr lang="en-AU" sz="1800" dirty="0">
                          <a:effectLst/>
                        </a:rPr>
                        <a:t> </a:t>
                      </a:r>
                    </a:p>
                    <a:p>
                      <a:pPr algn="l" fontAlgn="t"/>
                      <a:r>
                        <a:rPr lang="en-AU" sz="1800" dirty="0">
                          <a:effectLst/>
                          <a:latin typeface="&amp;quot"/>
                        </a:rPr>
                        <a:t>[SET] RV FORWARD</a:t>
                      </a:r>
                      <a:r>
                        <a:rPr lang="en-AU" sz="1800" dirty="0">
                          <a:effectLst/>
                        </a:rPr>
                        <a:t> </a:t>
                      </a:r>
                    </a:p>
                    <a:p>
                      <a:pPr algn="l" fontAlgn="t"/>
                      <a:r>
                        <a:rPr lang="en-AU" sz="1800" dirty="0">
                          <a:effectLst/>
                          <a:latin typeface="&amp;quot"/>
                        </a:rPr>
                        <a:t>[SET] RV FORWARD [DISTANCE] d [M|UNIT|REV]</a:t>
                      </a:r>
                      <a:r>
                        <a:rPr lang="en-AU" sz="1800" dirty="0">
                          <a:effectLst/>
                        </a:rPr>
                        <a:t> </a:t>
                      </a:r>
                    </a:p>
                    <a:p>
                      <a:pPr algn="l" fontAlgn="t"/>
                      <a:r>
                        <a:rPr lang="en-AU" sz="1800" dirty="0">
                          <a:effectLst/>
                          <a:latin typeface="&amp;quot"/>
                        </a:rPr>
                        <a:t>[SET] RV FORWARD [DISTANCE] d [M|UNIT|REV]</a:t>
                      </a:r>
                      <a:r>
                        <a:rPr lang="en-AU" sz="1800" dirty="0">
                          <a:effectLst/>
                        </a:rPr>
                        <a:t> </a:t>
                      </a:r>
                    </a:p>
                    <a:p>
                      <a:pPr algn="l" fontAlgn="t"/>
                      <a:r>
                        <a:rPr lang="en-AU" sz="1800" dirty="0">
                          <a:effectLst/>
                        </a:rPr>
                        <a:t>              </a:t>
                      </a:r>
                      <a:r>
                        <a:rPr lang="en-AU" sz="1800" dirty="0">
                          <a:effectLst/>
                          <a:latin typeface="&amp;quot"/>
                        </a:rPr>
                        <a:t>SPEED </a:t>
                      </a:r>
                      <a:r>
                        <a:rPr lang="en-AU" sz="1800" dirty="0" err="1">
                          <a:effectLst/>
                          <a:latin typeface="&amp;quot"/>
                        </a:rPr>
                        <a:t>s.ss</a:t>
                      </a:r>
                      <a:r>
                        <a:rPr lang="en-AU" sz="1800" dirty="0">
                          <a:effectLst/>
                          <a:latin typeface="&amp;quot"/>
                        </a:rPr>
                        <a:t> [M/S|[UNIT/S]|REV/S]</a:t>
                      </a:r>
                      <a:endParaRPr lang="en-AU" sz="1800" dirty="0">
                        <a:effectLst/>
                      </a:endParaRPr>
                    </a:p>
                    <a:p>
                      <a:pPr algn="l" fontAlgn="t"/>
                      <a:r>
                        <a:rPr lang="en-AU" sz="1800" dirty="0">
                          <a:effectLst/>
                          <a:latin typeface="&amp;quot"/>
                        </a:rPr>
                        <a:t>[SET] RV FORWARD [DISTANCE] d [M|UNIT|REV]</a:t>
                      </a:r>
                      <a:r>
                        <a:rPr lang="en-AU" sz="1800" dirty="0">
                          <a:effectLst/>
                        </a:rPr>
                        <a:t> </a:t>
                      </a:r>
                    </a:p>
                    <a:p>
                      <a:pPr algn="l" fontAlgn="t"/>
                      <a:r>
                        <a:rPr lang="en-AU" sz="1800" dirty="0">
                          <a:effectLst/>
                        </a:rPr>
                        <a:t>              </a:t>
                      </a:r>
                      <a:r>
                        <a:rPr lang="en-AU" sz="1800" dirty="0">
                          <a:effectLst/>
                          <a:latin typeface="&amp;quot"/>
                        </a:rPr>
                        <a:t>TIME t</a:t>
                      </a:r>
                      <a:endParaRPr lang="en-AU" sz="1800" dirty="0">
                        <a:effectLst/>
                      </a:endParaRPr>
                    </a:p>
                    <a:p>
                      <a:pPr algn="l" fontAlgn="t"/>
                      <a:r>
                        <a:rPr lang="en-AU" sz="1800" dirty="0">
                          <a:effectLst/>
                          <a:latin typeface="&amp;quot"/>
                        </a:rPr>
                        <a:t>[SET] RV FORWARD SPEED s [M/S|UNIT/S|REV/S]</a:t>
                      </a:r>
                      <a:r>
                        <a:rPr lang="en-AU" sz="1800" dirty="0">
                          <a:effectLst/>
                        </a:rPr>
                        <a:t> </a:t>
                      </a:r>
                    </a:p>
                    <a:p>
                      <a:pPr algn="l" fontAlgn="t"/>
                      <a:r>
                        <a:rPr lang="en-AU" sz="1800" dirty="0">
                          <a:effectLst/>
                        </a:rPr>
                        <a:t>              </a:t>
                      </a:r>
                      <a:r>
                        <a:rPr lang="en-AU" sz="1800" dirty="0">
                          <a:effectLst/>
                          <a:latin typeface="&amp;quot"/>
                        </a:rPr>
                        <a:t>[TIME t]</a:t>
                      </a:r>
                      <a:endParaRPr lang="en-AU" sz="1800" dirty="0">
                        <a:effectLst/>
                      </a:endParaRPr>
                    </a:p>
                    <a:p>
                      <a:pPr algn="l" fontAlgn="t"/>
                      <a:r>
                        <a:rPr lang="en-AU" sz="1800" dirty="0">
                          <a:effectLst/>
                          <a:latin typeface="&amp;quot"/>
                        </a:rPr>
                        <a:t>[SET] RV FORWARD TIME t [SPEED </a:t>
                      </a:r>
                      <a:r>
                        <a:rPr lang="en-AU" sz="1800" dirty="0" err="1">
                          <a:effectLst/>
                          <a:latin typeface="&amp;quot"/>
                        </a:rPr>
                        <a:t>s.ss</a:t>
                      </a:r>
                      <a:r>
                        <a:rPr lang="en-AU" sz="1800" dirty="0">
                          <a:effectLst/>
                        </a:rPr>
                        <a:t> </a:t>
                      </a:r>
                    </a:p>
                    <a:p>
                      <a:pPr algn="l" fontAlgn="t"/>
                      <a:r>
                        <a:rPr lang="en-AU" sz="1800" dirty="0">
                          <a:effectLst/>
                        </a:rPr>
                        <a:t>              </a:t>
                      </a:r>
                      <a:r>
                        <a:rPr lang="en-AU" sz="1800" dirty="0">
                          <a:effectLst/>
                          <a:latin typeface="&amp;quot"/>
                        </a:rPr>
                        <a:t>[M/S|[UNIT/S]|REV/S]]</a:t>
                      </a:r>
                      <a:endParaRPr lang="en-AU" sz="1800" dirty="0">
                        <a:effectLst/>
                      </a:endParaRPr>
                    </a:p>
                  </a:txBody>
                  <a:tcPr marL="26838" marR="40282" marT="26838" marB="26838">
                    <a:lnL w="4763" cap="flat" cmpd="sng" algn="ctr">
                      <a:solidFill>
                        <a:srgbClr val="000000"/>
                      </a:solidFill>
                      <a:prstDash val="solid"/>
                      <a:round/>
                      <a:headEnd type="none" w="med" len="med"/>
                      <a:tailEnd type="none" w="med" len="med"/>
                    </a:lnL>
                    <a:lnR>
                      <a:noFill/>
                    </a:lnR>
                    <a:lnB w="4763"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35218408"/>
                  </a:ext>
                </a:extLst>
              </a:tr>
            </a:tbl>
          </a:graphicData>
        </a:graphic>
      </p:graphicFrame>
    </p:spTree>
    <p:extLst>
      <p:ext uri="{BB962C8B-B14F-4D97-AF65-F5344CB8AC3E}">
        <p14:creationId xmlns:p14="http://schemas.microsoft.com/office/powerpoint/2010/main" val="26643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680" y="624572"/>
            <a:ext cx="10561320" cy="507831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4800" b="1" i="0" u="none" strike="noStrike" kern="0" cap="none" spc="-50" normalizeH="0" baseline="0" noProof="0" dirty="0" smtClean="0">
                <a:ln>
                  <a:noFill/>
                </a:ln>
                <a:solidFill>
                  <a:srgbClr val="000000">
                    <a:lumMod val="75000"/>
                    <a:lumOff val="25000"/>
                  </a:srgbClr>
                </a:solidFill>
                <a:effectLst/>
                <a:uLnTx/>
                <a:uFillTx/>
                <a:latin typeface="Imprint MT Shadow" panose="04020605060303030202" pitchFamily="82" charset="0"/>
                <a:ea typeface="+mj-ea"/>
                <a:cs typeface="+mj-cs"/>
              </a:rPr>
              <a:t>The Rover can Power and Drive learning in the classroom </a:t>
            </a:r>
          </a:p>
          <a:p>
            <a:pPr marL="0" marR="0" lvl="0" indent="0" algn="ctr" defTabSz="914400" eaLnBrk="1" fontAlgn="auto" latinLnBrk="0" hangingPunct="1">
              <a:lnSpc>
                <a:spcPct val="100000"/>
              </a:lnSpc>
              <a:spcBef>
                <a:spcPts val="0"/>
              </a:spcBef>
              <a:spcAft>
                <a:spcPts val="0"/>
              </a:spcAft>
              <a:buClrTx/>
              <a:buSzTx/>
              <a:buFontTx/>
              <a:buNone/>
              <a:tabLst/>
              <a:defRPr/>
            </a:pPr>
            <a:endParaRPr lang="en-AU" sz="3600" b="1" kern="0" spc="-50" dirty="0">
              <a:solidFill>
                <a:srgbClr val="000000">
                  <a:lumMod val="75000"/>
                  <a:lumOff val="25000"/>
                </a:srgbClr>
              </a:solidFill>
              <a:latin typeface="Imprint MT Shadow" panose="04020605060303030202" pitchFamily="82" charset="0"/>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4800" b="0" i="0" u="none" strike="noStrike" kern="0" cap="none" spc="-50" normalizeH="0" baseline="0" noProof="0" dirty="0" smtClean="0">
                <a:ln>
                  <a:noFill/>
                </a:ln>
                <a:solidFill>
                  <a:srgbClr val="000000">
                    <a:lumMod val="75000"/>
                    <a:lumOff val="25000"/>
                  </a:srgbClr>
                </a:solidFill>
                <a:effectLst/>
                <a:uLnTx/>
                <a:uFillTx/>
                <a:latin typeface="Imprint MT Shadow" panose="04020605060303030202" pitchFamily="82" charset="0"/>
                <a:ea typeface="+mj-ea"/>
                <a:cs typeface="+mj-cs"/>
              </a:rPr>
              <a:t>The TI-Innovator Rover provides a great opportunity to strive for multi-dimensional STEM focused integrated learning</a:t>
            </a:r>
            <a:r>
              <a:rPr kumimoji="0" lang="en-AU" sz="4800" b="0" i="0" u="none" strike="noStrike" kern="0" cap="none" spc="-50" normalizeH="0" baseline="0" noProof="0" dirty="0" smtClean="0">
                <a:ln>
                  <a:noFill/>
                </a:ln>
                <a:solidFill>
                  <a:srgbClr val="000000">
                    <a:lumMod val="75000"/>
                    <a:lumOff val="25000"/>
                  </a:srgbClr>
                </a:solidFill>
                <a:effectLst/>
                <a:uLnTx/>
                <a:uFillTx/>
                <a:latin typeface="Calibri Light" panose="020F0302020204030204"/>
                <a:ea typeface="+mj-ea"/>
                <a:cs typeface="+mj-cs"/>
              </a:rPr>
              <a:t>. </a:t>
            </a:r>
            <a:endParaRPr kumimoji="0" lang="en-AU"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2214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845" y="1046652"/>
            <a:ext cx="6096000" cy="1477328"/>
          </a:xfrm>
          <a:prstGeom prst="rect">
            <a:avLst/>
          </a:prstGeom>
          <a:solidFill>
            <a:schemeClr val="accent2">
              <a:lumMod val="40000"/>
              <a:lumOff val="60000"/>
            </a:schemeClr>
          </a:solidFill>
        </p:spPr>
        <p:txBody>
          <a:bodyPr>
            <a:spAutoFit/>
          </a:bodyPr>
          <a:lstStyle/>
          <a:p>
            <a:r>
              <a:rPr lang="en-AU" dirty="0">
                <a:solidFill>
                  <a:srgbClr val="000000"/>
                </a:solidFill>
                <a:latin typeface="&amp;quot"/>
              </a:rPr>
              <a:t>Send "RV LEFT"</a:t>
            </a:r>
            <a:r>
              <a:rPr lang="en-AU" dirty="0">
                <a:solidFill>
                  <a:srgbClr val="000000"/>
                </a:solidFill>
                <a:latin typeface="Verdana" panose="020B0604030504040204" pitchFamily="34" charset="0"/>
              </a:rPr>
              <a:t> </a:t>
            </a:r>
          </a:p>
          <a:p>
            <a:r>
              <a:rPr lang="en-AU" dirty="0">
                <a:solidFill>
                  <a:srgbClr val="000000"/>
                </a:solidFill>
                <a:latin typeface="Verdana" panose="020B0604030504040204" pitchFamily="34" charset="0"/>
              </a:rPr>
              <a:t> </a:t>
            </a:r>
          </a:p>
          <a:p>
            <a:r>
              <a:rPr lang="en-AU" dirty="0">
                <a:solidFill>
                  <a:srgbClr val="000000"/>
                </a:solidFill>
                <a:latin typeface="&amp;quot"/>
              </a:rPr>
              <a:t>[SET] RV LEFT [</a:t>
            </a:r>
            <a:r>
              <a:rPr lang="en-AU" dirty="0" err="1">
                <a:solidFill>
                  <a:srgbClr val="000000"/>
                </a:solidFill>
                <a:latin typeface="&amp;quot"/>
              </a:rPr>
              <a:t>ddd</a:t>
            </a:r>
            <a:r>
              <a:rPr lang="en-AU" dirty="0">
                <a:solidFill>
                  <a:srgbClr val="000000"/>
                </a:solidFill>
                <a:latin typeface="&amp;quot"/>
              </a:rPr>
              <a:t> [DEGREES]]</a:t>
            </a:r>
            <a:r>
              <a:rPr lang="en-AU" dirty="0">
                <a:solidFill>
                  <a:srgbClr val="000000"/>
                </a:solidFill>
                <a:latin typeface="Verdana" panose="020B0604030504040204" pitchFamily="34" charset="0"/>
              </a:rPr>
              <a:t> </a:t>
            </a:r>
          </a:p>
          <a:p>
            <a:r>
              <a:rPr lang="en-AU" dirty="0">
                <a:solidFill>
                  <a:srgbClr val="000000"/>
                </a:solidFill>
                <a:latin typeface="&amp;quot"/>
              </a:rPr>
              <a:t>[SET] RV LEFT [</a:t>
            </a:r>
            <a:r>
              <a:rPr lang="en-AU" dirty="0" err="1">
                <a:solidFill>
                  <a:srgbClr val="000000"/>
                </a:solidFill>
                <a:latin typeface="&amp;quot"/>
              </a:rPr>
              <a:t>rrr</a:t>
            </a:r>
            <a:r>
              <a:rPr lang="en-AU" dirty="0">
                <a:solidFill>
                  <a:srgbClr val="000000"/>
                </a:solidFill>
                <a:latin typeface="&amp;quot"/>
              </a:rPr>
              <a:t> RADIANS]</a:t>
            </a:r>
            <a:r>
              <a:rPr lang="en-AU" dirty="0">
                <a:solidFill>
                  <a:srgbClr val="000000"/>
                </a:solidFill>
                <a:latin typeface="Verdana" panose="020B0604030504040204" pitchFamily="34" charset="0"/>
              </a:rPr>
              <a:t> </a:t>
            </a:r>
          </a:p>
          <a:p>
            <a:r>
              <a:rPr lang="en-AU" dirty="0">
                <a:solidFill>
                  <a:srgbClr val="000000"/>
                </a:solidFill>
                <a:latin typeface="&amp;quot"/>
              </a:rPr>
              <a:t>[SET] RV LEFT [</a:t>
            </a:r>
            <a:r>
              <a:rPr lang="en-AU" dirty="0" err="1">
                <a:solidFill>
                  <a:srgbClr val="000000"/>
                </a:solidFill>
                <a:latin typeface="&amp;quot"/>
              </a:rPr>
              <a:t>ggg</a:t>
            </a:r>
            <a:r>
              <a:rPr lang="en-AU" dirty="0">
                <a:solidFill>
                  <a:srgbClr val="000000"/>
                </a:solidFill>
                <a:latin typeface="&amp;quot"/>
              </a:rPr>
              <a:t> GRADIANS]</a:t>
            </a:r>
            <a:endParaRPr lang="en-AU" dirty="0">
              <a:solidFill>
                <a:srgbClr val="000000"/>
              </a:solidFill>
              <a:latin typeface="Verdana" panose="020B0604030504040204" pitchFamily="34" charset="0"/>
            </a:endParaRPr>
          </a:p>
        </p:txBody>
      </p:sp>
      <p:sp>
        <p:nvSpPr>
          <p:cNvPr id="3" name="Rectangle 2"/>
          <p:cNvSpPr/>
          <p:nvPr/>
        </p:nvSpPr>
        <p:spPr>
          <a:xfrm>
            <a:off x="1333845" y="3032374"/>
            <a:ext cx="9345636" cy="1200329"/>
          </a:xfrm>
          <a:prstGeom prst="rect">
            <a:avLst/>
          </a:prstGeom>
          <a:solidFill>
            <a:schemeClr val="accent2">
              <a:lumMod val="40000"/>
              <a:lumOff val="60000"/>
            </a:schemeClr>
          </a:solidFill>
        </p:spPr>
        <p:txBody>
          <a:bodyPr wrap="square">
            <a:spAutoFit/>
          </a:bodyPr>
          <a:lstStyle/>
          <a:p>
            <a:r>
              <a:rPr lang="en-AU" dirty="0">
                <a:solidFill>
                  <a:srgbClr val="000000"/>
                </a:solidFill>
                <a:latin typeface="Verdana" panose="020B0604030504040204" pitchFamily="34" charset="0"/>
              </a:rPr>
              <a:t>Default turn is 90 degrees unless DEGREES, RADIANS, or GRADIANS keyword is present, and then the value is converted internally to degrees format from the specified units. Value given is ranged to a value between 0.0 and 360.0 degrees. The turn will be executed as a SPIN motion. </a:t>
            </a:r>
            <a:endParaRPr lang="en-AU" dirty="0"/>
          </a:p>
        </p:txBody>
      </p:sp>
    </p:spTree>
    <p:extLst>
      <p:ext uri="{BB962C8B-B14F-4D97-AF65-F5344CB8AC3E}">
        <p14:creationId xmlns:p14="http://schemas.microsoft.com/office/powerpoint/2010/main" val="1253183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118" y="707540"/>
            <a:ext cx="9345770" cy="2585323"/>
          </a:xfrm>
          <a:prstGeom prst="rect">
            <a:avLst/>
          </a:prstGeom>
          <a:solidFill>
            <a:schemeClr val="accent1">
              <a:lumMod val="60000"/>
              <a:lumOff val="40000"/>
            </a:schemeClr>
          </a:solidFill>
        </p:spPr>
        <p:txBody>
          <a:bodyPr wrap="square">
            <a:spAutoFit/>
          </a:bodyPr>
          <a:lstStyle/>
          <a:p>
            <a:r>
              <a:rPr lang="en-AU" dirty="0">
                <a:solidFill>
                  <a:srgbClr val="000000"/>
                </a:solidFill>
                <a:latin typeface="&amp;quot"/>
              </a:rPr>
              <a:t>Send "SET RV.MOTORS"</a:t>
            </a:r>
            <a:r>
              <a:rPr lang="en-AU" dirty="0">
                <a:solidFill>
                  <a:srgbClr val="000000"/>
                </a:solidFill>
                <a:latin typeface="Verdana" panose="020B0604030504040204" pitchFamily="34" charset="0"/>
              </a:rPr>
              <a:t> </a:t>
            </a:r>
          </a:p>
          <a:p>
            <a:r>
              <a:rPr lang="en-AU" dirty="0">
                <a:solidFill>
                  <a:srgbClr val="000000"/>
                </a:solidFill>
                <a:latin typeface="Verdana" panose="020B0604030504040204" pitchFamily="34" charset="0"/>
              </a:rPr>
              <a:t> </a:t>
            </a:r>
          </a:p>
          <a:p>
            <a:r>
              <a:rPr lang="en-AU" dirty="0">
                <a:solidFill>
                  <a:srgbClr val="000000"/>
                </a:solidFill>
                <a:latin typeface="&amp;quot"/>
              </a:rPr>
              <a:t>[SET] RV.MOTORS [LEFT][CW|CCW]</a:t>
            </a:r>
            <a:r>
              <a:rPr lang="en-AU" dirty="0">
                <a:solidFill>
                  <a:srgbClr val="000000"/>
                </a:solidFill>
                <a:latin typeface="Verdana" panose="020B0604030504040204" pitchFamily="34" charset="0"/>
              </a:rPr>
              <a:t> </a:t>
            </a:r>
          </a:p>
          <a:p>
            <a:r>
              <a:rPr lang="en-AU" dirty="0">
                <a:solidFill>
                  <a:srgbClr val="000000"/>
                </a:solidFill>
                <a:latin typeface="Verdana" panose="020B0604030504040204" pitchFamily="34" charset="0"/>
              </a:rPr>
              <a:t>              </a:t>
            </a:r>
            <a:r>
              <a:rPr lang="en-AU" dirty="0">
                <a:solidFill>
                  <a:srgbClr val="000000"/>
                </a:solidFill>
                <a:latin typeface="&amp;quot"/>
              </a:rPr>
              <a:t>&lt;</a:t>
            </a:r>
            <a:r>
              <a:rPr lang="en-AU" dirty="0" err="1">
                <a:solidFill>
                  <a:srgbClr val="000000"/>
                </a:solidFill>
                <a:latin typeface="&amp;quot"/>
              </a:rPr>
              <a:t>pwm</a:t>
            </a:r>
            <a:r>
              <a:rPr lang="en-AU" dirty="0">
                <a:solidFill>
                  <a:srgbClr val="000000"/>
                </a:solidFill>
                <a:latin typeface="&amp;quot"/>
              </a:rPr>
              <a:t> </a:t>
            </a:r>
            <a:r>
              <a:rPr lang="en-AU" dirty="0" err="1">
                <a:solidFill>
                  <a:srgbClr val="000000"/>
                </a:solidFill>
                <a:latin typeface="&amp;quot"/>
              </a:rPr>
              <a:t>value|BRAKE|COAST</a:t>
            </a:r>
            <a:r>
              <a:rPr lang="en-AU" dirty="0">
                <a:solidFill>
                  <a:srgbClr val="000000"/>
                </a:solidFill>
                <a:latin typeface="&amp;quot"/>
              </a:rPr>
              <a:t>&gt;</a:t>
            </a:r>
            <a:endParaRPr lang="en-AU" dirty="0">
              <a:solidFill>
                <a:srgbClr val="000000"/>
              </a:solidFill>
              <a:latin typeface="Verdana" panose="020B0604030504040204" pitchFamily="34" charset="0"/>
            </a:endParaRPr>
          </a:p>
          <a:p>
            <a:r>
              <a:rPr lang="en-AU" dirty="0">
                <a:solidFill>
                  <a:srgbClr val="000000"/>
                </a:solidFill>
                <a:latin typeface="Verdana" panose="020B0604030504040204" pitchFamily="34" charset="0"/>
              </a:rPr>
              <a:t>              </a:t>
            </a:r>
            <a:r>
              <a:rPr lang="en-AU" dirty="0">
                <a:solidFill>
                  <a:srgbClr val="000000"/>
                </a:solidFill>
                <a:latin typeface="&amp;quot"/>
              </a:rPr>
              <a:t>[RIGHT][CW|CCW]</a:t>
            </a:r>
            <a:endParaRPr lang="en-AU" dirty="0">
              <a:solidFill>
                <a:srgbClr val="000000"/>
              </a:solidFill>
              <a:latin typeface="Verdana" panose="020B0604030504040204" pitchFamily="34" charset="0"/>
            </a:endParaRPr>
          </a:p>
          <a:p>
            <a:r>
              <a:rPr lang="en-AU" dirty="0">
                <a:solidFill>
                  <a:srgbClr val="000000"/>
                </a:solidFill>
                <a:latin typeface="Verdana" panose="020B0604030504040204" pitchFamily="34" charset="0"/>
              </a:rPr>
              <a:t>              </a:t>
            </a:r>
            <a:r>
              <a:rPr lang="en-AU" dirty="0">
                <a:solidFill>
                  <a:srgbClr val="000000"/>
                </a:solidFill>
                <a:latin typeface="&amp;quot"/>
              </a:rPr>
              <a:t>&lt;</a:t>
            </a:r>
            <a:r>
              <a:rPr lang="en-AU" dirty="0" err="1">
                <a:solidFill>
                  <a:srgbClr val="000000"/>
                </a:solidFill>
                <a:latin typeface="&amp;quot"/>
              </a:rPr>
              <a:t>pwm</a:t>
            </a:r>
            <a:r>
              <a:rPr lang="en-AU" dirty="0">
                <a:solidFill>
                  <a:srgbClr val="000000"/>
                </a:solidFill>
                <a:latin typeface="&amp;quot"/>
              </a:rPr>
              <a:t> </a:t>
            </a:r>
            <a:r>
              <a:rPr lang="en-AU" dirty="0" err="1">
                <a:solidFill>
                  <a:srgbClr val="000000"/>
                </a:solidFill>
                <a:latin typeface="&amp;quot"/>
              </a:rPr>
              <a:t>value|BRAKE|COAST</a:t>
            </a:r>
            <a:r>
              <a:rPr lang="en-AU" dirty="0">
                <a:solidFill>
                  <a:srgbClr val="000000"/>
                </a:solidFill>
                <a:latin typeface="&amp;quot"/>
              </a:rPr>
              <a:t>&gt;</a:t>
            </a:r>
            <a:endParaRPr lang="en-AU" dirty="0">
              <a:solidFill>
                <a:srgbClr val="000000"/>
              </a:solidFill>
              <a:latin typeface="Verdana" panose="020B0604030504040204" pitchFamily="34" charset="0"/>
            </a:endParaRPr>
          </a:p>
          <a:p>
            <a:r>
              <a:rPr lang="en-AU" dirty="0">
                <a:solidFill>
                  <a:srgbClr val="000000"/>
                </a:solidFill>
                <a:latin typeface="Verdana" panose="020B0604030504040204" pitchFamily="34" charset="0"/>
              </a:rPr>
              <a:t>              </a:t>
            </a:r>
            <a:r>
              <a:rPr lang="en-AU" dirty="0">
                <a:solidFill>
                  <a:srgbClr val="000000"/>
                </a:solidFill>
                <a:latin typeface="&amp;quot"/>
              </a:rPr>
              <a:t>[DISTANCE </a:t>
            </a:r>
            <a:r>
              <a:rPr lang="en-AU" dirty="0" err="1">
                <a:solidFill>
                  <a:srgbClr val="000000"/>
                </a:solidFill>
                <a:latin typeface="&amp;quot"/>
              </a:rPr>
              <a:t>ddd</a:t>
            </a:r>
            <a:r>
              <a:rPr lang="en-AU" dirty="0">
                <a:solidFill>
                  <a:srgbClr val="000000"/>
                </a:solidFill>
                <a:latin typeface="&amp;quot"/>
              </a:rPr>
              <a:t> [M|[</a:t>
            </a:r>
            <a:r>
              <a:rPr lang="en-AU" dirty="0" smtClean="0">
                <a:solidFill>
                  <a:srgbClr val="000000"/>
                </a:solidFill>
                <a:latin typeface="&amp;quot"/>
              </a:rPr>
              <a:t>UNITS]</a:t>
            </a:r>
          </a:p>
          <a:p>
            <a:r>
              <a:rPr lang="en-AU" dirty="0">
                <a:solidFill>
                  <a:srgbClr val="000000"/>
                </a:solidFill>
                <a:latin typeface="&amp;quot"/>
              </a:rPr>
              <a:t> </a:t>
            </a:r>
            <a:r>
              <a:rPr lang="en-AU" dirty="0" smtClean="0">
                <a:solidFill>
                  <a:srgbClr val="000000"/>
                </a:solidFill>
                <a:latin typeface="&amp;quot"/>
              </a:rPr>
              <a:t>                 [REV|FT</a:t>
            </a:r>
            <a:r>
              <a:rPr lang="en-AU" dirty="0">
                <a:solidFill>
                  <a:srgbClr val="000000"/>
                </a:solidFill>
                <a:latin typeface="&amp;quot"/>
              </a:rPr>
              <a:t>]]</a:t>
            </a:r>
            <a:endParaRPr lang="en-AU" dirty="0">
              <a:solidFill>
                <a:srgbClr val="000000"/>
              </a:solidFill>
              <a:latin typeface="Verdana" panose="020B0604030504040204" pitchFamily="34" charset="0"/>
            </a:endParaRPr>
          </a:p>
          <a:p>
            <a:r>
              <a:rPr lang="en-AU" dirty="0">
                <a:solidFill>
                  <a:srgbClr val="000000"/>
                </a:solidFill>
                <a:latin typeface="Verdana" panose="020B0604030504040204" pitchFamily="34" charset="0"/>
              </a:rPr>
              <a:t>              </a:t>
            </a:r>
            <a:r>
              <a:rPr lang="en-AU" dirty="0">
                <a:solidFill>
                  <a:srgbClr val="000000"/>
                </a:solidFill>
                <a:latin typeface="&amp;quot"/>
              </a:rPr>
              <a:t>| [TIME </a:t>
            </a:r>
            <a:r>
              <a:rPr lang="en-AU" dirty="0" err="1">
                <a:solidFill>
                  <a:srgbClr val="000000"/>
                </a:solidFill>
                <a:latin typeface="&amp;quot"/>
              </a:rPr>
              <a:t>s.ss</a:t>
            </a:r>
            <a:r>
              <a:rPr lang="en-AU" dirty="0">
                <a:solidFill>
                  <a:srgbClr val="000000"/>
                </a:solidFill>
                <a:latin typeface="&amp;quot"/>
              </a:rPr>
              <a:t>]</a:t>
            </a:r>
            <a:endParaRPr lang="en-AU" dirty="0">
              <a:solidFill>
                <a:srgbClr val="000000"/>
              </a:solidFill>
              <a:latin typeface="Verdana" panose="020B0604030504040204" pitchFamily="34" charset="0"/>
            </a:endParaRPr>
          </a:p>
        </p:txBody>
      </p:sp>
      <p:sp>
        <p:nvSpPr>
          <p:cNvPr id="3" name="Rectangle 2"/>
          <p:cNvSpPr/>
          <p:nvPr/>
        </p:nvSpPr>
        <p:spPr>
          <a:xfrm>
            <a:off x="1550118" y="4888284"/>
            <a:ext cx="3901389" cy="369332"/>
          </a:xfrm>
          <a:prstGeom prst="rect">
            <a:avLst/>
          </a:prstGeom>
          <a:solidFill>
            <a:schemeClr val="accent1">
              <a:lumMod val="60000"/>
              <a:lumOff val="40000"/>
            </a:schemeClr>
          </a:solidFill>
        </p:spPr>
        <p:txBody>
          <a:bodyPr wrap="none">
            <a:spAutoFit/>
          </a:bodyPr>
          <a:lstStyle/>
          <a:p>
            <a:r>
              <a:rPr lang="en-AU" dirty="0">
                <a:solidFill>
                  <a:srgbClr val="000000"/>
                </a:solidFill>
                <a:latin typeface="&amp;quot"/>
              </a:rPr>
              <a:t>Send("SET </a:t>
            </a:r>
            <a:r>
              <a:rPr lang="en-AU" dirty="0">
                <a:solidFill>
                  <a:srgbClr val="FF0000"/>
                </a:solidFill>
                <a:latin typeface="&amp;quot"/>
              </a:rPr>
              <a:t>RV.COLOR 255 0 255</a:t>
            </a:r>
            <a:r>
              <a:rPr lang="en-AU" dirty="0">
                <a:solidFill>
                  <a:srgbClr val="000000"/>
                </a:solidFill>
                <a:latin typeface="&amp;quot"/>
              </a:rPr>
              <a:t>")</a:t>
            </a:r>
            <a:r>
              <a:rPr lang="en-AU" dirty="0">
                <a:solidFill>
                  <a:srgbClr val="000000"/>
                </a:solidFill>
                <a:latin typeface="Verdana" panose="020B0604030504040204" pitchFamily="34" charset="0"/>
              </a:rPr>
              <a:t> </a:t>
            </a:r>
            <a:endParaRPr lang="en-AU" dirty="0"/>
          </a:p>
        </p:txBody>
      </p:sp>
      <p:sp>
        <p:nvSpPr>
          <p:cNvPr id="4" name="Rectangle 3"/>
          <p:cNvSpPr/>
          <p:nvPr/>
        </p:nvSpPr>
        <p:spPr>
          <a:xfrm>
            <a:off x="1550118" y="3767408"/>
            <a:ext cx="6096000" cy="646331"/>
          </a:xfrm>
          <a:prstGeom prst="rect">
            <a:avLst/>
          </a:prstGeom>
          <a:solidFill>
            <a:schemeClr val="accent1">
              <a:lumMod val="60000"/>
              <a:lumOff val="40000"/>
            </a:schemeClr>
          </a:solidFill>
        </p:spPr>
        <p:txBody>
          <a:bodyPr>
            <a:spAutoFit/>
          </a:bodyPr>
          <a:lstStyle/>
          <a:p>
            <a:r>
              <a:rPr lang="en-AU" dirty="0">
                <a:solidFill>
                  <a:srgbClr val="000000"/>
                </a:solidFill>
                <a:latin typeface="&amp;quot"/>
              </a:rPr>
              <a:t>Send "</a:t>
            </a:r>
            <a:r>
              <a:rPr lang="en-AU" dirty="0">
                <a:solidFill>
                  <a:srgbClr val="FF0000"/>
                </a:solidFill>
                <a:latin typeface="&amp;quot"/>
              </a:rPr>
              <a:t>READ RV.COLORINPUT.RED</a:t>
            </a:r>
            <a:r>
              <a:rPr lang="en-AU" dirty="0">
                <a:solidFill>
                  <a:srgbClr val="000000"/>
                </a:solidFill>
                <a:latin typeface="&amp;quot"/>
              </a:rPr>
              <a:t>"</a:t>
            </a:r>
            <a:r>
              <a:rPr lang="en-AU" dirty="0">
                <a:solidFill>
                  <a:srgbClr val="000000"/>
                </a:solidFill>
                <a:latin typeface="Verdana" panose="020B0604030504040204" pitchFamily="34" charset="0"/>
              </a:rPr>
              <a:t> </a:t>
            </a:r>
          </a:p>
          <a:p>
            <a:r>
              <a:rPr lang="en-AU" dirty="0">
                <a:solidFill>
                  <a:srgbClr val="FF0000"/>
                </a:solidFill>
                <a:latin typeface="&amp;quot"/>
              </a:rPr>
              <a:t>Get (C)</a:t>
            </a:r>
            <a:r>
              <a:rPr lang="en-AU" dirty="0">
                <a:solidFill>
                  <a:srgbClr val="FF0000"/>
                </a:solidFill>
                <a:latin typeface="Verdana" panose="020B0604030504040204" pitchFamily="34" charset="0"/>
              </a:rPr>
              <a:t> </a:t>
            </a:r>
          </a:p>
        </p:txBody>
      </p:sp>
    </p:spTree>
    <p:extLst>
      <p:ext uri="{BB962C8B-B14F-4D97-AF65-F5344CB8AC3E}">
        <p14:creationId xmlns:p14="http://schemas.microsoft.com/office/powerpoint/2010/main" val="245108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0025445"/>
              </p:ext>
            </p:extLst>
          </p:nvPr>
        </p:nvGraphicFramePr>
        <p:xfrm>
          <a:off x="1427312" y="637613"/>
          <a:ext cx="9528397" cy="2698235"/>
        </p:xfrm>
        <a:graphic>
          <a:graphicData uri="http://schemas.openxmlformats.org/drawingml/2006/table">
            <a:tbl>
              <a:tblPr/>
              <a:tblGrid>
                <a:gridCol w="1871365">
                  <a:extLst>
                    <a:ext uri="{9D8B030D-6E8A-4147-A177-3AD203B41FA5}">
                      <a16:colId xmlns:a16="http://schemas.microsoft.com/office/drawing/2014/main" val="1307048363"/>
                    </a:ext>
                  </a:extLst>
                </a:gridCol>
                <a:gridCol w="7657032">
                  <a:extLst>
                    <a:ext uri="{9D8B030D-6E8A-4147-A177-3AD203B41FA5}">
                      <a16:colId xmlns:a16="http://schemas.microsoft.com/office/drawing/2014/main" val="4088466007"/>
                    </a:ext>
                  </a:extLst>
                </a:gridCol>
              </a:tblGrid>
              <a:tr h="298442">
                <a:tc gridSpan="2">
                  <a:txBody>
                    <a:bodyPr/>
                    <a:lstStyle/>
                    <a:p>
                      <a:pPr algn="ctr" fontAlgn="base"/>
                      <a:r>
                        <a:rPr lang="en-GB" sz="2400" dirty="0" smtClean="0">
                          <a:effectLst/>
                        </a:rPr>
                        <a:t>RV STOP</a:t>
                      </a:r>
                      <a:endParaRPr lang="en-AU" sz="2400" dirty="0">
                        <a:effectLst/>
                      </a:endParaRPr>
                    </a:p>
                  </a:txBody>
                  <a:tcPr marL="17633" marR="26466" marT="17633" marB="17633">
                    <a:lnL>
                      <a:noFill/>
                    </a:lnL>
                    <a:lnR w="4763" cap="flat" cmpd="sng" algn="ctr">
                      <a:no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solidFill>
                      <a:srgbClr val="C0C0C0"/>
                    </a:solidFill>
                  </a:tcPr>
                </a:tc>
                <a:tc hMerge="1">
                  <a:txBody>
                    <a:bodyPr/>
                    <a:lstStyle/>
                    <a:p>
                      <a:pPr algn="l" fontAlgn="base"/>
                      <a:endParaRPr lang="en-AU" sz="500" b="1">
                        <a:effectLst/>
                      </a:endParaRPr>
                    </a:p>
                  </a:txBody>
                  <a:tcPr marL="17633" marR="26466" marT="17633" marB="17633">
                    <a:lnL w="4763" cap="flat" cmpd="sng" algn="ctr">
                      <a:solidFill>
                        <a:srgbClr val="000000"/>
                      </a:solidFill>
                      <a:prstDash val="solid"/>
                      <a:round/>
                      <a:headEnd type="none" w="med" len="med"/>
                      <a:tailEnd type="none" w="med" len="med"/>
                    </a:lnL>
                    <a:lnR>
                      <a:noFill/>
                    </a:lnR>
                    <a:lnT>
                      <a:noFill/>
                    </a:lnT>
                    <a:lnB w="4763"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234904955"/>
                  </a:ext>
                </a:extLst>
              </a:tr>
              <a:tr h="967175">
                <a:tc>
                  <a:txBody>
                    <a:bodyPr/>
                    <a:lstStyle/>
                    <a:p>
                      <a:pPr algn="l" fontAlgn="t"/>
                      <a:r>
                        <a:rPr lang="en-AU" sz="1400" b="1" dirty="0">
                          <a:effectLst/>
                        </a:rPr>
                        <a:t>Code </a:t>
                      </a:r>
                      <a:br>
                        <a:rPr lang="en-AU" sz="1400" b="1" dirty="0">
                          <a:effectLst/>
                        </a:rPr>
                      </a:br>
                      <a:r>
                        <a:rPr lang="en-AU" sz="1400" b="1" dirty="0">
                          <a:effectLst/>
                        </a:rPr>
                        <a:t>Sample:</a:t>
                      </a:r>
                      <a:r>
                        <a:rPr lang="en-AU" sz="1400" dirty="0">
                          <a:effectLst/>
                        </a:rPr>
                        <a:t> </a:t>
                      </a:r>
                    </a:p>
                  </a:txBody>
                  <a:tcPr marL="17633" marR="26466" marT="17633" marB="17633">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400" dirty="0">
                          <a:effectLst/>
                          <a:latin typeface="&amp;quot"/>
                        </a:rPr>
                        <a:t>Send "RV STOP"</a:t>
                      </a:r>
                      <a:r>
                        <a:rPr lang="en-AU" sz="1400" dirty="0">
                          <a:effectLst/>
                        </a:rPr>
                        <a:t> </a:t>
                      </a:r>
                    </a:p>
                    <a:p>
                      <a:pPr algn="l" fontAlgn="t"/>
                      <a:r>
                        <a:rPr lang="en-AU" sz="1400" dirty="0">
                          <a:effectLst/>
                        </a:rPr>
                        <a:t> </a:t>
                      </a:r>
                    </a:p>
                    <a:p>
                      <a:pPr algn="l" fontAlgn="t"/>
                      <a:r>
                        <a:rPr lang="en-AU" sz="1400" dirty="0">
                          <a:effectLst/>
                          <a:latin typeface="&amp;quot"/>
                        </a:rPr>
                        <a:t>[SET] RV STOP</a:t>
                      </a:r>
                      <a:r>
                        <a:rPr lang="en-AU" sz="1400" dirty="0">
                          <a:effectLst/>
                        </a:rPr>
                        <a:t> </a:t>
                      </a:r>
                    </a:p>
                    <a:p>
                      <a:pPr algn="l" fontAlgn="t"/>
                      <a:r>
                        <a:rPr lang="en-AU" sz="1400" dirty="0">
                          <a:effectLst/>
                        </a:rPr>
                        <a:t> </a:t>
                      </a:r>
                    </a:p>
                    <a:p>
                      <a:pPr algn="l" fontAlgn="t"/>
                      <a:r>
                        <a:rPr lang="en-AU" sz="1400" dirty="0">
                          <a:effectLst/>
                          <a:latin typeface="&amp;quot"/>
                        </a:rPr>
                        <a:t>[SET] RV STOP CLEAR</a:t>
                      </a:r>
                      <a:r>
                        <a:rPr lang="en-AU" sz="1400" dirty="0">
                          <a:effectLst/>
                        </a:rPr>
                        <a:t> </a:t>
                      </a:r>
                    </a:p>
                  </a:txBody>
                  <a:tcPr marL="17633" marR="26466" marT="17633" marB="17633">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548803908"/>
                  </a:ext>
                </a:extLst>
              </a:tr>
              <a:tr h="218194">
                <a:tc>
                  <a:txBody>
                    <a:bodyPr/>
                    <a:lstStyle/>
                    <a:p>
                      <a:pPr algn="l" fontAlgn="t"/>
                      <a:r>
                        <a:rPr lang="en-AU" sz="1400" dirty="0">
                          <a:effectLst/>
                        </a:rPr>
                        <a:t>Range:</a:t>
                      </a:r>
                    </a:p>
                  </a:txBody>
                  <a:tcPr marL="17633" marR="26466" marT="17633" marB="17633">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400" dirty="0">
                          <a:effectLst/>
                        </a:rPr>
                        <a:t>N/A </a:t>
                      </a:r>
                    </a:p>
                  </a:txBody>
                  <a:tcPr marL="17633" marR="26466" marT="17633" marB="17633">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26823919"/>
                  </a:ext>
                </a:extLst>
              </a:tr>
              <a:tr h="946517">
                <a:tc>
                  <a:txBody>
                    <a:bodyPr/>
                    <a:lstStyle/>
                    <a:p>
                      <a:pPr algn="l" fontAlgn="t"/>
                      <a:r>
                        <a:rPr lang="en-AU" sz="1400" dirty="0">
                          <a:effectLst/>
                        </a:rPr>
                        <a:t>Describe:</a:t>
                      </a:r>
                    </a:p>
                  </a:txBody>
                  <a:tcPr marL="17633" marR="26466" marT="17633" marB="17633">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400" dirty="0">
                          <a:effectLst/>
                        </a:rPr>
                        <a:t>The </a:t>
                      </a:r>
                      <a:r>
                        <a:rPr lang="en-AU" sz="1400" b="1" dirty="0">
                          <a:effectLst/>
                        </a:rPr>
                        <a:t>RV</a:t>
                      </a:r>
                      <a:r>
                        <a:rPr lang="en-AU" sz="1400" dirty="0">
                          <a:effectLst/>
                        </a:rPr>
                        <a:t> will stop any current movement immediately. That movement can be resumed from where it left off with a </a:t>
                      </a:r>
                      <a:r>
                        <a:rPr lang="en-AU" sz="1400" b="1" dirty="0">
                          <a:effectLst/>
                        </a:rPr>
                        <a:t>RESUME</a:t>
                      </a:r>
                      <a:r>
                        <a:rPr lang="en-AU" sz="1400" dirty="0">
                          <a:effectLst/>
                        </a:rPr>
                        <a:t> operation. Any movement commands will cause the queue to flush immediately, and begin the just-posted new movement operation</a:t>
                      </a:r>
                    </a:p>
                    <a:p>
                      <a:pPr algn="l" fontAlgn="t"/>
                      <a:r>
                        <a:rPr lang="en-AU" sz="1400" dirty="0">
                          <a:effectLst/>
                        </a:rPr>
                        <a:t> </a:t>
                      </a:r>
                    </a:p>
                  </a:txBody>
                  <a:tcPr marL="17633" marR="26466" marT="17633" marB="17633">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01321884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75391704"/>
              </p:ext>
            </p:extLst>
          </p:nvPr>
        </p:nvGraphicFramePr>
        <p:xfrm>
          <a:off x="1427148" y="3358497"/>
          <a:ext cx="9528561" cy="2724470"/>
        </p:xfrm>
        <a:graphic>
          <a:graphicData uri="http://schemas.openxmlformats.org/drawingml/2006/table">
            <a:tbl>
              <a:tblPr/>
              <a:tblGrid>
                <a:gridCol w="1888620">
                  <a:extLst>
                    <a:ext uri="{9D8B030D-6E8A-4147-A177-3AD203B41FA5}">
                      <a16:colId xmlns:a16="http://schemas.microsoft.com/office/drawing/2014/main" val="3557796721"/>
                    </a:ext>
                  </a:extLst>
                </a:gridCol>
                <a:gridCol w="7639941">
                  <a:extLst>
                    <a:ext uri="{9D8B030D-6E8A-4147-A177-3AD203B41FA5}">
                      <a16:colId xmlns:a16="http://schemas.microsoft.com/office/drawing/2014/main" val="3895913793"/>
                    </a:ext>
                  </a:extLst>
                </a:gridCol>
              </a:tblGrid>
              <a:tr h="275421">
                <a:tc>
                  <a:txBody>
                    <a:bodyPr/>
                    <a:lstStyle/>
                    <a:p>
                      <a:pPr algn="l" fontAlgn="t"/>
                      <a:r>
                        <a:rPr lang="en-AU" sz="1500" b="1" dirty="0">
                          <a:effectLst/>
                        </a:rPr>
                        <a:t>Command:</a:t>
                      </a:r>
                    </a:p>
                  </a:txBody>
                  <a:tcPr marL="42322" marR="63523" marT="42322" marB="42322">
                    <a:lnL>
                      <a:noFill/>
                    </a:lnL>
                    <a:lnR w="4763" cap="flat" cmpd="sng" algn="ctr">
                      <a:solidFill>
                        <a:srgbClr val="000000"/>
                      </a:solid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solidFill>
                      <a:srgbClr val="C0C0C0"/>
                    </a:solidFill>
                  </a:tcPr>
                </a:tc>
                <a:tc>
                  <a:txBody>
                    <a:bodyPr/>
                    <a:lstStyle/>
                    <a:p>
                      <a:pPr algn="l" fontAlgn="base"/>
                      <a:r>
                        <a:rPr lang="en-AU" sz="1500" b="1" dirty="0">
                          <a:effectLst/>
                        </a:rPr>
                        <a:t>RV STAY</a:t>
                      </a:r>
                    </a:p>
                  </a:txBody>
                  <a:tcPr marL="42322" marR="63523" marT="42322" marB="42322">
                    <a:lnL w="4763" cap="flat" cmpd="sng" algn="ctr">
                      <a:solidFill>
                        <a:srgbClr val="000000"/>
                      </a:solidFill>
                      <a:prstDash val="solid"/>
                      <a:round/>
                      <a:headEnd type="none" w="med" len="med"/>
                      <a:tailEnd type="none" w="med" len="med"/>
                    </a:lnL>
                    <a:lnR>
                      <a:noFill/>
                    </a:lnR>
                    <a:lnT>
                      <a:noFill/>
                    </a:lnT>
                    <a:lnB w="4763"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795641255"/>
                  </a:ext>
                </a:extLst>
              </a:tr>
              <a:tr h="878817">
                <a:tc>
                  <a:txBody>
                    <a:bodyPr/>
                    <a:lstStyle/>
                    <a:p>
                      <a:pPr algn="l" fontAlgn="t"/>
                      <a:r>
                        <a:rPr lang="en-AU" sz="1600" b="1" dirty="0">
                          <a:effectLst/>
                        </a:rPr>
                        <a:t>Code </a:t>
                      </a:r>
                      <a:br>
                        <a:rPr lang="en-AU" sz="1600" b="1" dirty="0">
                          <a:effectLst/>
                        </a:rPr>
                      </a:br>
                      <a:r>
                        <a:rPr lang="en-AU" sz="1600" b="1" dirty="0">
                          <a:effectLst/>
                        </a:rPr>
                        <a:t>Sample:</a:t>
                      </a:r>
                      <a:r>
                        <a:rPr lang="en-AU" sz="1600" dirty="0">
                          <a:effectLst/>
                        </a:rPr>
                        <a:t> </a:t>
                      </a:r>
                    </a:p>
                  </a:txBody>
                  <a:tcPr marL="42322" marR="63523" marT="42322" marB="4232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600" dirty="0">
                          <a:effectLst/>
                          <a:latin typeface="&amp;quot"/>
                        </a:rPr>
                        <a:t>Send "RV STAY"</a:t>
                      </a:r>
                      <a:r>
                        <a:rPr lang="en-AU" sz="1600" dirty="0">
                          <a:effectLst/>
                        </a:rPr>
                        <a:t> </a:t>
                      </a:r>
                      <a:r>
                        <a:rPr lang="en-AU" sz="1600" dirty="0" smtClean="0">
                          <a:effectLst/>
                        </a:rPr>
                        <a:t>          </a:t>
                      </a:r>
                      <a:r>
                        <a:rPr lang="en-AU" sz="1600" dirty="0" smtClean="0">
                          <a:effectLst/>
                          <a:latin typeface="&amp;quot"/>
                        </a:rPr>
                        <a:t>RV STAY 4.50 </a:t>
                      </a:r>
                      <a:r>
                        <a:rPr lang="en-AU" sz="1600" dirty="0" err="1" smtClean="0">
                          <a:effectLst/>
                          <a:latin typeface="&amp;quot"/>
                        </a:rPr>
                        <a:t>s.ss</a:t>
                      </a:r>
                      <a:r>
                        <a:rPr lang="en-AU" sz="1600" dirty="0" smtClean="0">
                          <a:effectLst/>
                          <a:latin typeface="&amp;quot"/>
                        </a:rPr>
                        <a:t>]</a:t>
                      </a:r>
                      <a:r>
                        <a:rPr lang="en-AU" sz="1600" dirty="0" smtClean="0">
                          <a:effectLst/>
                        </a:rPr>
                        <a:t> </a:t>
                      </a:r>
                      <a:endParaRPr lang="en-AU" sz="1600" dirty="0">
                        <a:effectLst/>
                      </a:endParaRPr>
                    </a:p>
                    <a:p>
                      <a:pPr algn="l" fontAlgn="t"/>
                      <a:r>
                        <a:rPr lang="en-AU" sz="1600" dirty="0">
                          <a:effectLst/>
                          <a:latin typeface="&amp;quot"/>
                        </a:rPr>
                        <a:t>[SET] RV STAY [[TIME] </a:t>
                      </a:r>
                      <a:r>
                        <a:rPr lang="en-AU" sz="1600" dirty="0" err="1">
                          <a:effectLst/>
                          <a:latin typeface="&amp;quot"/>
                        </a:rPr>
                        <a:t>s.ss</a:t>
                      </a:r>
                      <a:r>
                        <a:rPr lang="en-AU" sz="1600" dirty="0">
                          <a:effectLst/>
                          <a:latin typeface="&amp;quot"/>
                        </a:rPr>
                        <a:t>]</a:t>
                      </a:r>
                      <a:r>
                        <a:rPr lang="en-AU" sz="1600" dirty="0">
                          <a:effectLst/>
                        </a:rPr>
                        <a:t> </a:t>
                      </a:r>
                    </a:p>
                  </a:txBody>
                  <a:tcPr marL="42322" marR="63523" marT="42322" marB="4232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353474400"/>
                  </a:ext>
                </a:extLst>
              </a:tr>
              <a:tr h="357285">
                <a:tc>
                  <a:txBody>
                    <a:bodyPr/>
                    <a:lstStyle/>
                    <a:p>
                      <a:pPr algn="l" fontAlgn="t"/>
                      <a:r>
                        <a:rPr lang="en-AU" sz="1600">
                          <a:effectLst/>
                        </a:rPr>
                        <a:t>Range:</a:t>
                      </a:r>
                    </a:p>
                  </a:txBody>
                  <a:tcPr marL="42322" marR="63523" marT="42322" marB="4232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600" dirty="0">
                          <a:effectLst/>
                        </a:rPr>
                        <a:t>N/A </a:t>
                      </a:r>
                    </a:p>
                  </a:txBody>
                  <a:tcPr marL="42322" marR="63523" marT="42322" marB="4232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32788385"/>
                  </a:ext>
                </a:extLst>
              </a:tr>
              <a:tr h="817839">
                <a:tc>
                  <a:txBody>
                    <a:bodyPr/>
                    <a:lstStyle/>
                    <a:p>
                      <a:pPr algn="l" fontAlgn="t"/>
                      <a:r>
                        <a:rPr lang="en-AU" sz="1600" dirty="0">
                          <a:effectLst/>
                        </a:rPr>
                        <a:t>Describe:</a:t>
                      </a:r>
                    </a:p>
                  </a:txBody>
                  <a:tcPr marL="42322" marR="63523" marT="42322" marB="4232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600" dirty="0">
                          <a:effectLst/>
                        </a:rPr>
                        <a:t>Tells RV to "stay" in place for an optionally specified amount of time in seconds.</a:t>
                      </a:r>
                    </a:p>
                    <a:p>
                      <a:pPr algn="l" fontAlgn="t"/>
                      <a:r>
                        <a:rPr lang="en-AU" sz="1600" dirty="0">
                          <a:effectLst/>
                        </a:rPr>
                        <a:t>Default is 30.0 seconds.</a:t>
                      </a:r>
                    </a:p>
                  </a:txBody>
                  <a:tcPr marL="42322" marR="63523" marT="42322" marB="4232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024923982"/>
                  </a:ext>
                </a:extLst>
              </a:tr>
              <a:tr h="357285">
                <a:tc>
                  <a:txBody>
                    <a:bodyPr/>
                    <a:lstStyle/>
                    <a:p>
                      <a:pPr algn="l" fontAlgn="t"/>
                      <a:r>
                        <a:rPr lang="en-AU" sz="1600" dirty="0">
                          <a:effectLst/>
                        </a:rPr>
                        <a:t>Result:</a:t>
                      </a:r>
                    </a:p>
                  </a:txBody>
                  <a:tcPr marL="42322" marR="63523" marT="42322" marB="4232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600" dirty="0">
                          <a:effectLst/>
                        </a:rPr>
                        <a:t>RV stays in position.</a:t>
                      </a:r>
                    </a:p>
                  </a:txBody>
                  <a:tcPr marL="42322" marR="63523" marT="42322" marB="4232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183008348"/>
                  </a:ext>
                </a:extLst>
              </a:tr>
            </a:tbl>
          </a:graphicData>
        </a:graphic>
      </p:graphicFrame>
    </p:spTree>
    <p:extLst>
      <p:ext uri="{BB962C8B-B14F-4D97-AF65-F5344CB8AC3E}">
        <p14:creationId xmlns:p14="http://schemas.microsoft.com/office/powerpoint/2010/main" val="106269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5855607"/>
              </p:ext>
            </p:extLst>
          </p:nvPr>
        </p:nvGraphicFramePr>
        <p:xfrm>
          <a:off x="1230594" y="740309"/>
          <a:ext cx="9810572" cy="4250136"/>
        </p:xfrm>
        <a:graphic>
          <a:graphicData uri="http://schemas.openxmlformats.org/drawingml/2006/table">
            <a:tbl>
              <a:tblPr/>
              <a:tblGrid>
                <a:gridCol w="2072061">
                  <a:extLst>
                    <a:ext uri="{9D8B030D-6E8A-4147-A177-3AD203B41FA5}">
                      <a16:colId xmlns:a16="http://schemas.microsoft.com/office/drawing/2014/main" val="1057932925"/>
                    </a:ext>
                  </a:extLst>
                </a:gridCol>
                <a:gridCol w="7738511">
                  <a:extLst>
                    <a:ext uri="{9D8B030D-6E8A-4147-A177-3AD203B41FA5}">
                      <a16:colId xmlns:a16="http://schemas.microsoft.com/office/drawing/2014/main" val="3039672871"/>
                    </a:ext>
                  </a:extLst>
                </a:gridCol>
              </a:tblGrid>
              <a:tr h="291940">
                <a:tc gridSpan="2">
                  <a:txBody>
                    <a:bodyPr/>
                    <a:lstStyle/>
                    <a:p>
                      <a:pPr algn="ctr" fontAlgn="t"/>
                      <a:r>
                        <a:rPr lang="en-AU" sz="1800" b="1" dirty="0" smtClean="0">
                          <a:effectLst/>
                        </a:rPr>
                        <a:t>Command:</a:t>
                      </a:r>
                      <a:r>
                        <a:rPr lang="en-AU" sz="1800" b="1" baseline="0" dirty="0" smtClean="0">
                          <a:effectLst/>
                        </a:rPr>
                        <a:t>        </a:t>
                      </a:r>
                      <a:r>
                        <a:rPr lang="en-AU" sz="1800" b="1" dirty="0" smtClean="0">
                          <a:effectLst/>
                        </a:rPr>
                        <a:t>RV </a:t>
                      </a:r>
                      <a:r>
                        <a:rPr lang="en-AU" sz="1800" b="1" dirty="0">
                          <a:effectLst/>
                        </a:rPr>
                        <a:t>TO XY</a:t>
                      </a:r>
                    </a:p>
                  </a:txBody>
                  <a:tcPr marL="27727" marR="41616" marT="27727" marB="27727">
                    <a:lnL>
                      <a:noFill/>
                    </a:lnL>
                    <a:lnR w="9525" cap="flat" cmpd="sng" algn="ctr">
                      <a:no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C0C0C0"/>
                    </a:solidFill>
                  </a:tcPr>
                </a:tc>
                <a:tc hMerge="1">
                  <a:txBody>
                    <a:bodyPr/>
                    <a:lstStyle/>
                    <a:p>
                      <a:pPr algn="l" fontAlgn="base"/>
                      <a:endParaRPr lang="en-AU" sz="1000" b="1" dirty="0">
                        <a:effectLst/>
                      </a:endParaRPr>
                    </a:p>
                  </a:txBody>
                  <a:tcPr marL="27727" marR="41616" marT="27727" marB="27727">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912471081"/>
                  </a:ext>
                </a:extLst>
              </a:tr>
              <a:tr h="534787">
                <a:tc>
                  <a:txBody>
                    <a:bodyPr/>
                    <a:lstStyle/>
                    <a:p>
                      <a:pPr algn="l" fontAlgn="t"/>
                      <a:r>
                        <a:rPr lang="en-AU" sz="1800" dirty="0">
                          <a:effectLst/>
                        </a:rPr>
                        <a:t>Command Syntax:</a:t>
                      </a:r>
                    </a:p>
                  </a:txBody>
                  <a:tcPr marL="27727" marR="41616" marT="27727" marB="27727">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800" b="1" dirty="0">
                          <a:effectLst/>
                        </a:rPr>
                        <a:t>RV TO XY</a:t>
                      </a:r>
                      <a:r>
                        <a:rPr lang="en-AU" sz="1800" dirty="0">
                          <a:effectLst/>
                        </a:rPr>
                        <a:t> x-coordinate y-coordinate [[SPEED] </a:t>
                      </a:r>
                      <a:r>
                        <a:rPr lang="en-AU" sz="1800" dirty="0" err="1">
                          <a:effectLst/>
                        </a:rPr>
                        <a:t>s.ss</a:t>
                      </a:r>
                      <a:r>
                        <a:rPr lang="en-AU" sz="1800" dirty="0">
                          <a:effectLst/>
                        </a:rPr>
                        <a:t> [UNIT/S]|M/S|REV/S] [XYLINE]</a:t>
                      </a:r>
                    </a:p>
                  </a:txBody>
                  <a:tcPr marL="27727" marR="41616" marT="27727" marB="27727">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774925660"/>
                  </a:ext>
                </a:extLst>
              </a:tr>
              <a:tr h="777635">
                <a:tc>
                  <a:txBody>
                    <a:bodyPr/>
                    <a:lstStyle/>
                    <a:p>
                      <a:pPr algn="l" fontAlgn="t"/>
                      <a:r>
                        <a:rPr lang="en-AU" sz="1800" b="1" dirty="0">
                          <a:effectLst/>
                        </a:rPr>
                        <a:t>Code </a:t>
                      </a:r>
                      <a:br>
                        <a:rPr lang="en-AU" sz="1800" b="1" dirty="0">
                          <a:effectLst/>
                        </a:rPr>
                      </a:br>
                      <a:r>
                        <a:rPr lang="en-AU" sz="1800" b="1" dirty="0">
                          <a:effectLst/>
                        </a:rPr>
                        <a:t>Sample:</a:t>
                      </a:r>
                      <a:r>
                        <a:rPr lang="en-AU" sz="1800" dirty="0">
                          <a:effectLst/>
                        </a:rPr>
                        <a:t> </a:t>
                      </a:r>
                    </a:p>
                  </a:txBody>
                  <a:tcPr marL="27727" marR="41616" marT="27727" marB="27727">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800" dirty="0">
                          <a:effectLst/>
                          <a:latin typeface="&amp;quot"/>
                        </a:rPr>
                        <a:t>Send "RV TO </a:t>
                      </a:r>
                      <a:r>
                        <a:rPr lang="en-AU" sz="1800" dirty="0">
                          <a:solidFill>
                            <a:srgbClr val="FF0000"/>
                          </a:solidFill>
                          <a:effectLst/>
                          <a:latin typeface="&amp;quot"/>
                        </a:rPr>
                        <a:t>XY 1 1</a:t>
                      </a:r>
                      <a:r>
                        <a:rPr lang="en-AU" sz="1800" dirty="0">
                          <a:effectLst/>
                          <a:latin typeface="&amp;quot"/>
                        </a:rPr>
                        <a:t>"</a:t>
                      </a:r>
                      <a:r>
                        <a:rPr lang="en-AU" sz="1800" dirty="0">
                          <a:effectLst/>
                        </a:rPr>
                        <a:t> </a:t>
                      </a:r>
                    </a:p>
                    <a:p>
                      <a:pPr algn="l" fontAlgn="t"/>
                      <a:r>
                        <a:rPr lang="en-AU" sz="1800" dirty="0">
                          <a:effectLst/>
                          <a:latin typeface="&amp;quot"/>
                        </a:rPr>
                        <a:t>Send "RV TO </a:t>
                      </a:r>
                      <a:r>
                        <a:rPr lang="en-AU" sz="1800" dirty="0">
                          <a:solidFill>
                            <a:srgbClr val="FF0000"/>
                          </a:solidFill>
                          <a:effectLst/>
                          <a:latin typeface="&amp;quot"/>
                        </a:rPr>
                        <a:t>XY </a:t>
                      </a:r>
                      <a:r>
                        <a:rPr lang="en-AU" sz="1800" dirty="0" err="1">
                          <a:solidFill>
                            <a:srgbClr val="FF0000"/>
                          </a:solidFill>
                          <a:effectLst/>
                          <a:latin typeface="&amp;quot"/>
                        </a:rPr>
                        <a:t>eval</a:t>
                      </a:r>
                      <a:r>
                        <a:rPr lang="en-AU" sz="1800" dirty="0">
                          <a:solidFill>
                            <a:srgbClr val="FF0000"/>
                          </a:solidFill>
                          <a:effectLst/>
                          <a:latin typeface="&amp;quot"/>
                        </a:rPr>
                        <a:t>(X) </a:t>
                      </a:r>
                      <a:r>
                        <a:rPr lang="en-AU" sz="1800" dirty="0" err="1">
                          <a:solidFill>
                            <a:srgbClr val="FF0000"/>
                          </a:solidFill>
                          <a:effectLst/>
                          <a:latin typeface="&amp;quot"/>
                        </a:rPr>
                        <a:t>eval</a:t>
                      </a:r>
                      <a:r>
                        <a:rPr lang="en-AU" sz="1800" dirty="0">
                          <a:solidFill>
                            <a:srgbClr val="FF0000"/>
                          </a:solidFill>
                          <a:effectLst/>
                          <a:latin typeface="&amp;quot"/>
                        </a:rPr>
                        <a:t>(Y)</a:t>
                      </a:r>
                      <a:r>
                        <a:rPr lang="en-AU" sz="1800" dirty="0">
                          <a:effectLst/>
                          <a:latin typeface="&amp;quot"/>
                        </a:rPr>
                        <a:t>"</a:t>
                      </a:r>
                      <a:r>
                        <a:rPr lang="en-AU" sz="1800" dirty="0">
                          <a:effectLst/>
                        </a:rPr>
                        <a:t> </a:t>
                      </a:r>
                    </a:p>
                    <a:p>
                      <a:pPr algn="l" fontAlgn="t"/>
                      <a:r>
                        <a:rPr lang="en-AU" sz="1800" dirty="0">
                          <a:effectLst/>
                          <a:latin typeface="&amp;quot"/>
                        </a:rPr>
                        <a:t>Send "RV TO </a:t>
                      </a:r>
                      <a:r>
                        <a:rPr lang="en-AU" sz="1800" dirty="0">
                          <a:solidFill>
                            <a:srgbClr val="FF0000"/>
                          </a:solidFill>
                          <a:effectLst/>
                          <a:latin typeface="&amp;quot"/>
                        </a:rPr>
                        <a:t>XY </a:t>
                      </a:r>
                      <a:r>
                        <a:rPr lang="en-AU" sz="1800" dirty="0" smtClean="0">
                          <a:solidFill>
                            <a:srgbClr val="FF0000"/>
                          </a:solidFill>
                          <a:effectLst/>
                          <a:latin typeface="&amp;quot"/>
                        </a:rPr>
                        <a:t>-2 4 </a:t>
                      </a:r>
                      <a:r>
                        <a:rPr lang="en-AU" sz="1800" dirty="0">
                          <a:effectLst/>
                          <a:latin typeface="&amp;quot"/>
                        </a:rPr>
                        <a:t>SPEED </a:t>
                      </a:r>
                      <a:r>
                        <a:rPr lang="en-AU" sz="1800" dirty="0" smtClean="0">
                          <a:effectLst/>
                          <a:latin typeface="&amp;quot"/>
                        </a:rPr>
                        <a:t>0.19 </a:t>
                      </a:r>
                      <a:r>
                        <a:rPr lang="en-AU" sz="1800" dirty="0">
                          <a:effectLst/>
                          <a:latin typeface="&amp;quot"/>
                        </a:rPr>
                        <a:t>M/S"</a:t>
                      </a:r>
                      <a:r>
                        <a:rPr lang="en-AU" sz="1800" dirty="0">
                          <a:effectLst/>
                        </a:rPr>
                        <a:t> </a:t>
                      </a:r>
                    </a:p>
                  </a:txBody>
                  <a:tcPr marL="27727" marR="41616" marT="27727" marB="27727">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1561224764"/>
                  </a:ext>
                </a:extLst>
              </a:tr>
              <a:tr h="324348">
                <a:tc>
                  <a:txBody>
                    <a:bodyPr/>
                    <a:lstStyle/>
                    <a:p>
                      <a:pPr algn="l" fontAlgn="t"/>
                      <a:r>
                        <a:rPr lang="en-AU" sz="1800" dirty="0">
                          <a:effectLst/>
                        </a:rPr>
                        <a:t>Range:</a:t>
                      </a:r>
                    </a:p>
                  </a:txBody>
                  <a:tcPr marL="27727" marR="41616" marT="27727" marB="27727">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800" dirty="0">
                          <a:effectLst/>
                        </a:rPr>
                        <a:t>-327 to +327 for X and Y coordinates</a:t>
                      </a:r>
                    </a:p>
                  </a:txBody>
                  <a:tcPr marL="27727" marR="41616" marT="27727" marB="27727">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4180749709"/>
                  </a:ext>
                </a:extLst>
              </a:tr>
              <a:tr h="2108080">
                <a:tc>
                  <a:txBody>
                    <a:bodyPr/>
                    <a:lstStyle/>
                    <a:p>
                      <a:pPr algn="l" fontAlgn="t"/>
                      <a:r>
                        <a:rPr lang="en-AU" sz="1800" dirty="0">
                          <a:effectLst/>
                        </a:rPr>
                        <a:t>Describe:</a:t>
                      </a:r>
                    </a:p>
                  </a:txBody>
                  <a:tcPr marL="27727" marR="41616" marT="27727" marB="27727">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F0"/>
                    </a:solidFill>
                  </a:tcPr>
                </a:tc>
                <a:tc>
                  <a:txBody>
                    <a:bodyPr/>
                    <a:lstStyle/>
                    <a:p>
                      <a:pPr algn="l" fontAlgn="t"/>
                      <a:r>
                        <a:rPr lang="en-AU" sz="1600" dirty="0">
                          <a:effectLst/>
                        </a:rPr>
                        <a:t>This command controls the movement of Rover on a virtual grid.</a:t>
                      </a:r>
                    </a:p>
                    <a:p>
                      <a:pPr algn="l" fontAlgn="t"/>
                      <a:r>
                        <a:rPr lang="en-AU" sz="1600" dirty="0">
                          <a:effectLst/>
                        </a:rPr>
                        <a:t>Default location at start of program execution is (0,0) with Rover facing the positive x-axis</a:t>
                      </a:r>
                      <a:r>
                        <a:rPr lang="en-AU" sz="1600" dirty="0" smtClean="0">
                          <a:effectLst/>
                        </a:rPr>
                        <a:t>.</a:t>
                      </a:r>
                    </a:p>
                    <a:p>
                      <a:pPr algn="l" fontAlgn="t"/>
                      <a:endParaRPr lang="en-AU" sz="1600" dirty="0">
                        <a:effectLst/>
                      </a:endParaRPr>
                    </a:p>
                    <a:p>
                      <a:pPr algn="l" fontAlgn="t"/>
                      <a:r>
                        <a:rPr lang="en-AU" sz="1600" dirty="0">
                          <a:effectLst/>
                        </a:rPr>
                        <a:t>The x and y coordinates match the current grid size (default: 0.1 M/grid unit).</a:t>
                      </a:r>
                    </a:p>
                    <a:p>
                      <a:pPr algn="l" fontAlgn="t"/>
                      <a:r>
                        <a:rPr lang="en-AU" sz="1600" dirty="0">
                          <a:effectLst/>
                        </a:rPr>
                        <a:t>Grid size can be changed through “SET RV.GRID.M/UNIT“ command</a:t>
                      </a:r>
                    </a:p>
                    <a:p>
                      <a:pPr algn="l" fontAlgn="t"/>
                      <a:r>
                        <a:rPr lang="en-AU" sz="1600" dirty="0">
                          <a:effectLst/>
                        </a:rPr>
                        <a:t>The speed parameter is optional</a:t>
                      </a:r>
                      <a:r>
                        <a:rPr lang="en-AU" sz="1800" dirty="0">
                          <a:effectLst/>
                        </a:rPr>
                        <a:t>.</a:t>
                      </a:r>
                    </a:p>
                  </a:txBody>
                  <a:tcPr marL="27727" marR="41616" marT="27727" marB="27727">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394813007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06424658"/>
              </p:ext>
            </p:extLst>
          </p:nvPr>
        </p:nvGraphicFramePr>
        <p:xfrm>
          <a:off x="1230594" y="5093294"/>
          <a:ext cx="9810572" cy="393106"/>
        </p:xfrm>
        <a:graphic>
          <a:graphicData uri="http://schemas.openxmlformats.org/drawingml/2006/table">
            <a:tbl>
              <a:tblPr/>
              <a:tblGrid>
                <a:gridCol w="2085174">
                  <a:extLst>
                    <a:ext uri="{9D8B030D-6E8A-4147-A177-3AD203B41FA5}">
                      <a16:colId xmlns:a16="http://schemas.microsoft.com/office/drawing/2014/main" val="4079824705"/>
                    </a:ext>
                  </a:extLst>
                </a:gridCol>
                <a:gridCol w="7725398">
                  <a:extLst>
                    <a:ext uri="{9D8B030D-6E8A-4147-A177-3AD203B41FA5}">
                      <a16:colId xmlns:a16="http://schemas.microsoft.com/office/drawing/2014/main" val="2074446882"/>
                    </a:ext>
                  </a:extLst>
                </a:gridCol>
              </a:tblGrid>
              <a:tr h="393106">
                <a:tc>
                  <a:txBody>
                    <a:bodyPr/>
                    <a:lstStyle/>
                    <a:p>
                      <a:pPr algn="l" fontAlgn="t"/>
                      <a:r>
                        <a:rPr lang="en-AU" sz="1800" dirty="0">
                          <a:effectLst/>
                        </a:rPr>
                        <a:t>Result:</a:t>
                      </a:r>
                    </a:p>
                  </a:txBody>
                  <a:tcPr marL="33671" marR="50538" marT="33671" marB="33671">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algn="l" fontAlgn="t"/>
                      <a:r>
                        <a:rPr lang="en-AU" sz="1800" dirty="0">
                          <a:effectLst/>
                        </a:rPr>
                        <a:t>Moves Rover from current grid location to the specified grid location.</a:t>
                      </a:r>
                    </a:p>
                  </a:txBody>
                  <a:tcPr marL="33671" marR="50538" marT="33671" marB="33671">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9835"/>
                  </a:ext>
                </a:extLst>
              </a:tr>
            </a:tbl>
          </a:graphicData>
        </a:graphic>
      </p:graphicFrame>
    </p:spTree>
    <p:extLst>
      <p:ext uri="{BB962C8B-B14F-4D97-AF65-F5344CB8AC3E}">
        <p14:creationId xmlns:p14="http://schemas.microsoft.com/office/powerpoint/2010/main" val="346332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8833627"/>
              </p:ext>
            </p:extLst>
          </p:nvPr>
        </p:nvGraphicFramePr>
        <p:xfrm>
          <a:off x="973034" y="1257669"/>
          <a:ext cx="9649388" cy="4505627"/>
        </p:xfrm>
        <a:graphic>
          <a:graphicData uri="http://schemas.openxmlformats.org/drawingml/2006/table">
            <a:tbl>
              <a:tblPr/>
              <a:tblGrid>
                <a:gridCol w="1667233">
                  <a:extLst>
                    <a:ext uri="{9D8B030D-6E8A-4147-A177-3AD203B41FA5}">
                      <a16:colId xmlns:a16="http://schemas.microsoft.com/office/drawing/2014/main" val="1650477661"/>
                    </a:ext>
                  </a:extLst>
                </a:gridCol>
                <a:gridCol w="7982155">
                  <a:extLst>
                    <a:ext uri="{9D8B030D-6E8A-4147-A177-3AD203B41FA5}">
                      <a16:colId xmlns:a16="http://schemas.microsoft.com/office/drawing/2014/main" val="3492569870"/>
                    </a:ext>
                  </a:extLst>
                </a:gridCol>
              </a:tblGrid>
              <a:tr h="741363">
                <a:tc>
                  <a:txBody>
                    <a:bodyPr/>
                    <a:lstStyle/>
                    <a:p>
                      <a:pPr algn="l" fontAlgn="t"/>
                      <a:r>
                        <a:rPr lang="en-AU" sz="1600" dirty="0">
                          <a:effectLst/>
                        </a:rPr>
                        <a:t>Command Syntax:</a:t>
                      </a:r>
                    </a:p>
                  </a:txBody>
                  <a:tcPr marL="21362" marR="32063" marT="21362" marB="2136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tc>
                  <a:txBody>
                    <a:bodyPr/>
                    <a:lstStyle/>
                    <a:p>
                      <a:pPr algn="l" fontAlgn="t"/>
                      <a:r>
                        <a:rPr lang="en-AU" sz="1600" b="1" dirty="0">
                          <a:effectLst/>
                        </a:rPr>
                        <a:t>RV TO POLAR</a:t>
                      </a:r>
                      <a:r>
                        <a:rPr lang="en-AU" sz="1600" dirty="0">
                          <a:effectLst/>
                        </a:rPr>
                        <a:t> R-coordinate Theta-coordinate [[DEGREES]|RADIANS|GRADS] [[SPEED] </a:t>
                      </a:r>
                      <a:r>
                        <a:rPr lang="en-AU" sz="1600" dirty="0" err="1">
                          <a:effectLst/>
                        </a:rPr>
                        <a:t>s.ss</a:t>
                      </a:r>
                      <a:r>
                        <a:rPr lang="en-AU" sz="1600" dirty="0">
                          <a:effectLst/>
                        </a:rPr>
                        <a:t> [UNIT/S]|M/S|REV/S] [XYLINE]</a:t>
                      </a:r>
                    </a:p>
                  </a:txBody>
                  <a:tcPr marL="21362" marR="32063" marT="21362" marB="2136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2175123641"/>
                  </a:ext>
                </a:extLst>
              </a:tr>
              <a:tr h="1091590">
                <a:tc>
                  <a:txBody>
                    <a:bodyPr/>
                    <a:lstStyle/>
                    <a:p>
                      <a:pPr algn="l" fontAlgn="t"/>
                      <a:r>
                        <a:rPr lang="en-AU" sz="1600" b="1" dirty="0">
                          <a:effectLst/>
                        </a:rPr>
                        <a:t>Code </a:t>
                      </a:r>
                      <a:br>
                        <a:rPr lang="en-AU" sz="1600" b="1" dirty="0">
                          <a:effectLst/>
                        </a:rPr>
                      </a:br>
                      <a:r>
                        <a:rPr lang="en-AU" sz="1600" b="1" dirty="0">
                          <a:effectLst/>
                        </a:rPr>
                        <a:t>Sample:</a:t>
                      </a:r>
                      <a:r>
                        <a:rPr lang="en-AU" sz="1600" dirty="0">
                          <a:effectLst/>
                        </a:rPr>
                        <a:t> </a:t>
                      </a:r>
                    </a:p>
                  </a:txBody>
                  <a:tcPr marL="21362" marR="32063" marT="21362" marB="2136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tc>
                  <a:txBody>
                    <a:bodyPr/>
                    <a:lstStyle/>
                    <a:p>
                      <a:pPr algn="l" fontAlgn="t"/>
                      <a:r>
                        <a:rPr lang="en-AU" sz="1600" dirty="0">
                          <a:effectLst/>
                          <a:latin typeface="&amp;quot"/>
                        </a:rPr>
                        <a:t>Send("RV TO </a:t>
                      </a:r>
                      <a:r>
                        <a:rPr lang="en-AU" sz="1600" dirty="0">
                          <a:solidFill>
                            <a:srgbClr val="FF0000"/>
                          </a:solidFill>
                          <a:effectLst/>
                          <a:latin typeface="&amp;quot"/>
                        </a:rPr>
                        <a:t>POLAR 5 30</a:t>
                      </a:r>
                      <a:r>
                        <a:rPr lang="en-AU" sz="1600" dirty="0">
                          <a:effectLst/>
                          <a:latin typeface="&amp;quot"/>
                        </a:rPr>
                        <a:t>") </a:t>
                      </a:r>
                      <a:r>
                        <a:rPr lang="en-AU" sz="1600" baseline="0" dirty="0" smtClean="0">
                          <a:effectLst/>
                          <a:latin typeface="&amp;quot"/>
                        </a:rPr>
                        <a:t> where </a:t>
                      </a:r>
                      <a:r>
                        <a:rPr lang="en-AU" sz="1600" dirty="0" smtClean="0">
                          <a:effectLst/>
                          <a:latin typeface="&amp;quot"/>
                        </a:rPr>
                        <a:t> </a:t>
                      </a:r>
                      <a:r>
                        <a:rPr lang="en-AU" sz="1600" dirty="0">
                          <a:effectLst/>
                          <a:latin typeface="&amp;quot"/>
                        </a:rPr>
                        <a:t>r = 5 units, theta = 30 degrees</a:t>
                      </a:r>
                      <a:r>
                        <a:rPr lang="en-AU" sz="1600" dirty="0">
                          <a:effectLst/>
                        </a:rPr>
                        <a:t> </a:t>
                      </a:r>
                    </a:p>
                    <a:p>
                      <a:pPr algn="l" fontAlgn="t"/>
                      <a:r>
                        <a:rPr lang="en-AU" sz="1600" dirty="0">
                          <a:effectLst/>
                          <a:latin typeface="&amp;quot"/>
                        </a:rPr>
                        <a:t>Send("RV TO </a:t>
                      </a:r>
                      <a:r>
                        <a:rPr lang="en-AU" sz="1600" dirty="0">
                          <a:solidFill>
                            <a:srgbClr val="FF0000"/>
                          </a:solidFill>
                          <a:effectLst/>
                          <a:latin typeface="&amp;quot"/>
                        </a:rPr>
                        <a:t>POLAR 5 2 RADIANS</a:t>
                      </a:r>
                      <a:r>
                        <a:rPr lang="en-AU" sz="1600" dirty="0">
                          <a:effectLst/>
                          <a:latin typeface="&amp;quot"/>
                        </a:rPr>
                        <a:t>")</a:t>
                      </a:r>
                      <a:r>
                        <a:rPr lang="en-AU" sz="1600" dirty="0">
                          <a:effectLst/>
                        </a:rPr>
                        <a:t> </a:t>
                      </a:r>
                    </a:p>
                    <a:p>
                      <a:pPr algn="l" fontAlgn="t"/>
                      <a:r>
                        <a:rPr lang="en-AU" sz="1600" dirty="0">
                          <a:effectLst/>
                          <a:latin typeface="&amp;quot"/>
                        </a:rPr>
                        <a:t>Send("RV TO </a:t>
                      </a:r>
                      <a:r>
                        <a:rPr lang="en-AU" sz="1600" dirty="0">
                          <a:solidFill>
                            <a:srgbClr val="FF0000"/>
                          </a:solidFill>
                          <a:effectLst/>
                          <a:latin typeface="&amp;quot"/>
                        </a:rPr>
                        <a:t>POLAR </a:t>
                      </a:r>
                      <a:r>
                        <a:rPr lang="en-AU" sz="1600" dirty="0" err="1">
                          <a:solidFill>
                            <a:srgbClr val="FF0000"/>
                          </a:solidFill>
                          <a:effectLst/>
                          <a:latin typeface="&amp;quot"/>
                        </a:rPr>
                        <a:t>eval</a:t>
                      </a:r>
                      <a:r>
                        <a:rPr lang="en-AU" sz="1600" dirty="0">
                          <a:solidFill>
                            <a:srgbClr val="FF0000"/>
                          </a:solidFill>
                          <a:effectLst/>
                          <a:latin typeface="&amp;quot"/>
                        </a:rPr>
                        <a:t>(</a:t>
                      </a:r>
                      <a:r>
                        <a:rPr lang="en-AU" sz="1600" dirty="0" err="1">
                          <a:solidFill>
                            <a:srgbClr val="FF0000"/>
                          </a:solidFill>
                          <a:effectLst/>
                          <a:latin typeface="&amp;quot"/>
                        </a:rPr>
                        <a:t>sqrt</a:t>
                      </a:r>
                      <a:r>
                        <a:rPr lang="en-AU" sz="1600" dirty="0">
                          <a:solidFill>
                            <a:srgbClr val="FF0000"/>
                          </a:solidFill>
                          <a:effectLst/>
                          <a:latin typeface="&amp;quot"/>
                        </a:rPr>
                        <a:t>(3^2+4^2)) </a:t>
                      </a:r>
                      <a:r>
                        <a:rPr lang="en-AU" sz="1600" dirty="0" err="1">
                          <a:solidFill>
                            <a:srgbClr val="FF0000"/>
                          </a:solidFill>
                          <a:effectLst/>
                          <a:latin typeface="&amp;quot"/>
                        </a:rPr>
                        <a:t>eval</a:t>
                      </a:r>
                      <a:r>
                        <a:rPr lang="en-AU" sz="1600" dirty="0">
                          <a:solidFill>
                            <a:srgbClr val="FF0000"/>
                          </a:solidFill>
                          <a:effectLst/>
                          <a:latin typeface="&amp;quot"/>
                        </a:rPr>
                        <a:t>(tan-1(4/3) DEGREES </a:t>
                      </a:r>
                      <a:r>
                        <a:rPr lang="en-AU" sz="1600" dirty="0">
                          <a:effectLst/>
                          <a:latin typeface="&amp;quot"/>
                        </a:rPr>
                        <a:t>")</a:t>
                      </a:r>
                      <a:r>
                        <a:rPr lang="en-AU" sz="1600" dirty="0">
                          <a:effectLst/>
                        </a:rPr>
                        <a:t> </a:t>
                      </a:r>
                    </a:p>
                  </a:txBody>
                  <a:tcPr marL="21362" marR="32063" marT="21362" marB="2136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15867677"/>
                  </a:ext>
                </a:extLst>
              </a:tr>
              <a:tr h="415879">
                <a:tc>
                  <a:txBody>
                    <a:bodyPr/>
                    <a:lstStyle/>
                    <a:p>
                      <a:pPr algn="l" fontAlgn="t"/>
                      <a:r>
                        <a:rPr lang="en-AU" sz="1600" dirty="0">
                          <a:effectLst/>
                        </a:rPr>
                        <a:t>Range:</a:t>
                      </a:r>
                    </a:p>
                  </a:txBody>
                  <a:tcPr marL="21362" marR="32063" marT="21362" marB="2136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tc>
                  <a:txBody>
                    <a:bodyPr/>
                    <a:lstStyle/>
                    <a:p>
                      <a:pPr algn="l" fontAlgn="t"/>
                      <a:r>
                        <a:rPr lang="en-AU" sz="1600" dirty="0">
                          <a:effectLst/>
                        </a:rPr>
                        <a:t>Theta-coordinate</a:t>
                      </a:r>
                      <a:r>
                        <a:rPr lang="en-AU" sz="1600" dirty="0">
                          <a:solidFill>
                            <a:srgbClr val="FF0000"/>
                          </a:solidFill>
                          <a:effectLst/>
                        </a:rPr>
                        <a:t>: -360 to +360 degrees</a:t>
                      </a:r>
                    </a:p>
                    <a:p>
                      <a:pPr algn="l" fontAlgn="t"/>
                      <a:r>
                        <a:rPr lang="en-AU" sz="1600" dirty="0">
                          <a:effectLst/>
                        </a:rPr>
                        <a:t>R-coordinate: -327 to +327</a:t>
                      </a:r>
                    </a:p>
                  </a:txBody>
                  <a:tcPr marL="21362" marR="32063" marT="21362" marB="2136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630592772"/>
                  </a:ext>
                </a:extLst>
              </a:tr>
              <a:tr h="2142270">
                <a:tc>
                  <a:txBody>
                    <a:bodyPr/>
                    <a:lstStyle/>
                    <a:p>
                      <a:pPr algn="l" fontAlgn="t"/>
                      <a:r>
                        <a:rPr lang="en-AU" sz="1600" dirty="0">
                          <a:effectLst/>
                        </a:rPr>
                        <a:t>Describe:</a:t>
                      </a:r>
                    </a:p>
                  </a:txBody>
                  <a:tcPr marL="21362" marR="32063" marT="21362" marB="21362">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CC66"/>
                    </a:solidFill>
                  </a:tcPr>
                </a:tc>
                <a:tc>
                  <a:txBody>
                    <a:bodyPr/>
                    <a:lstStyle/>
                    <a:p>
                      <a:pPr algn="l" fontAlgn="t"/>
                      <a:r>
                        <a:rPr lang="en-AU" sz="1600" dirty="0">
                          <a:effectLst/>
                        </a:rPr>
                        <a:t>Moves the RV from its current position to the specified polar position relative to that position. </a:t>
                      </a:r>
                    </a:p>
                    <a:p>
                      <a:pPr algn="l" fontAlgn="t"/>
                      <a:r>
                        <a:rPr lang="en-AU" sz="1600" dirty="0">
                          <a:effectLst/>
                        </a:rPr>
                        <a:t>The RV's X/Y position will be updated to reflect the new position.</a:t>
                      </a:r>
                    </a:p>
                    <a:p>
                      <a:pPr algn="l" fontAlgn="t"/>
                      <a:r>
                        <a:rPr lang="en-AU" sz="1600" dirty="0">
                          <a:effectLst/>
                        </a:rPr>
                        <a:t>The “r” coordinate matches the current grid size (default: 0.1 M/grid unit). </a:t>
                      </a:r>
                    </a:p>
                    <a:p>
                      <a:pPr algn="l" fontAlgn="t"/>
                      <a:r>
                        <a:rPr lang="en-AU" sz="1600" dirty="0">
                          <a:effectLst/>
                        </a:rPr>
                        <a:t>Default location at start of program execution is (0,0) with Rover facing the positive x-axis.</a:t>
                      </a:r>
                    </a:p>
                    <a:p>
                      <a:pPr algn="l" fontAlgn="t"/>
                      <a:r>
                        <a:rPr lang="en-AU" sz="1600" dirty="0">
                          <a:effectLst/>
                        </a:rPr>
                        <a:t>Default unit of theta is Degrees.</a:t>
                      </a:r>
                    </a:p>
                    <a:p>
                      <a:pPr algn="l" fontAlgn="t"/>
                      <a:r>
                        <a:rPr lang="en-AU" sz="1600" dirty="0">
                          <a:effectLst/>
                        </a:rPr>
                        <a:t>The speed parameter is optional.</a:t>
                      </a:r>
                    </a:p>
                  </a:txBody>
                  <a:tcPr marL="21362" marR="32063" marT="21362" marB="21362">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51479193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04546246"/>
              </p:ext>
            </p:extLst>
          </p:nvPr>
        </p:nvGraphicFramePr>
        <p:xfrm>
          <a:off x="973034" y="601677"/>
          <a:ext cx="9726301" cy="408484"/>
        </p:xfrm>
        <a:graphic>
          <a:graphicData uri="http://schemas.openxmlformats.org/drawingml/2006/table">
            <a:tbl>
              <a:tblPr/>
              <a:tblGrid>
                <a:gridCol w="9726301">
                  <a:extLst>
                    <a:ext uri="{9D8B030D-6E8A-4147-A177-3AD203B41FA5}">
                      <a16:colId xmlns:a16="http://schemas.microsoft.com/office/drawing/2014/main" val="310651520"/>
                    </a:ext>
                  </a:extLst>
                </a:gridCol>
              </a:tblGrid>
              <a:tr h="116170">
                <a:tc>
                  <a:txBody>
                    <a:bodyPr/>
                    <a:lstStyle/>
                    <a:p>
                      <a:pPr algn="ctr" fontAlgn="t"/>
                      <a:r>
                        <a:rPr lang="en-AU" sz="2000" b="1" dirty="0" smtClean="0">
                          <a:effectLst/>
                        </a:rPr>
                        <a:t>Command:</a:t>
                      </a:r>
                      <a:r>
                        <a:rPr lang="en-AU" sz="2000" b="1" baseline="0" dirty="0" smtClean="0">
                          <a:effectLst/>
                        </a:rPr>
                        <a:t>     </a:t>
                      </a:r>
                      <a:r>
                        <a:rPr lang="en-AU" sz="2400" b="1" dirty="0" smtClean="0">
                          <a:effectLst/>
                        </a:rPr>
                        <a:t>RV </a:t>
                      </a:r>
                      <a:r>
                        <a:rPr lang="en-AU" sz="2400" b="1" dirty="0">
                          <a:effectLst/>
                        </a:rPr>
                        <a:t>TO POLAR</a:t>
                      </a:r>
                    </a:p>
                  </a:txBody>
                  <a:tcPr marL="21362" marR="32063" marT="21362" marB="21362">
                    <a:lnL>
                      <a:noFill/>
                    </a:lnL>
                    <a:lnR w="4763" cap="flat" cmpd="sng" algn="ctr">
                      <a:no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739679982"/>
                  </a:ext>
                </a:extLst>
              </a:tr>
            </a:tbl>
          </a:graphicData>
        </a:graphic>
      </p:graphicFrame>
    </p:spTree>
    <p:extLst>
      <p:ext uri="{BB962C8B-B14F-4D97-AF65-F5344CB8AC3E}">
        <p14:creationId xmlns:p14="http://schemas.microsoft.com/office/powerpoint/2010/main" val="4110897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alpha val="21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61629"/>
              </p:ext>
            </p:extLst>
          </p:nvPr>
        </p:nvGraphicFramePr>
        <p:xfrm>
          <a:off x="1197123" y="689035"/>
          <a:ext cx="9849568" cy="3421147"/>
        </p:xfrm>
        <a:graphic>
          <a:graphicData uri="http://schemas.openxmlformats.org/drawingml/2006/table">
            <a:tbl>
              <a:tblPr/>
              <a:tblGrid>
                <a:gridCol w="2664501">
                  <a:extLst>
                    <a:ext uri="{9D8B030D-6E8A-4147-A177-3AD203B41FA5}">
                      <a16:colId xmlns:a16="http://schemas.microsoft.com/office/drawing/2014/main" val="2716882381"/>
                    </a:ext>
                  </a:extLst>
                </a:gridCol>
                <a:gridCol w="7185067">
                  <a:extLst>
                    <a:ext uri="{9D8B030D-6E8A-4147-A177-3AD203B41FA5}">
                      <a16:colId xmlns:a16="http://schemas.microsoft.com/office/drawing/2014/main" val="2081706451"/>
                    </a:ext>
                  </a:extLst>
                </a:gridCol>
              </a:tblGrid>
              <a:tr h="364676">
                <a:tc gridSpan="2">
                  <a:txBody>
                    <a:bodyPr/>
                    <a:lstStyle/>
                    <a:p>
                      <a:pPr algn="ctr" fontAlgn="t"/>
                      <a:r>
                        <a:rPr lang="en-AU" sz="1600" b="1" dirty="0" err="1" smtClean="0">
                          <a:effectLst/>
                        </a:rPr>
                        <a:t>Command:RV</a:t>
                      </a:r>
                      <a:r>
                        <a:rPr lang="en-AU" sz="1600" b="1" dirty="0" smtClean="0">
                          <a:effectLst/>
                        </a:rPr>
                        <a:t> </a:t>
                      </a:r>
                      <a:r>
                        <a:rPr lang="en-AU" sz="1600" b="1" dirty="0">
                          <a:effectLst/>
                        </a:rPr>
                        <a:t>TO ANGLE</a:t>
                      </a:r>
                    </a:p>
                  </a:txBody>
                  <a:tcPr marL="40045" marR="60106" marT="40045" marB="40045">
                    <a:lnL>
                      <a:noFill/>
                    </a:lnL>
                    <a:lnR w="4763" cap="flat" cmpd="sng" algn="ctr">
                      <a:no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solidFill>
                      <a:srgbClr val="C0C0C0">
                        <a:alpha val="44000"/>
                      </a:srgbClr>
                    </a:solidFill>
                  </a:tcPr>
                </a:tc>
                <a:tc hMerge="1">
                  <a:txBody>
                    <a:bodyPr/>
                    <a:lstStyle/>
                    <a:p>
                      <a:pPr algn="l" fontAlgn="base"/>
                      <a:endParaRPr lang="en-AU" sz="1400" b="1" dirty="0">
                        <a:effectLst/>
                      </a:endParaRPr>
                    </a:p>
                  </a:txBody>
                  <a:tcPr marL="40045" marR="60106" marT="40045" marB="40045">
                    <a:lnL w="4763" cap="flat" cmpd="sng" algn="ctr">
                      <a:solidFill>
                        <a:srgbClr val="000000"/>
                      </a:solidFill>
                      <a:prstDash val="solid"/>
                      <a:round/>
                      <a:headEnd type="none" w="med" len="med"/>
                      <a:tailEnd type="none" w="med" len="med"/>
                    </a:lnL>
                    <a:lnR>
                      <a:noFill/>
                    </a:lnR>
                    <a:lnT>
                      <a:noFill/>
                    </a:lnT>
                    <a:lnB w="4763"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843939990"/>
                  </a:ext>
                </a:extLst>
              </a:tr>
              <a:tr h="364676">
                <a:tc>
                  <a:txBody>
                    <a:bodyPr/>
                    <a:lstStyle/>
                    <a:p>
                      <a:pPr algn="l" fontAlgn="t"/>
                      <a:r>
                        <a:rPr lang="en-AU" sz="1400" dirty="0">
                          <a:effectLst/>
                        </a:rPr>
                        <a:t>Command Syntax:</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tc>
                  <a:txBody>
                    <a:bodyPr/>
                    <a:lstStyle/>
                    <a:p>
                      <a:pPr algn="l" fontAlgn="t"/>
                      <a:r>
                        <a:rPr lang="en-AU" sz="1400" b="1" dirty="0">
                          <a:effectLst/>
                        </a:rPr>
                        <a:t>RV TO ANGLE</a:t>
                      </a:r>
                      <a:r>
                        <a:rPr lang="en-AU" sz="1400" dirty="0">
                          <a:effectLst/>
                        </a:rPr>
                        <a:t> </a:t>
                      </a:r>
                      <a:r>
                        <a:rPr lang="en-AU" sz="1400" dirty="0" smtClean="0">
                          <a:effectLst/>
                        </a:rPr>
                        <a:t> (Different from Turn Right or Left)</a:t>
                      </a:r>
                      <a:endParaRPr lang="en-AU" sz="1400" dirty="0">
                        <a:effectLst/>
                      </a:endParaRP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extLst>
                  <a:ext uri="{0D108BD9-81ED-4DB2-BD59-A6C34878D82A}">
                    <a16:rowId xmlns:a16="http://schemas.microsoft.com/office/drawing/2014/main" val="753919787"/>
                  </a:ext>
                </a:extLst>
              </a:tr>
              <a:tr h="785314">
                <a:tc>
                  <a:txBody>
                    <a:bodyPr/>
                    <a:lstStyle/>
                    <a:p>
                      <a:pPr algn="l" fontAlgn="t"/>
                      <a:r>
                        <a:rPr lang="en-AU" sz="1400" b="1" dirty="0">
                          <a:effectLst/>
                        </a:rPr>
                        <a:t>Code </a:t>
                      </a:r>
                      <a:br>
                        <a:rPr lang="en-AU" sz="1400" b="1" dirty="0">
                          <a:effectLst/>
                        </a:rPr>
                      </a:br>
                      <a:r>
                        <a:rPr lang="en-AU" sz="1400" b="1" dirty="0">
                          <a:effectLst/>
                        </a:rPr>
                        <a:t>Sample:</a:t>
                      </a:r>
                      <a:r>
                        <a:rPr lang="en-AU" sz="1400" dirty="0">
                          <a:effectLst/>
                        </a:rPr>
                        <a:t> </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400" dirty="0">
                          <a:effectLst/>
                          <a:latin typeface="&amp;quot"/>
                        </a:rPr>
                        <a:t>Send "RV TO ANGLE"</a:t>
                      </a:r>
                      <a:r>
                        <a:rPr lang="en-AU" sz="1400" dirty="0">
                          <a:effectLst/>
                        </a:rPr>
                        <a:t> </a:t>
                      </a:r>
                      <a:r>
                        <a:rPr lang="en-AU" sz="1400" dirty="0" smtClean="0">
                          <a:effectLst/>
                        </a:rPr>
                        <a:t>    </a:t>
                      </a:r>
                      <a:r>
                        <a:rPr lang="en-AU" sz="1400" dirty="0" smtClean="0">
                          <a:effectLst/>
                          <a:latin typeface="&amp;quot"/>
                        </a:rPr>
                        <a:t>Send "</a:t>
                      </a:r>
                      <a:r>
                        <a:rPr lang="en-AU" sz="1400" dirty="0" smtClean="0">
                          <a:solidFill>
                            <a:srgbClr val="FF0000"/>
                          </a:solidFill>
                          <a:effectLst/>
                          <a:latin typeface="&amp;quot"/>
                        </a:rPr>
                        <a:t>RV TO ANGLE 46.25</a:t>
                      </a:r>
                      <a:r>
                        <a:rPr lang="en-AU" sz="1400" dirty="0" smtClean="0">
                          <a:effectLst/>
                          <a:latin typeface="&amp;quot"/>
                        </a:rPr>
                        <a:t>"</a:t>
                      </a:r>
                      <a:r>
                        <a:rPr lang="en-AU" sz="1400" dirty="0" smtClean="0">
                          <a:effectLst/>
                        </a:rPr>
                        <a:t>   </a:t>
                      </a:r>
                    </a:p>
                    <a:p>
                      <a:pPr algn="l" fontAlgn="t"/>
                      <a:endParaRPr lang="en-AU" sz="1400" dirty="0">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AU" sz="1400" dirty="0">
                          <a:effectLst/>
                          <a:latin typeface="&amp;quot"/>
                        </a:rPr>
                        <a:t>[SET] RV TO ANGLE </a:t>
                      </a:r>
                      <a:r>
                        <a:rPr lang="en-AU" sz="1400" dirty="0" err="1">
                          <a:effectLst/>
                          <a:latin typeface="&amp;quot"/>
                        </a:rPr>
                        <a:t>rr.rr</a:t>
                      </a:r>
                      <a:r>
                        <a:rPr lang="en-AU" sz="1400" dirty="0">
                          <a:effectLst/>
                        </a:rPr>
                        <a:t> </a:t>
                      </a:r>
                      <a:r>
                        <a:rPr lang="en-AU" sz="1400" dirty="0" smtClean="0">
                          <a:effectLst/>
                        </a:rPr>
                        <a:t>       </a:t>
                      </a:r>
                      <a:r>
                        <a:rPr lang="en-AU" sz="1400" dirty="0" smtClean="0">
                          <a:effectLst/>
                          <a:latin typeface="&amp;quot"/>
                        </a:rPr>
                        <a:t>[[DEGREES]|RADIANS|GRADIANS]</a:t>
                      </a:r>
                      <a:endParaRPr lang="en-AU" sz="1400" dirty="0" smtClean="0">
                        <a:effectLst/>
                      </a:endParaRP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extLst>
                  <a:ext uri="{0D108BD9-81ED-4DB2-BD59-A6C34878D82A}">
                    <a16:rowId xmlns:a16="http://schemas.microsoft.com/office/drawing/2014/main" val="1365554426"/>
                  </a:ext>
                </a:extLst>
              </a:tr>
              <a:tr h="310754">
                <a:tc gridSpan="2">
                  <a:txBody>
                    <a:bodyPr/>
                    <a:lstStyle/>
                    <a:p>
                      <a:pPr algn="l" fontAlgn="t"/>
                      <a:endParaRPr lang="en-AU" sz="1400" dirty="0">
                        <a:effectLst/>
                      </a:endParaRPr>
                    </a:p>
                  </a:txBody>
                  <a:tcPr marL="40045" marR="60106" marT="40045" marB="40045">
                    <a:lnL>
                      <a:noFill/>
                    </a:lnL>
                    <a:lnR w="4763" cap="flat" cmpd="sng" algn="ctr">
                      <a:no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tc hMerge="1">
                  <a:txBody>
                    <a:bodyPr/>
                    <a:lstStyle/>
                    <a:p>
                      <a:pPr algn="l" fontAlgn="t"/>
                      <a:endParaRPr lang="en-AU" sz="1400">
                        <a:effectLst/>
                      </a:endParaRP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805906"/>
                  </a:ext>
                </a:extLst>
              </a:tr>
              <a:tr h="653467">
                <a:tc>
                  <a:txBody>
                    <a:bodyPr/>
                    <a:lstStyle/>
                    <a:p>
                      <a:pPr algn="l" fontAlgn="t"/>
                      <a:r>
                        <a:rPr lang="en-AU" sz="1400" dirty="0">
                          <a:effectLst/>
                        </a:rPr>
                        <a:t>Result:</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tc>
                  <a:txBody>
                    <a:bodyPr/>
                    <a:lstStyle/>
                    <a:p>
                      <a:pPr algn="l" fontAlgn="t"/>
                      <a:r>
                        <a:rPr lang="en-AU" sz="1400" dirty="0">
                          <a:solidFill>
                            <a:srgbClr val="FF0000"/>
                          </a:solidFill>
                          <a:effectLst/>
                        </a:rPr>
                        <a:t>Spins</a:t>
                      </a:r>
                      <a:r>
                        <a:rPr lang="en-AU" sz="1400" dirty="0">
                          <a:effectLst/>
                        </a:rPr>
                        <a:t> the RV to the specified angle from current heading.</a:t>
                      </a: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C0C0C0">
                        <a:alpha val="44000"/>
                      </a:srgbClr>
                    </a:solidFill>
                  </a:tcPr>
                </a:tc>
                <a:extLst>
                  <a:ext uri="{0D108BD9-81ED-4DB2-BD59-A6C34878D82A}">
                    <a16:rowId xmlns:a16="http://schemas.microsoft.com/office/drawing/2014/main" val="1111415276"/>
                  </a:ext>
                </a:extLst>
              </a:tr>
              <a:tr h="942260">
                <a:tc>
                  <a:txBody>
                    <a:bodyPr/>
                    <a:lstStyle/>
                    <a:p>
                      <a:pPr algn="l" fontAlgn="t"/>
                      <a:r>
                        <a:rPr lang="en-AU" sz="1400" dirty="0">
                          <a:effectLst/>
                        </a:rPr>
                        <a:t>Type or </a:t>
                      </a:r>
                      <a:br>
                        <a:rPr lang="en-AU" sz="1400" dirty="0">
                          <a:effectLst/>
                        </a:rPr>
                      </a:br>
                      <a:r>
                        <a:rPr lang="en-AU" sz="1400" dirty="0">
                          <a:effectLst/>
                        </a:rPr>
                        <a:t>Addressable Component:</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a:noFill/>
                    </a:lnB>
                    <a:solidFill>
                      <a:srgbClr val="C0C0C0">
                        <a:alpha val="44000"/>
                      </a:srgbClr>
                    </a:solidFill>
                  </a:tcPr>
                </a:tc>
                <a:tc>
                  <a:txBody>
                    <a:bodyPr/>
                    <a:lstStyle/>
                    <a:p>
                      <a:pPr algn="l" fontAlgn="t"/>
                      <a:r>
                        <a:rPr lang="en-AU" sz="1400" dirty="0">
                          <a:effectLst/>
                        </a:rPr>
                        <a:t>Control</a:t>
                      </a:r>
                    </a:p>
                    <a:p>
                      <a:pPr algn="l" fontAlgn="t"/>
                      <a:r>
                        <a:rPr lang="en-AU" sz="1400" b="1" dirty="0">
                          <a:effectLst/>
                        </a:rPr>
                        <a:t>Note:</a:t>
                      </a:r>
                      <a:r>
                        <a:rPr lang="en-AU" sz="1400" dirty="0">
                          <a:effectLst/>
                        </a:rPr>
                        <a:t> This Rover control command is sent and executed in a queue.</a:t>
                      </a: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a:noFill/>
                    </a:lnB>
                    <a:solidFill>
                      <a:srgbClr val="C0C0C0">
                        <a:alpha val="44000"/>
                      </a:srgbClr>
                    </a:solidFill>
                  </a:tcPr>
                </a:tc>
                <a:extLst>
                  <a:ext uri="{0D108BD9-81ED-4DB2-BD59-A6C34878D82A}">
                    <a16:rowId xmlns:a16="http://schemas.microsoft.com/office/drawing/2014/main" val="1189515820"/>
                  </a:ext>
                </a:extLst>
              </a:tr>
            </a:tbl>
          </a:graphicData>
        </a:graphic>
      </p:graphicFrame>
    </p:spTree>
    <p:extLst>
      <p:ext uri="{BB962C8B-B14F-4D97-AF65-F5344CB8AC3E}">
        <p14:creationId xmlns:p14="http://schemas.microsoft.com/office/powerpoint/2010/main" val="3764082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6256476"/>
              </p:ext>
            </p:extLst>
          </p:nvPr>
        </p:nvGraphicFramePr>
        <p:xfrm>
          <a:off x="1403926" y="1117599"/>
          <a:ext cx="9531927" cy="4130416"/>
        </p:xfrm>
        <a:graphic>
          <a:graphicData uri="http://schemas.openxmlformats.org/drawingml/2006/table">
            <a:tbl>
              <a:tblPr/>
              <a:tblGrid>
                <a:gridCol w="2578573">
                  <a:extLst>
                    <a:ext uri="{9D8B030D-6E8A-4147-A177-3AD203B41FA5}">
                      <a16:colId xmlns:a16="http://schemas.microsoft.com/office/drawing/2014/main" val="2716882381"/>
                    </a:ext>
                  </a:extLst>
                </a:gridCol>
                <a:gridCol w="6953354">
                  <a:extLst>
                    <a:ext uri="{9D8B030D-6E8A-4147-A177-3AD203B41FA5}">
                      <a16:colId xmlns:a16="http://schemas.microsoft.com/office/drawing/2014/main" val="2081706451"/>
                    </a:ext>
                  </a:extLst>
                </a:gridCol>
              </a:tblGrid>
              <a:tr h="346561">
                <a:tc gridSpan="2">
                  <a:txBody>
                    <a:bodyPr/>
                    <a:lstStyle/>
                    <a:p>
                      <a:pPr algn="ctr" fontAlgn="t"/>
                      <a:r>
                        <a:rPr lang="en-AU" sz="2400" b="1" dirty="0" err="1" smtClean="0">
                          <a:effectLst/>
                        </a:rPr>
                        <a:t>Command:RV</a:t>
                      </a:r>
                      <a:r>
                        <a:rPr lang="en-AU" sz="2400" b="1" dirty="0" smtClean="0">
                          <a:effectLst/>
                        </a:rPr>
                        <a:t> </a:t>
                      </a:r>
                      <a:r>
                        <a:rPr lang="en-AU" sz="2400" b="1" dirty="0">
                          <a:effectLst/>
                        </a:rPr>
                        <a:t>TO ANGLE</a:t>
                      </a:r>
                    </a:p>
                  </a:txBody>
                  <a:tcPr marL="40045" marR="60106" marT="40045" marB="40045">
                    <a:lnL>
                      <a:noFill/>
                    </a:lnL>
                    <a:lnR w="4763" cap="flat" cmpd="sng" algn="ctr">
                      <a:no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solidFill>
                      <a:srgbClr val="00B0F0">
                        <a:alpha val="44000"/>
                      </a:srgbClr>
                    </a:solidFill>
                  </a:tcPr>
                </a:tc>
                <a:tc hMerge="1">
                  <a:txBody>
                    <a:bodyPr/>
                    <a:lstStyle/>
                    <a:p>
                      <a:pPr algn="l" fontAlgn="base"/>
                      <a:endParaRPr lang="en-AU" sz="1400" b="1" dirty="0">
                        <a:effectLst/>
                      </a:endParaRPr>
                    </a:p>
                  </a:txBody>
                  <a:tcPr marL="40045" marR="60106" marT="40045" marB="40045">
                    <a:lnL w="4763" cap="flat" cmpd="sng" algn="ctr">
                      <a:solidFill>
                        <a:srgbClr val="000000"/>
                      </a:solidFill>
                      <a:prstDash val="solid"/>
                      <a:round/>
                      <a:headEnd type="none" w="med" len="med"/>
                      <a:tailEnd type="none" w="med" len="med"/>
                    </a:lnL>
                    <a:lnR>
                      <a:noFill/>
                    </a:lnR>
                    <a:lnT>
                      <a:noFill/>
                    </a:lnT>
                    <a:lnB w="4763"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843939990"/>
                  </a:ext>
                </a:extLst>
              </a:tr>
              <a:tr h="346561">
                <a:tc>
                  <a:txBody>
                    <a:bodyPr/>
                    <a:lstStyle/>
                    <a:p>
                      <a:pPr algn="l" fontAlgn="t"/>
                      <a:r>
                        <a:rPr lang="en-AU" sz="1400" dirty="0">
                          <a:effectLst/>
                        </a:rPr>
                        <a:t>Command Syntax:</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t"/>
                      <a:r>
                        <a:rPr lang="en-AU" sz="2000" b="1" dirty="0">
                          <a:effectLst/>
                        </a:rPr>
                        <a:t>RV TO ANGLE</a:t>
                      </a:r>
                      <a:r>
                        <a:rPr lang="en-AU" sz="2000" dirty="0">
                          <a:effectLst/>
                        </a:rPr>
                        <a:t> </a:t>
                      </a:r>
                      <a:r>
                        <a:rPr lang="en-AU" sz="2000" dirty="0" smtClean="0">
                          <a:effectLst/>
                        </a:rPr>
                        <a:t> (Different from Turn Right or Left)</a:t>
                      </a:r>
                      <a:endParaRPr lang="en-AU" sz="2000" dirty="0">
                        <a:effectLst/>
                      </a:endParaRP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alpha val="44000"/>
                      </a:srgbClr>
                    </a:solidFill>
                  </a:tcPr>
                </a:tc>
                <a:extLst>
                  <a:ext uri="{0D108BD9-81ED-4DB2-BD59-A6C34878D82A}">
                    <a16:rowId xmlns:a16="http://schemas.microsoft.com/office/drawing/2014/main" val="753919787"/>
                  </a:ext>
                </a:extLst>
              </a:tr>
              <a:tr h="746303">
                <a:tc>
                  <a:txBody>
                    <a:bodyPr/>
                    <a:lstStyle/>
                    <a:p>
                      <a:pPr algn="l" fontAlgn="t"/>
                      <a:r>
                        <a:rPr lang="en-AU" sz="1400" b="1" dirty="0">
                          <a:effectLst/>
                        </a:rPr>
                        <a:t>Code </a:t>
                      </a:r>
                      <a:br>
                        <a:rPr lang="en-AU" sz="1400" b="1" dirty="0">
                          <a:effectLst/>
                        </a:rPr>
                      </a:br>
                      <a:r>
                        <a:rPr lang="en-AU" sz="1400" b="1" dirty="0">
                          <a:effectLst/>
                        </a:rPr>
                        <a:t>Sample:</a:t>
                      </a:r>
                      <a:r>
                        <a:rPr lang="en-AU" sz="1400" dirty="0">
                          <a:effectLst/>
                        </a:rPr>
                        <a:t> </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2000" dirty="0">
                          <a:effectLst/>
                          <a:latin typeface="&amp;quot"/>
                        </a:rPr>
                        <a:t>Send "RV TO ANGLE"</a:t>
                      </a:r>
                      <a:r>
                        <a:rPr lang="en-AU" sz="2000" dirty="0">
                          <a:effectLst/>
                        </a:rPr>
                        <a:t> </a:t>
                      </a:r>
                      <a:r>
                        <a:rPr lang="en-AU" sz="2000" dirty="0" smtClean="0">
                          <a:effectLst/>
                        </a:rPr>
                        <a:t>    </a:t>
                      </a:r>
                      <a:r>
                        <a:rPr lang="en-AU" sz="2000" dirty="0" smtClean="0">
                          <a:effectLst/>
                          <a:latin typeface="&amp;quot"/>
                        </a:rPr>
                        <a:t>Send "</a:t>
                      </a:r>
                      <a:r>
                        <a:rPr lang="en-AU" sz="2000" dirty="0" smtClean="0">
                          <a:solidFill>
                            <a:srgbClr val="FF0000"/>
                          </a:solidFill>
                          <a:effectLst/>
                          <a:latin typeface="&amp;quot"/>
                        </a:rPr>
                        <a:t>RV TO ANGLE 46.25</a:t>
                      </a:r>
                      <a:r>
                        <a:rPr lang="en-AU" sz="2000" dirty="0" smtClean="0">
                          <a:effectLst/>
                          <a:latin typeface="&amp;quot"/>
                        </a:rPr>
                        <a:t>"</a:t>
                      </a:r>
                      <a:r>
                        <a:rPr lang="en-AU" sz="2000" dirty="0" smtClean="0">
                          <a:effectLst/>
                        </a:rPr>
                        <a:t>   </a:t>
                      </a:r>
                    </a:p>
                    <a:p>
                      <a:pPr algn="l" fontAlgn="t"/>
                      <a:endParaRPr lang="en-AU" sz="2000" dirty="0">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AU" sz="2000" dirty="0">
                          <a:effectLst/>
                          <a:latin typeface="&amp;quot"/>
                        </a:rPr>
                        <a:t>[SET] RV TO ANGLE </a:t>
                      </a:r>
                      <a:r>
                        <a:rPr lang="en-AU" sz="2000" dirty="0" err="1">
                          <a:effectLst/>
                          <a:latin typeface="&amp;quot"/>
                        </a:rPr>
                        <a:t>rr.rr</a:t>
                      </a:r>
                      <a:r>
                        <a:rPr lang="en-AU" sz="2000" dirty="0">
                          <a:effectLst/>
                        </a:rPr>
                        <a:t> </a:t>
                      </a:r>
                      <a:r>
                        <a:rPr lang="en-AU" sz="2000" dirty="0" smtClean="0">
                          <a:effectLst/>
                        </a:rPr>
                        <a:t>       </a:t>
                      </a:r>
                      <a:r>
                        <a:rPr lang="en-AU" sz="2000" dirty="0" smtClean="0">
                          <a:effectLst/>
                          <a:latin typeface="&amp;quot"/>
                        </a:rPr>
                        <a:t>[[DEGREES]|RADIANS|GRADIANS]</a:t>
                      </a:r>
                      <a:endParaRPr lang="en-AU" sz="2000" dirty="0" smtClean="0">
                        <a:effectLst/>
                      </a:endParaRP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alpha val="44000"/>
                      </a:srgbClr>
                    </a:solidFill>
                  </a:tcPr>
                </a:tc>
                <a:extLst>
                  <a:ext uri="{0D108BD9-81ED-4DB2-BD59-A6C34878D82A}">
                    <a16:rowId xmlns:a16="http://schemas.microsoft.com/office/drawing/2014/main" val="1365554426"/>
                  </a:ext>
                </a:extLst>
              </a:tr>
              <a:tr h="295317">
                <a:tc gridSpan="2">
                  <a:txBody>
                    <a:bodyPr/>
                    <a:lstStyle/>
                    <a:p>
                      <a:pPr algn="l" fontAlgn="t"/>
                      <a:endParaRPr lang="en-AU" sz="2000" dirty="0">
                        <a:effectLst/>
                      </a:endParaRPr>
                    </a:p>
                  </a:txBody>
                  <a:tcPr marL="40045" marR="60106" marT="40045" marB="40045">
                    <a:lnL>
                      <a:noFill/>
                    </a:lnL>
                    <a:lnR w="4763" cap="flat" cmpd="sng" algn="ctr">
                      <a:no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pPr algn="l" fontAlgn="t"/>
                      <a:endParaRPr lang="en-AU" sz="1400">
                        <a:effectLst/>
                      </a:endParaRP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805906"/>
                  </a:ext>
                </a:extLst>
              </a:tr>
              <a:tr h="621006">
                <a:tc>
                  <a:txBody>
                    <a:bodyPr/>
                    <a:lstStyle/>
                    <a:p>
                      <a:pPr algn="l" fontAlgn="t"/>
                      <a:r>
                        <a:rPr lang="en-AU" sz="1400" dirty="0">
                          <a:effectLst/>
                        </a:rPr>
                        <a:t>Result:</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fontAlgn="t"/>
                      <a:r>
                        <a:rPr lang="en-AU" sz="2000" dirty="0">
                          <a:solidFill>
                            <a:srgbClr val="FF0000"/>
                          </a:solidFill>
                          <a:effectLst/>
                        </a:rPr>
                        <a:t>Spins</a:t>
                      </a:r>
                      <a:r>
                        <a:rPr lang="en-AU" sz="2000" dirty="0">
                          <a:effectLst/>
                        </a:rPr>
                        <a:t> the RV to the specified angle from current heading.</a:t>
                      </a: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00B0F0">
                        <a:alpha val="44000"/>
                      </a:srgbClr>
                    </a:solidFill>
                  </a:tcPr>
                </a:tc>
                <a:extLst>
                  <a:ext uri="{0D108BD9-81ED-4DB2-BD59-A6C34878D82A}">
                    <a16:rowId xmlns:a16="http://schemas.microsoft.com/office/drawing/2014/main" val="1111415276"/>
                  </a:ext>
                </a:extLst>
              </a:tr>
              <a:tr h="895453">
                <a:tc>
                  <a:txBody>
                    <a:bodyPr/>
                    <a:lstStyle/>
                    <a:p>
                      <a:pPr algn="l" fontAlgn="t"/>
                      <a:r>
                        <a:rPr lang="en-AU" sz="1400" dirty="0">
                          <a:effectLst/>
                        </a:rPr>
                        <a:t>Type or </a:t>
                      </a:r>
                      <a:br>
                        <a:rPr lang="en-AU" sz="1400" dirty="0">
                          <a:effectLst/>
                        </a:rPr>
                      </a:br>
                      <a:r>
                        <a:rPr lang="en-AU" sz="1400" dirty="0">
                          <a:effectLst/>
                        </a:rPr>
                        <a:t>Addressable Component:</a:t>
                      </a:r>
                    </a:p>
                  </a:txBody>
                  <a:tcPr marL="40045" marR="60106" marT="40045" marB="40045">
                    <a:lnL>
                      <a:noFill/>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a:noFill/>
                    </a:lnB>
                    <a:solidFill>
                      <a:schemeClr val="accent4">
                        <a:lumMod val="40000"/>
                        <a:lumOff val="60000"/>
                      </a:schemeClr>
                    </a:solidFill>
                  </a:tcPr>
                </a:tc>
                <a:tc>
                  <a:txBody>
                    <a:bodyPr/>
                    <a:lstStyle/>
                    <a:p>
                      <a:pPr algn="l" fontAlgn="t"/>
                      <a:r>
                        <a:rPr lang="en-AU" sz="2000" dirty="0">
                          <a:effectLst/>
                        </a:rPr>
                        <a:t>Control</a:t>
                      </a:r>
                    </a:p>
                    <a:p>
                      <a:pPr algn="l" fontAlgn="t"/>
                      <a:r>
                        <a:rPr lang="en-AU" sz="2000" b="1" dirty="0">
                          <a:effectLst/>
                        </a:rPr>
                        <a:t>Note:</a:t>
                      </a:r>
                      <a:r>
                        <a:rPr lang="en-AU" sz="2000" dirty="0">
                          <a:effectLst/>
                        </a:rPr>
                        <a:t> This Rover control command is sent and executed in a queue.</a:t>
                      </a:r>
                    </a:p>
                  </a:txBody>
                  <a:tcPr marL="40045" marR="60106" marT="40045" marB="40045">
                    <a:lnL w="4763" cap="flat" cmpd="sng" algn="ctr">
                      <a:solidFill>
                        <a:srgbClr val="000000"/>
                      </a:solidFill>
                      <a:prstDash val="solid"/>
                      <a:round/>
                      <a:headEnd type="none" w="med" len="med"/>
                      <a:tailEnd type="none" w="med" len="med"/>
                    </a:lnL>
                    <a:lnR>
                      <a:noFill/>
                    </a:lnR>
                    <a:lnT w="4763" cap="flat" cmpd="sng" algn="ctr">
                      <a:solidFill>
                        <a:srgbClr val="000000"/>
                      </a:solidFill>
                      <a:prstDash val="solid"/>
                      <a:round/>
                      <a:headEnd type="none" w="med" len="med"/>
                      <a:tailEnd type="none" w="med" len="med"/>
                    </a:lnT>
                    <a:lnB>
                      <a:noFill/>
                    </a:lnB>
                    <a:solidFill>
                      <a:srgbClr val="00B0F0">
                        <a:alpha val="44000"/>
                      </a:srgbClr>
                    </a:solidFill>
                  </a:tcPr>
                </a:tc>
                <a:extLst>
                  <a:ext uri="{0D108BD9-81ED-4DB2-BD59-A6C34878D82A}">
                    <a16:rowId xmlns:a16="http://schemas.microsoft.com/office/drawing/2014/main" val="1189515820"/>
                  </a:ext>
                </a:extLst>
              </a:tr>
            </a:tbl>
          </a:graphicData>
        </a:graphic>
      </p:graphicFrame>
    </p:spTree>
    <p:extLst>
      <p:ext uri="{BB962C8B-B14F-4D97-AF65-F5344CB8AC3E}">
        <p14:creationId xmlns:p14="http://schemas.microsoft.com/office/powerpoint/2010/main" val="103666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709" y="1015999"/>
            <a:ext cx="9078126" cy="2554545"/>
          </a:xfrm>
          <a:prstGeom prst="rect">
            <a:avLst/>
          </a:prstGeom>
          <a:noFill/>
        </p:spPr>
        <p:txBody>
          <a:bodyPr wrap="none" rtlCol="0">
            <a:spAutoFit/>
          </a:bodyPr>
          <a:lstStyle/>
          <a:p>
            <a:r>
              <a:rPr lang="en-AU" sz="4000" dirty="0" smtClean="0">
                <a:latin typeface="Academy Engraved LET" pitchFamily="2" charset="0"/>
              </a:rPr>
              <a:t>Lets look at some programming with the </a:t>
            </a:r>
          </a:p>
          <a:p>
            <a:r>
              <a:rPr lang="en-AU" sz="4000" dirty="0" smtClean="0">
                <a:latin typeface="Academy Engraved LET" pitchFamily="2" charset="0"/>
              </a:rPr>
              <a:t>Innovator HUB and Innovator Rover</a:t>
            </a:r>
          </a:p>
          <a:p>
            <a:endParaRPr lang="en-AU" sz="4000" dirty="0">
              <a:latin typeface="Academy Engraved LET" pitchFamily="2" charset="0"/>
            </a:endParaRPr>
          </a:p>
          <a:p>
            <a:r>
              <a:rPr lang="en-AU" sz="4000" dirty="0" smtClean="0">
                <a:latin typeface="Academy Engraved LET" pitchFamily="2" charset="0"/>
              </a:rPr>
              <a:t>Program 1 : </a:t>
            </a:r>
            <a:r>
              <a:rPr lang="en-AU" sz="4000" dirty="0" err="1" smtClean="0">
                <a:latin typeface="Academy Engraved LET" pitchFamily="2" charset="0"/>
              </a:rPr>
              <a:t>Grapher</a:t>
            </a:r>
            <a:endParaRPr lang="en-AU" sz="4000" dirty="0">
              <a:latin typeface="Academy Engraved LET" pitchFamily="2" charset="0"/>
            </a:endParaRPr>
          </a:p>
        </p:txBody>
      </p:sp>
    </p:spTree>
    <p:extLst>
      <p:ext uri="{BB962C8B-B14F-4D97-AF65-F5344CB8AC3E}">
        <p14:creationId xmlns:p14="http://schemas.microsoft.com/office/powerpoint/2010/main" val="243625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6476" y="748145"/>
            <a:ext cx="9163051" cy="5440220"/>
          </a:xfrm>
          <a:prstGeom prst="rect">
            <a:avLst/>
          </a:prstGeom>
        </p:spPr>
      </p:pic>
    </p:spTree>
    <p:extLst>
      <p:ext uri="{BB962C8B-B14F-4D97-AF65-F5344CB8AC3E}">
        <p14:creationId xmlns:p14="http://schemas.microsoft.com/office/powerpoint/2010/main" val="3637962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7810" y="551588"/>
            <a:ext cx="9277136" cy="5710667"/>
          </a:xfrm>
          <a:prstGeom prst="rect">
            <a:avLst/>
          </a:prstGeom>
        </p:spPr>
      </p:pic>
    </p:spTree>
    <p:extLst>
      <p:ext uri="{BB962C8B-B14F-4D97-AF65-F5344CB8AC3E}">
        <p14:creationId xmlns:p14="http://schemas.microsoft.com/office/powerpoint/2010/main" val="244816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680" y="563612"/>
            <a:ext cx="10561320" cy="5878532"/>
          </a:xfrm>
          <a:prstGeom prst="rect">
            <a:avLst/>
          </a:prstGeom>
        </p:spPr>
        <p:txBody>
          <a:bodyPr wrap="square">
            <a:spAutoFit/>
          </a:bodyPr>
          <a:lstStyle/>
          <a:p>
            <a:pPr lvl="1">
              <a:defRPr/>
            </a:pPr>
            <a:r>
              <a:rPr lang="en-AU" sz="4400" kern="0" spc="-50" dirty="0" smtClean="0">
                <a:solidFill>
                  <a:srgbClr val="000000">
                    <a:lumMod val="75000"/>
                    <a:lumOff val="25000"/>
                  </a:srgbClr>
                </a:solidFill>
                <a:latin typeface="Imprint MT Shadow" panose="04020605060303030202" pitchFamily="82" charset="0"/>
              </a:rPr>
              <a:t> This </a:t>
            </a:r>
            <a:r>
              <a:rPr lang="en-AU" sz="4400" kern="0" spc="-50" dirty="0">
                <a:solidFill>
                  <a:srgbClr val="000000">
                    <a:lumMod val="75000"/>
                    <a:lumOff val="25000"/>
                  </a:srgbClr>
                </a:solidFill>
                <a:latin typeface="Imprint MT Shadow" panose="04020605060303030202" pitchFamily="82" charset="0"/>
              </a:rPr>
              <a:t>session will focus on </a:t>
            </a:r>
            <a:endParaRPr lang="en-AU" sz="4400" kern="0" spc="-50" dirty="0" smtClean="0">
              <a:solidFill>
                <a:srgbClr val="000000">
                  <a:lumMod val="75000"/>
                  <a:lumOff val="25000"/>
                </a:srgbClr>
              </a:solidFill>
              <a:latin typeface="Imprint MT Shadow" panose="04020605060303030202" pitchFamily="82" charset="0"/>
            </a:endParaRPr>
          </a:p>
          <a:p>
            <a:pPr lvl="3">
              <a:defRPr/>
            </a:pPr>
            <a:r>
              <a:rPr lang="en-AU" sz="3600" kern="0" spc="-50" dirty="0">
                <a:solidFill>
                  <a:srgbClr val="000000">
                    <a:lumMod val="75000"/>
                    <a:lumOff val="25000"/>
                  </a:srgbClr>
                </a:solidFill>
                <a:latin typeface="Calibri Light" panose="020F0302020204030204"/>
                <a:ea typeface="+mn-ea"/>
                <a:cs typeface="+mn-cs"/>
              </a:rPr>
              <a:t/>
            </a:r>
            <a:br>
              <a:rPr lang="en-AU" sz="3600" kern="0" spc="-50" dirty="0">
                <a:solidFill>
                  <a:srgbClr val="000000">
                    <a:lumMod val="75000"/>
                    <a:lumOff val="25000"/>
                  </a:srgbClr>
                </a:solidFill>
                <a:latin typeface="Calibri Light" panose="020F0302020204030204"/>
                <a:ea typeface="+mn-ea"/>
                <a:cs typeface="+mn-cs"/>
              </a:rPr>
            </a:br>
            <a:r>
              <a:rPr lang="en-AU" sz="2800" b="1" kern="0" spc="-50" dirty="0">
                <a:solidFill>
                  <a:schemeClr val="accent1">
                    <a:lumMod val="75000"/>
                  </a:schemeClr>
                </a:solidFill>
                <a:latin typeface="Calibri Light" panose="020F0302020204030204"/>
                <a:ea typeface="+mn-ea"/>
                <a:cs typeface="+mn-cs"/>
              </a:rPr>
              <a:t>1. Analysing and understanding functions and </a:t>
            </a:r>
            <a:r>
              <a:rPr lang="en-AU" sz="2800" b="1" kern="0" spc="-50" dirty="0" smtClean="0">
                <a:solidFill>
                  <a:schemeClr val="accent1">
                    <a:lumMod val="75000"/>
                  </a:schemeClr>
                </a:solidFill>
                <a:latin typeface="Calibri Light" panose="020F0302020204030204"/>
                <a:ea typeface="+mn-ea"/>
                <a:cs typeface="+mn-cs"/>
              </a:rPr>
              <a:t>graphs</a:t>
            </a:r>
          </a:p>
          <a:p>
            <a:pPr lvl="3">
              <a:defRPr/>
            </a:pPr>
            <a:r>
              <a:rPr lang="en-AU" sz="2800" b="1" kern="0" spc="-50" dirty="0" smtClean="0">
                <a:solidFill>
                  <a:schemeClr val="accent1">
                    <a:lumMod val="75000"/>
                  </a:schemeClr>
                </a:solidFill>
                <a:latin typeface="Calibri Light" panose="020F0302020204030204"/>
                <a:ea typeface="+mn-ea"/>
                <a:cs typeface="+mn-cs"/>
              </a:rPr>
              <a:t>2</a:t>
            </a:r>
            <a:r>
              <a:rPr lang="en-AU" sz="2800" b="1" kern="0" spc="-50" dirty="0">
                <a:solidFill>
                  <a:schemeClr val="accent1">
                    <a:lumMod val="75000"/>
                  </a:schemeClr>
                </a:solidFill>
                <a:latin typeface="Calibri Light" panose="020F0302020204030204"/>
                <a:ea typeface="+mn-ea"/>
                <a:cs typeface="+mn-cs"/>
              </a:rPr>
              <a:t>. Vectors </a:t>
            </a:r>
            <a:br>
              <a:rPr lang="en-AU" sz="2800" b="1" kern="0" spc="-50" dirty="0">
                <a:solidFill>
                  <a:schemeClr val="accent1">
                    <a:lumMod val="75000"/>
                  </a:schemeClr>
                </a:solidFill>
                <a:latin typeface="Calibri Light" panose="020F0302020204030204"/>
                <a:ea typeface="+mn-ea"/>
                <a:cs typeface="+mn-cs"/>
              </a:rPr>
            </a:br>
            <a:r>
              <a:rPr lang="en-AU" sz="2800" b="1" kern="0" spc="-50" dirty="0">
                <a:solidFill>
                  <a:schemeClr val="accent1">
                    <a:lumMod val="75000"/>
                  </a:schemeClr>
                </a:solidFill>
                <a:latin typeface="Calibri Light" panose="020F0302020204030204"/>
                <a:ea typeface="+mn-ea"/>
                <a:cs typeface="+mn-cs"/>
              </a:rPr>
              <a:t>3. Physics of motion </a:t>
            </a:r>
            <a:br>
              <a:rPr lang="en-AU" sz="2800" b="1" kern="0" spc="-50" dirty="0">
                <a:solidFill>
                  <a:schemeClr val="accent1">
                    <a:lumMod val="75000"/>
                  </a:schemeClr>
                </a:solidFill>
                <a:latin typeface="Calibri Light" panose="020F0302020204030204"/>
                <a:ea typeface="+mn-ea"/>
                <a:cs typeface="+mn-cs"/>
              </a:rPr>
            </a:br>
            <a:r>
              <a:rPr lang="en-AU" sz="2800" b="1" kern="0" spc="-50" dirty="0">
                <a:solidFill>
                  <a:schemeClr val="accent1">
                    <a:lumMod val="75000"/>
                  </a:schemeClr>
                </a:solidFill>
                <a:latin typeface="Calibri Light" panose="020F0302020204030204"/>
                <a:ea typeface="+mn-ea"/>
                <a:cs typeface="+mn-cs"/>
              </a:rPr>
              <a:t>4. Coding in TI basic Technology </a:t>
            </a:r>
            <a:endParaRPr lang="en-AU" sz="2800" b="1" kern="0" spc="-50" dirty="0" smtClean="0">
              <a:solidFill>
                <a:schemeClr val="accent1">
                  <a:lumMod val="75000"/>
                </a:schemeClr>
              </a:solidFill>
              <a:latin typeface="Calibri Light" panose="020F0302020204030204"/>
              <a:ea typeface="+mn-ea"/>
              <a:cs typeface="+mn-cs"/>
            </a:endParaRPr>
          </a:p>
          <a:p>
            <a:pPr marL="2857500" lvl="5" indent="-571500">
              <a:buFont typeface="Arial" panose="020B0604020202020204" pitchFamily="34" charset="0"/>
              <a:buChar char="•"/>
              <a:defRPr/>
            </a:pPr>
            <a:r>
              <a:rPr lang="en-AU" sz="2800" b="1" kern="0" spc="-50" dirty="0" smtClean="0">
                <a:solidFill>
                  <a:schemeClr val="accent1">
                    <a:lumMod val="75000"/>
                  </a:schemeClr>
                </a:solidFill>
                <a:latin typeface="Calibri Light" panose="020F0302020204030204"/>
                <a:ea typeface="+mn-ea"/>
                <a:cs typeface="+mn-cs"/>
              </a:rPr>
              <a:t>TI-</a:t>
            </a:r>
            <a:r>
              <a:rPr lang="en-AU" sz="2800" b="1" kern="0" spc="-50" dirty="0" err="1" smtClean="0">
                <a:solidFill>
                  <a:schemeClr val="accent1">
                    <a:lumMod val="75000"/>
                  </a:schemeClr>
                </a:solidFill>
                <a:latin typeface="Calibri Light" panose="020F0302020204030204"/>
                <a:ea typeface="+mn-ea"/>
                <a:cs typeface="+mn-cs"/>
              </a:rPr>
              <a:t>Nspire</a:t>
            </a:r>
            <a:r>
              <a:rPr lang="en-AU" sz="2800" b="1" kern="0" spc="-50" dirty="0" smtClean="0">
                <a:solidFill>
                  <a:schemeClr val="accent1">
                    <a:lumMod val="75000"/>
                  </a:schemeClr>
                </a:solidFill>
                <a:latin typeface="Calibri Light" panose="020F0302020204030204"/>
                <a:ea typeface="+mn-ea"/>
                <a:cs typeface="+mn-cs"/>
              </a:rPr>
              <a:t> </a:t>
            </a:r>
            <a:r>
              <a:rPr lang="en-AU" sz="2800" b="1" kern="0" spc="-50" dirty="0">
                <a:solidFill>
                  <a:schemeClr val="accent1">
                    <a:lumMod val="75000"/>
                  </a:schemeClr>
                </a:solidFill>
                <a:latin typeface="Calibri Light" panose="020F0302020204030204"/>
                <a:ea typeface="+mn-ea"/>
                <a:cs typeface="+mn-cs"/>
              </a:rPr>
              <a:t>CX </a:t>
            </a:r>
            <a:r>
              <a:rPr lang="en-AU" sz="2800" b="1" kern="0" spc="-50" dirty="0" smtClean="0">
                <a:solidFill>
                  <a:schemeClr val="accent1">
                    <a:lumMod val="75000"/>
                  </a:schemeClr>
                </a:solidFill>
                <a:latin typeface="Calibri Light" panose="020F0302020204030204"/>
                <a:ea typeface="+mn-ea"/>
                <a:cs typeface="+mn-cs"/>
              </a:rPr>
              <a:t>CAS</a:t>
            </a:r>
          </a:p>
          <a:p>
            <a:pPr marL="2857500" lvl="5" indent="-571500">
              <a:buFont typeface="Arial" panose="020B0604020202020204" pitchFamily="34" charset="0"/>
              <a:buChar char="•"/>
              <a:defRPr/>
            </a:pPr>
            <a:r>
              <a:rPr lang="en-AU" sz="2800" b="1" kern="0" spc="-50" dirty="0" smtClean="0">
                <a:solidFill>
                  <a:schemeClr val="accent1">
                    <a:lumMod val="75000"/>
                  </a:schemeClr>
                </a:solidFill>
                <a:latin typeface="Calibri Light" panose="020F0302020204030204"/>
                <a:ea typeface="+mn-ea"/>
                <a:cs typeface="+mn-cs"/>
              </a:rPr>
              <a:t>TI-Innovator Hub</a:t>
            </a:r>
          </a:p>
          <a:p>
            <a:pPr marL="2857500" lvl="5" indent="-571500">
              <a:buFont typeface="Arial" panose="020B0604020202020204" pitchFamily="34" charset="0"/>
              <a:buChar char="•"/>
              <a:defRPr/>
            </a:pPr>
            <a:r>
              <a:rPr lang="en-AU" sz="2800" b="1" kern="0" spc="-50" dirty="0" smtClean="0">
                <a:solidFill>
                  <a:schemeClr val="accent1">
                    <a:lumMod val="75000"/>
                  </a:schemeClr>
                </a:solidFill>
                <a:latin typeface="Calibri Light" panose="020F0302020204030204"/>
                <a:ea typeface="+mn-ea"/>
                <a:cs typeface="+mn-cs"/>
              </a:rPr>
              <a:t>TI-Innovator Rover</a:t>
            </a:r>
          </a:p>
          <a:p>
            <a:pPr marL="1485900" lvl="2" indent="-571500">
              <a:buFont typeface="Arial" panose="020B0604020202020204" pitchFamily="34" charset="0"/>
              <a:buChar char="•"/>
              <a:defRPr/>
            </a:pPr>
            <a:endParaRPr lang="en-AU" sz="2800" b="1" kern="0" spc="-50" dirty="0" smtClean="0">
              <a:solidFill>
                <a:srgbClr val="000000">
                  <a:lumMod val="75000"/>
                  <a:lumOff val="25000"/>
                </a:srgbClr>
              </a:solidFill>
              <a:latin typeface="Calibri Light" panose="020F0302020204030204"/>
              <a:ea typeface="+mn-ea"/>
              <a:cs typeface="+mn-cs"/>
            </a:endParaRPr>
          </a:p>
          <a:p>
            <a:pPr lvl="0">
              <a:defRPr/>
            </a:pPr>
            <a:r>
              <a:rPr lang="en-AU" sz="3600" b="1" kern="0" spc="-50" dirty="0" smtClean="0">
                <a:solidFill>
                  <a:srgbClr val="C00000"/>
                </a:solidFill>
                <a:latin typeface="Calibri Light" panose="020F0302020204030204"/>
              </a:rPr>
              <a:t>   Prerequisites </a:t>
            </a:r>
            <a:r>
              <a:rPr lang="en-AU" sz="3600" b="1" kern="0" spc="-50" dirty="0">
                <a:solidFill>
                  <a:srgbClr val="C00000"/>
                </a:solidFill>
                <a:latin typeface="Calibri Light" panose="020F0302020204030204"/>
              </a:rPr>
              <a:t>Familiarity with TI </a:t>
            </a:r>
            <a:r>
              <a:rPr lang="en-AU" sz="3600" b="1" kern="0" spc="-50" dirty="0" err="1">
                <a:solidFill>
                  <a:srgbClr val="C00000"/>
                </a:solidFill>
                <a:latin typeface="Calibri Light" panose="020F0302020204030204"/>
              </a:rPr>
              <a:t>nspire</a:t>
            </a:r>
            <a:r>
              <a:rPr lang="en-AU" sz="3600" b="1" kern="0" spc="-50" dirty="0">
                <a:solidFill>
                  <a:srgbClr val="C00000"/>
                </a:solidFill>
                <a:latin typeface="Calibri Light" panose="020F0302020204030204"/>
              </a:rPr>
              <a:t> CAS </a:t>
            </a:r>
            <a:endParaRPr lang="en-AU" sz="3600" b="1" kern="0" spc="-50" dirty="0" smtClean="0">
              <a:solidFill>
                <a:srgbClr val="C00000"/>
              </a:solidFill>
              <a:latin typeface="Calibri Light" panose="020F0302020204030204"/>
            </a:endParaRPr>
          </a:p>
          <a:p>
            <a:pPr lvl="0">
              <a:defRPr/>
            </a:pPr>
            <a:r>
              <a:rPr lang="en-AU" sz="3600" b="1" kern="0" spc="-50" dirty="0" smtClean="0">
                <a:solidFill>
                  <a:srgbClr val="C00000"/>
                </a:solidFill>
                <a:latin typeface="Calibri Light" panose="020F0302020204030204"/>
              </a:rPr>
              <a:t>   (</a:t>
            </a:r>
            <a:r>
              <a:rPr lang="en-AU" sz="3600" b="1" kern="0" spc="-50" dirty="0">
                <a:solidFill>
                  <a:srgbClr val="C00000"/>
                </a:solidFill>
                <a:latin typeface="Calibri Light" panose="020F0302020204030204"/>
              </a:rPr>
              <a:t>hand held or software) </a:t>
            </a:r>
            <a:endParaRPr lang="en-AU" b="1" kern="0" dirty="0">
              <a:solidFill>
                <a:srgbClr val="C00000"/>
              </a:solidFill>
            </a:endParaRPr>
          </a:p>
        </p:txBody>
      </p:sp>
    </p:spTree>
    <p:extLst>
      <p:ext uri="{BB962C8B-B14F-4D97-AF65-F5344CB8AC3E}">
        <p14:creationId xmlns:p14="http://schemas.microsoft.com/office/powerpoint/2010/main" val="485138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673" y="711200"/>
            <a:ext cx="10032368" cy="5116946"/>
          </a:xfrm>
          <a:prstGeom prst="rect">
            <a:avLst/>
          </a:prstGeom>
        </p:spPr>
      </p:pic>
    </p:spTree>
    <p:extLst>
      <p:ext uri="{BB962C8B-B14F-4D97-AF65-F5344CB8AC3E}">
        <p14:creationId xmlns:p14="http://schemas.microsoft.com/office/powerpoint/2010/main" val="3682760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2312" y="725799"/>
            <a:ext cx="8471020" cy="5351727"/>
          </a:xfrm>
          <a:prstGeom prst="rect">
            <a:avLst/>
          </a:prstGeom>
        </p:spPr>
      </p:pic>
    </p:spTree>
    <p:extLst>
      <p:ext uri="{BB962C8B-B14F-4D97-AF65-F5344CB8AC3E}">
        <p14:creationId xmlns:p14="http://schemas.microsoft.com/office/powerpoint/2010/main" val="1480702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3900" y="646545"/>
            <a:ext cx="6397918" cy="5403298"/>
          </a:xfrm>
          <a:prstGeom prst="rect">
            <a:avLst/>
          </a:prstGeom>
        </p:spPr>
      </p:pic>
    </p:spTree>
    <p:extLst>
      <p:ext uri="{BB962C8B-B14F-4D97-AF65-F5344CB8AC3E}">
        <p14:creationId xmlns:p14="http://schemas.microsoft.com/office/powerpoint/2010/main" val="1607659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njeev\AppData\Local\Temp\SNAGHTML2ecc007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520" y="748145"/>
            <a:ext cx="9776393" cy="4655127"/>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7933867">
            <a:off x="3382345" y="3058037"/>
            <a:ext cx="4241109" cy="277946"/>
          </a:xfrm>
          <a:prstGeom prst="rightArrow">
            <a:avLst>
              <a:gd name="adj1" fmla="val 555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314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9284" y="720436"/>
            <a:ext cx="5866667" cy="5467928"/>
          </a:xfrm>
          <a:prstGeom prst="rect">
            <a:avLst/>
          </a:prstGeom>
        </p:spPr>
      </p:pic>
    </p:spTree>
    <p:extLst>
      <p:ext uri="{BB962C8B-B14F-4D97-AF65-F5344CB8AC3E}">
        <p14:creationId xmlns:p14="http://schemas.microsoft.com/office/powerpoint/2010/main" val="246185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1491" y="803564"/>
            <a:ext cx="1956241" cy="769441"/>
          </a:xfrm>
          <a:prstGeom prst="rect">
            <a:avLst/>
          </a:prstGeom>
          <a:noFill/>
        </p:spPr>
        <p:txBody>
          <a:bodyPr wrap="none" rtlCol="0">
            <a:spAutoFit/>
          </a:bodyPr>
          <a:lstStyle/>
          <a:p>
            <a:r>
              <a:rPr lang="en-AU" sz="4400" dirty="0" smtClean="0">
                <a:latin typeface="Academy Engraved LET" pitchFamily="2" charset="0"/>
              </a:rPr>
              <a:t>Ranger</a:t>
            </a:r>
            <a:r>
              <a:rPr lang="en-AU" dirty="0" smtClean="0"/>
              <a:t> </a:t>
            </a:r>
            <a:endParaRPr lang="en-AU" dirty="0"/>
          </a:p>
        </p:txBody>
      </p:sp>
      <p:pic>
        <p:nvPicPr>
          <p:cNvPr id="5" name="Picture 4"/>
          <p:cNvPicPr>
            <a:picLocks noChangeAspect="1"/>
          </p:cNvPicPr>
          <p:nvPr/>
        </p:nvPicPr>
        <p:blipFill>
          <a:blip r:embed="rId2"/>
          <a:stretch>
            <a:fillRect/>
          </a:stretch>
        </p:blipFill>
        <p:spPr>
          <a:xfrm>
            <a:off x="4017010" y="720436"/>
            <a:ext cx="4840663" cy="5541818"/>
          </a:xfrm>
          <a:prstGeom prst="rect">
            <a:avLst/>
          </a:prstGeom>
        </p:spPr>
      </p:pic>
    </p:spTree>
    <p:extLst>
      <p:ext uri="{BB962C8B-B14F-4D97-AF65-F5344CB8AC3E}">
        <p14:creationId xmlns:p14="http://schemas.microsoft.com/office/powerpoint/2010/main" val="3193956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59515" y="688847"/>
            <a:ext cx="6500631" cy="5305554"/>
          </a:xfrm>
          <a:prstGeom prst="rect">
            <a:avLst/>
          </a:prstGeom>
        </p:spPr>
      </p:pic>
    </p:spTree>
    <p:extLst>
      <p:ext uri="{BB962C8B-B14F-4D97-AF65-F5344CB8AC3E}">
        <p14:creationId xmlns:p14="http://schemas.microsoft.com/office/powerpoint/2010/main" val="4191171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96;p21" descr="C:\Users\SANJEE~1.MES\AppData\Local\Temp\SNAGHTML46d65d95.PNG"/>
          <p:cNvPicPr preferRelativeResize="0"/>
          <p:nvPr/>
        </p:nvPicPr>
        <p:blipFill rotWithShape="1">
          <a:blip r:embed="rId2">
            <a:alphaModFix/>
          </a:blip>
          <a:srcRect/>
          <a:stretch/>
        </p:blipFill>
        <p:spPr>
          <a:xfrm>
            <a:off x="1670220" y="1846106"/>
            <a:ext cx="2356836" cy="1432803"/>
          </a:xfrm>
          <a:prstGeom prst="rect">
            <a:avLst/>
          </a:prstGeom>
          <a:noFill/>
          <a:ln>
            <a:noFill/>
          </a:ln>
        </p:spPr>
      </p:pic>
      <p:sp>
        <p:nvSpPr>
          <p:cNvPr id="3" name="Google Shape;197;p21"/>
          <p:cNvSpPr txBox="1"/>
          <p:nvPr/>
        </p:nvSpPr>
        <p:spPr>
          <a:xfrm>
            <a:off x="4147128" y="341745"/>
            <a:ext cx="6419272" cy="1736236"/>
          </a:xfrm>
          <a:prstGeom prst="rect">
            <a:avLst/>
          </a:prstGeom>
          <a:noFill/>
          <a:ln>
            <a:noFill/>
          </a:ln>
        </p:spPr>
        <p:txBody>
          <a:bodyPr spcFirstLastPara="1" wrap="square" lIns="51428" tIns="25707" rIns="51428" bIns="25707" anchor="t" anchorCtr="0">
            <a:noAutofit/>
          </a:bodyPr>
          <a:lstStyle/>
          <a:p>
            <a:r>
              <a:rPr lang="en-AU" sz="3600" dirty="0">
                <a:solidFill>
                  <a:schemeClr val="dk1"/>
                </a:solidFill>
                <a:latin typeface="Century Gothic"/>
                <a:ea typeface="Century Gothic"/>
                <a:cs typeface="Century Gothic"/>
                <a:sym typeface="Century Gothic"/>
              </a:rPr>
              <a:t>Starting point:</a:t>
            </a:r>
            <a:endParaRPr sz="3600" dirty="0"/>
          </a:p>
          <a:p>
            <a:r>
              <a:rPr lang="en-AU" sz="3600" dirty="0">
                <a:solidFill>
                  <a:schemeClr val="dk1"/>
                </a:solidFill>
                <a:latin typeface="Century Gothic"/>
                <a:ea typeface="Century Gothic"/>
                <a:cs typeface="Century Gothic"/>
                <a:sym typeface="Century Gothic"/>
              </a:rPr>
              <a:t>Link 1: </a:t>
            </a:r>
            <a:r>
              <a:rPr lang="en-AU" sz="3600" u="sng" dirty="0">
                <a:solidFill>
                  <a:schemeClr val="hlink"/>
                </a:solidFill>
                <a:latin typeface="Century Gothic"/>
                <a:ea typeface="Century Gothic"/>
                <a:cs typeface="Century Gothic"/>
                <a:sym typeface="Century Gothic"/>
                <a:hlinkClick r:id="rId3"/>
              </a:rPr>
              <a:t>10 Minutes of Coding</a:t>
            </a:r>
            <a:endParaRPr sz="3600" dirty="0">
              <a:solidFill>
                <a:schemeClr val="dk1"/>
              </a:solidFill>
              <a:latin typeface="Century Gothic"/>
              <a:ea typeface="Century Gothic"/>
              <a:cs typeface="Century Gothic"/>
              <a:sym typeface="Century Gothic"/>
            </a:endParaRPr>
          </a:p>
        </p:txBody>
      </p:sp>
      <p:pic>
        <p:nvPicPr>
          <p:cNvPr id="4" name="Google Shape;198;p21"/>
          <p:cNvPicPr preferRelativeResize="0"/>
          <p:nvPr/>
        </p:nvPicPr>
        <p:blipFill rotWithShape="1">
          <a:blip r:embed="rId4">
            <a:alphaModFix/>
          </a:blip>
          <a:srcRect/>
          <a:stretch/>
        </p:blipFill>
        <p:spPr>
          <a:xfrm>
            <a:off x="4236119" y="1598084"/>
            <a:ext cx="6330281" cy="4451734"/>
          </a:xfrm>
          <a:prstGeom prst="rect">
            <a:avLst/>
          </a:prstGeom>
          <a:noFill/>
          <a:ln>
            <a:noFill/>
          </a:ln>
        </p:spPr>
      </p:pic>
    </p:spTree>
    <p:extLst>
      <p:ext uri="{BB962C8B-B14F-4D97-AF65-F5344CB8AC3E}">
        <p14:creationId xmlns:p14="http://schemas.microsoft.com/office/powerpoint/2010/main" val="886528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5;p22" descr="C:\Users\SANJEE~1.MES\AppData\Local\Temp\SNAGHTML46d65d95.PNG"/>
          <p:cNvPicPr preferRelativeResize="0"/>
          <p:nvPr/>
        </p:nvPicPr>
        <p:blipFill rotWithShape="1">
          <a:blip r:embed="rId2">
            <a:alphaModFix/>
          </a:blip>
          <a:srcRect/>
          <a:stretch/>
        </p:blipFill>
        <p:spPr>
          <a:xfrm>
            <a:off x="7756984" y="750446"/>
            <a:ext cx="1500188" cy="1044775"/>
          </a:xfrm>
          <a:prstGeom prst="rect">
            <a:avLst/>
          </a:prstGeom>
          <a:noFill/>
          <a:ln>
            <a:noFill/>
          </a:ln>
        </p:spPr>
      </p:pic>
      <p:sp>
        <p:nvSpPr>
          <p:cNvPr id="3" name="Google Shape;206;p22"/>
          <p:cNvSpPr txBox="1"/>
          <p:nvPr/>
        </p:nvSpPr>
        <p:spPr>
          <a:xfrm>
            <a:off x="1228436" y="628833"/>
            <a:ext cx="8100291" cy="467436"/>
          </a:xfrm>
          <a:prstGeom prst="rect">
            <a:avLst/>
          </a:prstGeom>
          <a:noFill/>
          <a:ln>
            <a:noFill/>
          </a:ln>
        </p:spPr>
        <p:txBody>
          <a:bodyPr spcFirstLastPara="1" wrap="square" lIns="51428" tIns="25707" rIns="51428" bIns="25707" anchor="t" anchorCtr="0">
            <a:noAutofit/>
          </a:bodyPr>
          <a:lstStyle/>
          <a:p>
            <a:r>
              <a:rPr lang="en-AU" sz="3600" dirty="0">
                <a:solidFill>
                  <a:schemeClr val="dk1"/>
                </a:solidFill>
                <a:latin typeface="Century Gothic"/>
                <a:ea typeface="Century Gothic"/>
                <a:cs typeface="Century Gothic"/>
                <a:sym typeface="Century Gothic"/>
              </a:rPr>
              <a:t>Activities on the web</a:t>
            </a:r>
            <a:endParaRPr sz="3600" dirty="0"/>
          </a:p>
          <a:p>
            <a:r>
              <a:rPr lang="en-AU" sz="3600" dirty="0">
                <a:solidFill>
                  <a:schemeClr val="dk1"/>
                </a:solidFill>
                <a:latin typeface="Century Gothic"/>
                <a:ea typeface="Century Gothic"/>
                <a:cs typeface="Century Gothic"/>
                <a:sym typeface="Century Gothic"/>
              </a:rPr>
              <a:t>Link 2: </a:t>
            </a:r>
            <a:r>
              <a:rPr lang="en-AU" sz="3600" u="sng" dirty="0">
                <a:solidFill>
                  <a:schemeClr val="hlink"/>
                </a:solidFill>
                <a:latin typeface="Century Gothic"/>
                <a:ea typeface="Century Gothic"/>
                <a:cs typeface="Century Gothic"/>
                <a:sym typeface="Century Gothic"/>
                <a:hlinkClick r:id="rId3"/>
              </a:rPr>
              <a:t>STEM Activities</a:t>
            </a:r>
            <a:endParaRPr sz="3600" dirty="0">
              <a:solidFill>
                <a:schemeClr val="dk1"/>
              </a:solidFill>
              <a:latin typeface="Century Gothic"/>
              <a:ea typeface="Century Gothic"/>
              <a:cs typeface="Century Gothic"/>
              <a:sym typeface="Century Gothic"/>
            </a:endParaRPr>
          </a:p>
        </p:txBody>
      </p:sp>
      <p:sp>
        <p:nvSpPr>
          <p:cNvPr id="4" name="Google Shape;207;p22"/>
          <p:cNvSpPr txBox="1"/>
          <p:nvPr/>
        </p:nvSpPr>
        <p:spPr>
          <a:xfrm>
            <a:off x="1145310" y="2195243"/>
            <a:ext cx="10169236" cy="259687"/>
          </a:xfrm>
          <a:prstGeom prst="rect">
            <a:avLst/>
          </a:prstGeom>
          <a:noFill/>
          <a:ln>
            <a:noFill/>
          </a:ln>
        </p:spPr>
        <p:txBody>
          <a:bodyPr spcFirstLastPara="1" wrap="square" lIns="51428" tIns="25707" rIns="51428" bIns="25707" anchor="t" anchorCtr="0">
            <a:noAutofit/>
          </a:bodyPr>
          <a:lstStyle/>
          <a:p>
            <a:r>
              <a:rPr lang="en-AU" sz="3600" dirty="0">
                <a:solidFill>
                  <a:schemeClr val="dk1"/>
                </a:solidFill>
                <a:latin typeface="Century Gothic"/>
                <a:ea typeface="Century Gothic"/>
                <a:cs typeface="Century Gothic"/>
                <a:sym typeface="Century Gothic"/>
              </a:rPr>
              <a:t>Link 3 : </a:t>
            </a:r>
            <a:r>
              <a:rPr lang="en-AU" sz="3600" u="sng" dirty="0">
                <a:solidFill>
                  <a:schemeClr val="hlink"/>
                </a:solidFill>
                <a:latin typeface="Century Gothic"/>
                <a:ea typeface="Century Gothic"/>
                <a:cs typeface="Century Gothic"/>
                <a:sym typeface="Century Gothic"/>
                <a:hlinkClick r:id="rId4"/>
              </a:rPr>
              <a:t>https://education.ti.com/en/resources/stem</a:t>
            </a:r>
            <a:endParaRPr sz="36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78298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7249" y="658026"/>
            <a:ext cx="9758639" cy="5227265"/>
          </a:xfrm>
          <a:prstGeom prst="rect">
            <a:avLst/>
          </a:prstGeom>
        </p:spPr>
        <p:txBody>
          <a:bodyPr wrap="square">
            <a:spAutoFit/>
          </a:bodyPr>
          <a:lstStyle/>
          <a:p>
            <a:pPr>
              <a:lnSpc>
                <a:spcPct val="107000"/>
              </a:lnSpc>
              <a:spcAft>
                <a:spcPts val="800"/>
              </a:spcAft>
            </a:pPr>
            <a:r>
              <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Learn Vectors with TI Innovator Rover and use the TI innovator hub in the Physics classroom to improve conceptual understanding</a:t>
            </a:r>
            <a:endParaRPr lang="en-AU"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This session will focus on use of TI technology (TI </a:t>
            </a:r>
            <a:r>
              <a:rPr lang="en-GB" sz="2400" dirty="0" err="1">
                <a:latin typeface="Calibri" panose="020F0502020204030204" pitchFamily="34" charset="0"/>
                <a:ea typeface="Calibri" panose="020F0502020204030204" pitchFamily="34" charset="0"/>
                <a:cs typeface="Times New Roman" panose="02020603050405020304" pitchFamily="18" charset="0"/>
              </a:rPr>
              <a:t>nspire</a:t>
            </a:r>
            <a:r>
              <a:rPr lang="en-GB" sz="2400" dirty="0">
                <a:latin typeface="Calibri" panose="020F0502020204030204" pitchFamily="34" charset="0"/>
                <a:ea typeface="Calibri" panose="020F0502020204030204" pitchFamily="34" charset="0"/>
                <a:cs typeface="Times New Roman" panose="02020603050405020304" pitchFamily="18" charset="0"/>
              </a:rPr>
              <a:t> CAS CX, The Innovator hub and TI innovator Rover) to improve conceptual understanding of certain concepts in Physics. </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session will have a STEM focus as we will model / simulate Physics activities using coding, graphing and designing practical activities.</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TI innovator Rover (A robotic vehicle will be programmed to follow a linear paths with variable parameters). This motion and path will be then be used to do a mathematical and physics analysis of the motion.</a:t>
            </a: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Using the TI Innovator Rover to understand Vectors and Bearings will be an initial introductory activity.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99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120" y="746760"/>
            <a:ext cx="9631680" cy="5201424"/>
          </a:xfrm>
          <a:prstGeom prst="rect">
            <a:avLst/>
          </a:prstGeom>
        </p:spPr>
        <p:txBody>
          <a:bodyPr wrap="square" numCol="1">
            <a:spAutoFit/>
          </a:bodyPr>
          <a:lstStyle/>
          <a:p>
            <a:pPr lvl="1"/>
            <a:r>
              <a:rPr lang="en-AU" sz="4400" dirty="0">
                <a:solidFill>
                  <a:srgbClr val="FF0000"/>
                </a:solidFill>
                <a:latin typeface="Imprint MT Shadow" panose="04020605060303030202" pitchFamily="82" charset="0"/>
              </a:rPr>
              <a:t>Hashtag </a:t>
            </a:r>
            <a:endParaRPr lang="en-AU" sz="4400" dirty="0" smtClean="0">
              <a:solidFill>
                <a:srgbClr val="FF0000"/>
              </a:solidFill>
              <a:latin typeface="Imprint MT Shadow" panose="04020605060303030202" pitchFamily="82" charset="0"/>
            </a:endParaRPr>
          </a:p>
          <a:p>
            <a:pPr marL="2571750" lvl="5" indent="-285750">
              <a:buFont typeface="Arial" panose="020B0604020202020204" pitchFamily="34" charset="0"/>
              <a:buChar char="•"/>
            </a:pPr>
            <a:r>
              <a:rPr lang="en-AU" sz="3200" dirty="0" smtClean="0"/>
              <a:t>#</a:t>
            </a:r>
            <a:r>
              <a:rPr lang="en-AU" sz="3200" dirty="0"/>
              <a:t>STEM, </a:t>
            </a:r>
            <a:endParaRPr lang="en-AU" sz="3200" dirty="0" smtClean="0"/>
          </a:p>
          <a:p>
            <a:pPr marL="2571750" lvl="5" indent="-285750">
              <a:buFont typeface="Arial" panose="020B0604020202020204" pitchFamily="34" charset="0"/>
              <a:buChar char="•"/>
            </a:pPr>
            <a:r>
              <a:rPr lang="en-AU" sz="3200" dirty="0" smtClean="0"/>
              <a:t>#</a:t>
            </a:r>
            <a:r>
              <a:rPr lang="en-AU" sz="3200" dirty="0"/>
              <a:t>Coding, </a:t>
            </a:r>
            <a:endParaRPr lang="en-AU" sz="3200" dirty="0" smtClean="0"/>
          </a:p>
          <a:p>
            <a:pPr marL="2571750" lvl="5" indent="-285750">
              <a:buFont typeface="Arial" panose="020B0604020202020204" pitchFamily="34" charset="0"/>
              <a:buChar char="•"/>
            </a:pPr>
            <a:r>
              <a:rPr lang="en-AU" sz="3200" dirty="0" smtClean="0"/>
              <a:t>#</a:t>
            </a:r>
            <a:r>
              <a:rPr lang="en-AU" sz="3200" dirty="0"/>
              <a:t>Programming, </a:t>
            </a:r>
            <a:endParaRPr lang="en-AU" sz="3200" dirty="0" smtClean="0"/>
          </a:p>
          <a:p>
            <a:pPr marL="2571750" lvl="5" indent="-285750">
              <a:buFont typeface="Arial" panose="020B0604020202020204" pitchFamily="34" charset="0"/>
              <a:buChar char="•"/>
            </a:pPr>
            <a:r>
              <a:rPr lang="en-AU" sz="3200" dirty="0" smtClean="0"/>
              <a:t>#</a:t>
            </a:r>
            <a:r>
              <a:rPr lang="en-AU" sz="3200" dirty="0"/>
              <a:t>Mathematics, </a:t>
            </a:r>
            <a:endParaRPr lang="en-AU" sz="3200" dirty="0" smtClean="0"/>
          </a:p>
          <a:p>
            <a:pPr marL="2571750" lvl="5" indent="-285750">
              <a:buFont typeface="Arial" panose="020B0604020202020204" pitchFamily="34" charset="0"/>
              <a:buChar char="•"/>
            </a:pPr>
            <a:r>
              <a:rPr lang="en-AU" sz="3200" dirty="0" smtClean="0"/>
              <a:t>#</a:t>
            </a:r>
            <a:r>
              <a:rPr lang="en-AU" sz="3200" dirty="0"/>
              <a:t>Physics, </a:t>
            </a:r>
            <a:endParaRPr lang="en-AU" sz="3200" dirty="0" smtClean="0"/>
          </a:p>
          <a:p>
            <a:pPr marL="2571750" lvl="5" indent="-285750">
              <a:buFont typeface="Arial" panose="020B0604020202020204" pitchFamily="34" charset="0"/>
              <a:buChar char="•"/>
            </a:pPr>
            <a:r>
              <a:rPr lang="en-AU" sz="3200" dirty="0" smtClean="0"/>
              <a:t>#</a:t>
            </a:r>
            <a:r>
              <a:rPr lang="en-AU" sz="3200" dirty="0"/>
              <a:t>TI-Innovator</a:t>
            </a:r>
            <a:r>
              <a:rPr lang="en-AU" sz="3200" dirty="0" smtClean="0"/>
              <a:t>,</a:t>
            </a:r>
          </a:p>
          <a:p>
            <a:pPr marL="2571750" lvl="5" indent="-285750">
              <a:buFont typeface="Arial" panose="020B0604020202020204" pitchFamily="34" charset="0"/>
              <a:buChar char="•"/>
            </a:pPr>
            <a:r>
              <a:rPr lang="en-AU" sz="3200" dirty="0" smtClean="0"/>
              <a:t># </a:t>
            </a:r>
            <a:r>
              <a:rPr lang="en-AU" sz="3200" dirty="0"/>
              <a:t>TI-Rover, </a:t>
            </a:r>
            <a:endParaRPr lang="en-AU" sz="3200" dirty="0" smtClean="0"/>
          </a:p>
          <a:p>
            <a:pPr marL="2571750" lvl="5" indent="-285750">
              <a:buFont typeface="Arial" panose="020B0604020202020204" pitchFamily="34" charset="0"/>
              <a:buChar char="•"/>
            </a:pPr>
            <a:r>
              <a:rPr lang="en-AU" sz="3200" dirty="0" smtClean="0"/>
              <a:t>#</a:t>
            </a:r>
            <a:r>
              <a:rPr lang="en-AU" sz="3200" dirty="0"/>
              <a:t>CAS, </a:t>
            </a:r>
            <a:endParaRPr lang="en-AU" sz="3200" dirty="0" smtClean="0"/>
          </a:p>
          <a:p>
            <a:pPr marL="2571750" lvl="5" indent="-285750">
              <a:buFont typeface="Arial" panose="020B0604020202020204" pitchFamily="34" charset="0"/>
              <a:buChar char="•"/>
            </a:pPr>
            <a:r>
              <a:rPr lang="en-AU" sz="3200" dirty="0" smtClean="0"/>
              <a:t>#</a:t>
            </a:r>
            <a:r>
              <a:rPr lang="en-AU" sz="3200" dirty="0" err="1"/>
              <a:t>TInspire</a:t>
            </a:r>
            <a:endParaRPr lang="en-AU" sz="3200" dirty="0"/>
          </a:p>
        </p:txBody>
      </p:sp>
    </p:spTree>
    <p:extLst>
      <p:ext uri="{BB962C8B-B14F-4D97-AF65-F5344CB8AC3E}">
        <p14:creationId xmlns:p14="http://schemas.microsoft.com/office/powerpoint/2010/main" val="153473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7;p20"/>
          <p:cNvSpPr/>
          <p:nvPr/>
        </p:nvSpPr>
        <p:spPr>
          <a:xfrm>
            <a:off x="1264920" y="263170"/>
            <a:ext cx="9606279" cy="882935"/>
          </a:xfrm>
          <a:prstGeom prst="rect">
            <a:avLst/>
          </a:prstGeom>
          <a:noFill/>
          <a:ln>
            <a:noFill/>
          </a:ln>
        </p:spPr>
        <p:txBody>
          <a:bodyPr spcFirstLastPara="1" wrap="square" lIns="51428" tIns="25707" rIns="51428" bIns="25707" anchor="t" anchorCtr="0">
            <a:noAutofit/>
          </a:bodyPr>
          <a:lstStyle/>
          <a:p>
            <a:r>
              <a:rPr lang="en-AU" sz="3200" dirty="0">
                <a:solidFill>
                  <a:srgbClr val="CC0000"/>
                </a:solidFill>
                <a:latin typeface="Lato Light"/>
                <a:ea typeface="Lato Light"/>
                <a:cs typeface="Lato Light"/>
                <a:sym typeface="Lato Light"/>
              </a:rPr>
              <a:t/>
            </a:r>
            <a:br>
              <a:rPr lang="en-AU" sz="3200" dirty="0">
                <a:solidFill>
                  <a:srgbClr val="CC0000"/>
                </a:solidFill>
                <a:latin typeface="Lato Light"/>
                <a:ea typeface="Lato Light"/>
                <a:cs typeface="Lato Light"/>
                <a:sym typeface="Lato Light"/>
              </a:rPr>
            </a:br>
            <a:r>
              <a:rPr lang="en-AU" sz="3200" dirty="0">
                <a:solidFill>
                  <a:srgbClr val="CC0000"/>
                </a:solidFill>
                <a:latin typeface="Lato Light"/>
                <a:ea typeface="Lato Light"/>
                <a:cs typeface="Lato Light"/>
                <a:sym typeface="Lato Light"/>
              </a:rPr>
              <a:t>TI-Innovator™ Rover</a:t>
            </a:r>
            <a:endParaRPr sz="3200" dirty="0"/>
          </a:p>
          <a:p>
            <a:r>
              <a:rPr lang="en-AU" sz="3200" dirty="0">
                <a:solidFill>
                  <a:srgbClr val="525252"/>
                </a:solidFill>
                <a:latin typeface="Lato"/>
                <a:ea typeface="Lato"/>
                <a:cs typeface="Lato"/>
                <a:sym typeface="Lato"/>
              </a:rPr>
              <a:t>The programmable robotic vehicle that drives conceptual curiosity in mathematics, science and coding.</a:t>
            </a:r>
            <a:endParaRPr sz="3200" dirty="0">
              <a:solidFill>
                <a:srgbClr val="525252"/>
              </a:solidFill>
              <a:latin typeface="Lato"/>
              <a:ea typeface="Lato"/>
              <a:cs typeface="Lato"/>
              <a:sym typeface="Lato"/>
            </a:endParaRPr>
          </a:p>
        </p:txBody>
      </p:sp>
      <p:sp>
        <p:nvSpPr>
          <p:cNvPr id="4" name="Google Shape;188;p20"/>
          <p:cNvSpPr/>
          <p:nvPr/>
        </p:nvSpPr>
        <p:spPr>
          <a:xfrm>
            <a:off x="1264920" y="3018210"/>
            <a:ext cx="10241279" cy="1877061"/>
          </a:xfrm>
          <a:prstGeom prst="rect">
            <a:avLst/>
          </a:prstGeom>
          <a:noFill/>
          <a:ln>
            <a:noFill/>
          </a:ln>
        </p:spPr>
        <p:txBody>
          <a:bodyPr spcFirstLastPara="1" wrap="square" lIns="51428" tIns="25707" rIns="51428" bIns="25707" anchor="t" anchorCtr="0">
            <a:noAutofit/>
          </a:bodyPr>
          <a:lstStyle/>
          <a:p>
            <a:r>
              <a:rPr lang="en-AU" sz="2800" dirty="0">
                <a:solidFill>
                  <a:srgbClr val="CC0000"/>
                </a:solidFill>
                <a:latin typeface="Lato Light"/>
                <a:ea typeface="Lato Light"/>
                <a:cs typeface="Lato Light"/>
                <a:sym typeface="Lato Light"/>
              </a:rPr>
              <a:t>TI-Innovator™ Hub</a:t>
            </a:r>
            <a:br>
              <a:rPr lang="en-AU" sz="2800" dirty="0">
                <a:solidFill>
                  <a:srgbClr val="CC0000"/>
                </a:solidFill>
                <a:latin typeface="Lato Light"/>
                <a:ea typeface="Lato Light"/>
                <a:cs typeface="Lato Light"/>
                <a:sym typeface="Lato Light"/>
              </a:rPr>
            </a:br>
            <a:r>
              <a:rPr lang="en-AU" sz="2800" dirty="0">
                <a:solidFill>
                  <a:schemeClr val="dk1"/>
                </a:solidFill>
                <a:latin typeface="Century Gothic"/>
                <a:ea typeface="Century Gothic"/>
                <a:cs typeface="Century Gothic"/>
                <a:sym typeface="Century Gothic"/>
              </a:rPr>
              <a:t>is the </a:t>
            </a:r>
            <a:r>
              <a:rPr lang="en-AU" sz="2800" dirty="0" err="1">
                <a:solidFill>
                  <a:schemeClr val="dk1"/>
                </a:solidFill>
                <a:latin typeface="Century Gothic"/>
                <a:ea typeface="Century Gothic"/>
                <a:cs typeface="Century Gothic"/>
                <a:sym typeface="Century Gothic"/>
              </a:rPr>
              <a:t>centerpiece</a:t>
            </a:r>
            <a:r>
              <a:rPr lang="en-AU" sz="2800" dirty="0">
                <a:solidFill>
                  <a:schemeClr val="dk1"/>
                </a:solidFill>
                <a:latin typeface="Century Gothic"/>
                <a:ea typeface="Century Gothic"/>
                <a:cs typeface="Century Gothic"/>
                <a:sym typeface="Century Gothic"/>
              </a:rPr>
              <a:t> of the TI-Innovator™ Technology, a project kit that extends the functionality of Texas Instruments (TI) graphing calculators to make coding and engineering design accessible to students in the classroom.</a:t>
            </a:r>
            <a:endParaRPr sz="2800" dirty="0">
              <a:solidFill>
                <a:srgbClr val="CC0000"/>
              </a:solidFill>
              <a:latin typeface="Lato Light"/>
              <a:ea typeface="Lato Light"/>
              <a:cs typeface="Lato Light"/>
              <a:sym typeface="Lato Light"/>
            </a:endParaRPr>
          </a:p>
          <a:p>
            <a:r>
              <a:rPr lang="en-AU" sz="2800" dirty="0">
                <a:solidFill>
                  <a:srgbClr val="CC0000"/>
                </a:solidFill>
                <a:latin typeface="Lato Light"/>
                <a:ea typeface="Lato Light"/>
                <a:cs typeface="Lato Light"/>
                <a:sym typeface="Lato Light"/>
              </a:rPr>
              <a:t>Works with TI </a:t>
            </a:r>
            <a:r>
              <a:rPr lang="en-AU" sz="2800" dirty="0" err="1">
                <a:solidFill>
                  <a:srgbClr val="CC0000"/>
                </a:solidFill>
                <a:latin typeface="Lato Light"/>
                <a:ea typeface="Lato Light"/>
                <a:cs typeface="Lato Light"/>
                <a:sym typeface="Lato Light"/>
              </a:rPr>
              <a:t>LaunchPad</a:t>
            </a:r>
            <a:r>
              <a:rPr lang="en-AU" sz="2800" dirty="0">
                <a:solidFill>
                  <a:srgbClr val="CC0000"/>
                </a:solidFill>
                <a:latin typeface="Lato Light"/>
                <a:ea typeface="Lato Light"/>
                <a:cs typeface="Lato Light"/>
                <a:sym typeface="Lato Light"/>
              </a:rPr>
              <a:t>™ Board and other STEM accessories</a:t>
            </a:r>
            <a:endParaRPr sz="2800" dirty="0">
              <a:solidFill>
                <a:srgbClr val="CC0000"/>
              </a:solidFill>
              <a:latin typeface="Lato Light"/>
              <a:ea typeface="Lato Light"/>
              <a:cs typeface="Lato Light"/>
              <a:sym typeface="Lato Light"/>
            </a:endParaRPr>
          </a:p>
          <a:p>
            <a:endParaRPr sz="2800" dirty="0">
              <a:solidFill>
                <a:srgbClr val="525252"/>
              </a:solidFill>
              <a:latin typeface="Lato"/>
              <a:ea typeface="Lato"/>
              <a:cs typeface="Lato"/>
              <a:sym typeface="Lato"/>
            </a:endParaRPr>
          </a:p>
        </p:txBody>
      </p:sp>
    </p:spTree>
    <p:extLst>
      <p:ext uri="{BB962C8B-B14F-4D97-AF65-F5344CB8AC3E}">
        <p14:creationId xmlns:p14="http://schemas.microsoft.com/office/powerpoint/2010/main" val="269415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8;p23"/>
          <p:cNvPicPr preferRelativeResize="0"/>
          <p:nvPr/>
        </p:nvPicPr>
        <p:blipFill rotWithShape="1">
          <a:blip r:embed="rId2">
            <a:alphaModFix/>
          </a:blip>
          <a:srcRect/>
          <a:stretch/>
        </p:blipFill>
        <p:spPr>
          <a:xfrm>
            <a:off x="1280161" y="731520"/>
            <a:ext cx="9357360" cy="5232493"/>
          </a:xfrm>
          <a:prstGeom prst="rect">
            <a:avLst/>
          </a:prstGeom>
          <a:noFill/>
          <a:ln>
            <a:noFill/>
          </a:ln>
        </p:spPr>
      </p:pic>
      <p:pic>
        <p:nvPicPr>
          <p:cNvPr id="4" name="Picture 10" descr="C:\Users\Sanjeev\AppData\Local\Temp\SNAGHTMLa0710f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15" y="5964013"/>
            <a:ext cx="920705" cy="78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4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6;p24"/>
          <p:cNvPicPr preferRelativeResize="0"/>
          <p:nvPr/>
        </p:nvPicPr>
        <p:blipFill rotWithShape="1">
          <a:blip r:embed="rId2">
            <a:alphaModFix/>
          </a:blip>
          <a:srcRect/>
          <a:stretch/>
        </p:blipFill>
        <p:spPr>
          <a:xfrm>
            <a:off x="1672705" y="838199"/>
            <a:ext cx="8766695" cy="5300749"/>
          </a:xfrm>
          <a:prstGeom prst="rect">
            <a:avLst/>
          </a:prstGeom>
          <a:noFill/>
          <a:ln>
            <a:noFill/>
          </a:ln>
        </p:spPr>
      </p:pic>
    </p:spTree>
    <p:extLst>
      <p:ext uri="{BB962C8B-B14F-4D97-AF65-F5344CB8AC3E}">
        <p14:creationId xmlns:p14="http://schemas.microsoft.com/office/powerpoint/2010/main" val="359558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3" name="Google Shape;233;p25"/>
          <p:cNvPicPr preferRelativeResize="0"/>
          <p:nvPr/>
        </p:nvPicPr>
        <p:blipFill rotWithShape="1">
          <a:blip r:embed="rId3">
            <a:alphaModFix/>
          </a:blip>
          <a:srcRect/>
          <a:stretch/>
        </p:blipFill>
        <p:spPr>
          <a:xfrm>
            <a:off x="1691640" y="883921"/>
            <a:ext cx="9189720" cy="4968240"/>
          </a:xfrm>
          <a:prstGeom prst="rect">
            <a:avLst/>
          </a:prstGeom>
          <a:noFill/>
          <a:ln>
            <a:noFill/>
          </a:ln>
        </p:spPr>
      </p:pic>
    </p:spTree>
    <p:extLst>
      <p:ext uri="{BB962C8B-B14F-4D97-AF65-F5344CB8AC3E}">
        <p14:creationId xmlns:p14="http://schemas.microsoft.com/office/powerpoint/2010/main" val="2667354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cademy Engraved LET"/>
        <a:ea typeface=""/>
        <a:cs typeface=""/>
      </a:majorFont>
      <a:minorFont>
        <a:latin typeface="Kozuka Gothic Pro 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otx" id="{44B15350-7B97-4E3C-970F-F880D4EED6F8}" vid="{F29C7579-D549-4DC2-AD47-4D29F0F4CE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2148</TotalTime>
  <Words>1345</Words>
  <Application>Microsoft Office PowerPoint</Application>
  <PresentationFormat>Widescreen</PresentationFormat>
  <Paragraphs>228</Paragraphs>
  <Slides>49</Slides>
  <Notes>3</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71" baseType="lpstr">
      <vt:lpstr>Adobe Heiti Std R</vt:lpstr>
      <vt:lpstr>Adobe Song Std L</vt:lpstr>
      <vt:lpstr>Kozuka Gothic Pro M</vt:lpstr>
      <vt:lpstr>&amp;quot</vt:lpstr>
      <vt:lpstr>Academy Engraved LET</vt:lpstr>
      <vt:lpstr>Adobe Caslon Pro</vt:lpstr>
      <vt:lpstr>Arial</vt:lpstr>
      <vt:lpstr>Calibri</vt:lpstr>
      <vt:lpstr>Calibri Light</vt:lpstr>
      <vt:lpstr>Century Gothic</vt:lpstr>
      <vt:lpstr>Colonna MT</vt:lpstr>
      <vt:lpstr>Constantia</vt:lpstr>
      <vt:lpstr>EB Garamond</vt:lpstr>
      <vt:lpstr>Federo</vt:lpstr>
      <vt:lpstr>Imprint MT Shadow</vt:lpstr>
      <vt:lpstr>Lato</vt:lpstr>
      <vt:lpstr>Lato Light</vt:lpstr>
      <vt:lpstr>Times New Roman</vt:lpstr>
      <vt:lpstr>Verdana</vt:lpstr>
      <vt:lpstr>1_Office Theme</vt:lpstr>
      <vt:lpstr>Equation</vt:lpstr>
      <vt:lpstr>MathType 7.0 Equation</vt:lpstr>
      <vt:lpstr>Sharing Inspirations -2019  The Power of Realization</vt:lpstr>
      <vt:lpstr> Let the ROVER    the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Sanjeev Meston</dc:creator>
  <cp:lastModifiedBy>Sanjeev Meston</cp:lastModifiedBy>
  <cp:revision>27</cp:revision>
  <dcterms:created xsi:type="dcterms:W3CDTF">2019-03-20T08:48:17Z</dcterms:created>
  <dcterms:modified xsi:type="dcterms:W3CDTF">2019-03-23T10:07:46Z</dcterms:modified>
</cp:coreProperties>
</file>